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tif" ContentType="image/tiff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80" r:id="rId3"/>
    <p:sldId id="273" r:id="rId4"/>
    <p:sldId id="272" r:id="rId5"/>
    <p:sldId id="277" r:id="rId6"/>
    <p:sldId id="275" r:id="rId7"/>
    <p:sldId id="276" r:id="rId8"/>
    <p:sldId id="258" r:id="rId9"/>
    <p:sldId id="260" r:id="rId10"/>
    <p:sldId id="261" r:id="rId11"/>
    <p:sldId id="262" r:id="rId12"/>
    <p:sldId id="264" r:id="rId13"/>
    <p:sldId id="285" r:id="rId14"/>
    <p:sldId id="265" r:id="rId15"/>
    <p:sldId id="289" r:id="rId16"/>
    <p:sldId id="266" r:id="rId17"/>
    <p:sldId id="281" r:id="rId18"/>
    <p:sldId id="287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50" d="100"/>
          <a:sy n="50" d="100"/>
        </p:scale>
        <p:origin x="-8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B4F05FD-269F-644F-ABB9-967A9732D76A}" type="doc">
      <dgm:prSet loTypeId="urn:microsoft.com/office/officeart/2005/8/layout/hProcess4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4927078-A518-A048-A0D6-9E4C58411E98}">
      <dgm:prSet phldrT="[Text]"/>
      <dgm:spPr/>
      <dgm:t>
        <a:bodyPr/>
        <a:lstStyle/>
        <a:p>
          <a:r>
            <a:rPr lang="en-US" dirty="0" smtClean="0"/>
            <a:t>No Gaps</a:t>
          </a:r>
          <a:endParaRPr lang="en-US" dirty="0"/>
        </a:p>
      </dgm:t>
    </dgm:pt>
    <dgm:pt modelId="{02FCD006-91BC-7945-A296-4D75872966B7}" type="parTrans" cxnId="{F9921BA5-2B1E-C446-8B3C-C66FAA51BA01}">
      <dgm:prSet/>
      <dgm:spPr/>
      <dgm:t>
        <a:bodyPr/>
        <a:lstStyle/>
        <a:p>
          <a:endParaRPr lang="en-US"/>
        </a:p>
      </dgm:t>
    </dgm:pt>
    <dgm:pt modelId="{C48D0F07-0554-C84B-B532-67C82E95FA42}" type="sibTrans" cxnId="{F9921BA5-2B1E-C446-8B3C-C66FAA51BA01}">
      <dgm:prSet/>
      <dgm:spPr/>
      <dgm:t>
        <a:bodyPr/>
        <a:lstStyle/>
        <a:p>
          <a:endParaRPr lang="en-US"/>
        </a:p>
      </dgm:t>
    </dgm:pt>
    <dgm:pt modelId="{32489FA9-A76F-C54C-A139-88FA75E4A02B}">
      <dgm:prSet phldrT="[Text]"/>
      <dgm:spPr/>
      <dgm:t>
        <a:bodyPr/>
        <a:lstStyle/>
        <a:p>
          <a:r>
            <a:rPr lang="en-US" dirty="0" smtClean="0"/>
            <a:t>No gaps -&gt; assembled complete circular genome </a:t>
          </a:r>
          <a:endParaRPr lang="en-US" dirty="0"/>
        </a:p>
      </dgm:t>
    </dgm:pt>
    <dgm:pt modelId="{B316B6BE-6549-1A4B-8C46-0ECE4D6822A0}" type="parTrans" cxnId="{B30798BE-2001-F04E-8FFC-CAEA609F5E0F}">
      <dgm:prSet/>
      <dgm:spPr/>
      <dgm:t>
        <a:bodyPr/>
        <a:lstStyle/>
        <a:p>
          <a:endParaRPr lang="en-US"/>
        </a:p>
      </dgm:t>
    </dgm:pt>
    <dgm:pt modelId="{47D53AEF-69C4-324E-A749-75FDFA549080}" type="sibTrans" cxnId="{B30798BE-2001-F04E-8FFC-CAEA609F5E0F}">
      <dgm:prSet/>
      <dgm:spPr/>
      <dgm:t>
        <a:bodyPr/>
        <a:lstStyle/>
        <a:p>
          <a:endParaRPr lang="en-US"/>
        </a:p>
      </dgm:t>
    </dgm:pt>
    <dgm:pt modelId="{EDF80846-4F6D-D241-8E1E-2A9E60567D7D}">
      <dgm:prSet phldrT="[Text]"/>
      <dgm:spPr/>
      <dgm:t>
        <a:bodyPr/>
        <a:lstStyle/>
        <a:p>
          <a:r>
            <a:rPr lang="en-US" dirty="0" smtClean="0"/>
            <a:t>Order and orientation of </a:t>
          </a:r>
          <a:r>
            <a:rPr lang="en-US" dirty="0" err="1" smtClean="0"/>
            <a:t>contigs</a:t>
          </a:r>
          <a:r>
            <a:rPr lang="en-US" dirty="0" smtClean="0"/>
            <a:t> is known with gaps that have been assembled to scaffolds</a:t>
          </a:r>
          <a:endParaRPr lang="en-US" dirty="0"/>
        </a:p>
      </dgm:t>
    </dgm:pt>
    <dgm:pt modelId="{5216EA79-5886-7244-B4D4-B405C29648DA}" type="parTrans" cxnId="{2A12C301-8984-4042-AD8F-0E12A6976F5E}">
      <dgm:prSet/>
      <dgm:spPr/>
      <dgm:t>
        <a:bodyPr/>
        <a:lstStyle/>
        <a:p>
          <a:endParaRPr lang="en-US"/>
        </a:p>
      </dgm:t>
    </dgm:pt>
    <dgm:pt modelId="{7D0835C6-07CB-824B-999F-595C183598A2}" type="sibTrans" cxnId="{2A12C301-8984-4042-AD8F-0E12A6976F5E}">
      <dgm:prSet/>
      <dgm:spPr/>
      <dgm:t>
        <a:bodyPr/>
        <a:lstStyle/>
        <a:p>
          <a:endParaRPr lang="en-US"/>
        </a:p>
      </dgm:t>
    </dgm:pt>
    <dgm:pt modelId="{CFD52DE2-38FE-FE4E-8F53-87E0202B81E3}">
      <dgm:prSet phldrT="[Text]"/>
      <dgm:spPr/>
      <dgm:t>
        <a:bodyPr/>
        <a:lstStyle/>
        <a:p>
          <a:r>
            <a:rPr lang="en-US" dirty="0" smtClean="0"/>
            <a:t>Gaps</a:t>
          </a:r>
          <a:endParaRPr lang="en-US" dirty="0"/>
        </a:p>
      </dgm:t>
    </dgm:pt>
    <dgm:pt modelId="{676F51E0-D05B-2841-B1FB-44D3D8BCF74F}" type="parTrans" cxnId="{4E503F80-15EF-CA40-A380-D4D4B14386CD}">
      <dgm:prSet/>
      <dgm:spPr/>
      <dgm:t>
        <a:bodyPr/>
        <a:lstStyle/>
        <a:p>
          <a:endParaRPr lang="en-US"/>
        </a:p>
      </dgm:t>
    </dgm:pt>
    <dgm:pt modelId="{FEA6CBF2-372C-7C4D-8E71-DC5A1CE75F39}" type="sibTrans" cxnId="{4E503F80-15EF-CA40-A380-D4D4B14386CD}">
      <dgm:prSet/>
      <dgm:spPr/>
      <dgm:t>
        <a:bodyPr/>
        <a:lstStyle/>
        <a:p>
          <a:endParaRPr lang="en-US"/>
        </a:p>
      </dgm:t>
    </dgm:pt>
    <dgm:pt modelId="{41E4FB66-8A91-E843-8C1E-16B16E64A07E}">
      <dgm:prSet phldrT="[Text]"/>
      <dgm:spPr/>
      <dgm:t>
        <a:bodyPr/>
        <a:lstStyle/>
        <a:p>
          <a:r>
            <a:rPr lang="en-US" dirty="0" smtClean="0"/>
            <a:t>Gaps</a:t>
          </a:r>
          <a:r>
            <a:rPr lang="en-US" baseline="0" dirty="0" smtClean="0"/>
            <a:t> </a:t>
          </a:r>
          <a:r>
            <a:rPr lang="en-US" baseline="0" dirty="0" smtClean="0"/>
            <a:t>between </a:t>
          </a:r>
          <a:r>
            <a:rPr lang="en-US" baseline="0" dirty="0" err="1" smtClean="0"/>
            <a:t>contigs</a:t>
          </a:r>
          <a:r>
            <a:rPr lang="en-US" baseline="0" dirty="0" smtClean="0"/>
            <a:t> </a:t>
          </a:r>
          <a:r>
            <a:rPr lang="en-US" baseline="0" dirty="0" smtClean="0"/>
            <a:t>determines the type of annotation strategy</a:t>
          </a:r>
          <a:endParaRPr lang="en-US" dirty="0"/>
        </a:p>
      </dgm:t>
    </dgm:pt>
    <dgm:pt modelId="{CB407C9F-1BFD-F843-B25A-AE44566A6CC5}" type="parTrans" cxnId="{6701A3DF-E7D2-B04A-BC5F-A481CEA1DD11}">
      <dgm:prSet/>
      <dgm:spPr/>
      <dgm:t>
        <a:bodyPr/>
        <a:lstStyle/>
        <a:p>
          <a:endParaRPr lang="en-US"/>
        </a:p>
      </dgm:t>
    </dgm:pt>
    <dgm:pt modelId="{BF53E76B-072C-0840-B9FF-B590D22BA615}" type="sibTrans" cxnId="{6701A3DF-E7D2-B04A-BC5F-A481CEA1DD11}">
      <dgm:prSet/>
      <dgm:spPr/>
      <dgm:t>
        <a:bodyPr/>
        <a:lstStyle/>
        <a:p>
          <a:endParaRPr lang="en-US"/>
        </a:p>
      </dgm:t>
    </dgm:pt>
    <dgm:pt modelId="{FD375F88-50B9-A24F-B099-6001F71EA171}">
      <dgm:prSet phldrT="[Text]"/>
      <dgm:spPr/>
      <dgm:t>
        <a:bodyPr/>
        <a:lstStyle/>
        <a:p>
          <a:r>
            <a:rPr lang="en-US" dirty="0" smtClean="0"/>
            <a:t>With Gaps</a:t>
          </a:r>
          <a:endParaRPr lang="en-US" dirty="0"/>
        </a:p>
      </dgm:t>
    </dgm:pt>
    <dgm:pt modelId="{C9E77720-78FB-9649-826E-9B178DE24CFE}" type="parTrans" cxnId="{A7C258CF-1294-F842-A83F-C4E2A6EF9B60}">
      <dgm:prSet/>
      <dgm:spPr/>
      <dgm:t>
        <a:bodyPr/>
        <a:lstStyle/>
        <a:p>
          <a:endParaRPr lang="en-US"/>
        </a:p>
      </dgm:t>
    </dgm:pt>
    <dgm:pt modelId="{9E182071-83A5-A944-A85B-E9724F5DEC11}" type="sibTrans" cxnId="{A7C258CF-1294-F842-A83F-C4E2A6EF9B60}">
      <dgm:prSet/>
      <dgm:spPr/>
      <dgm:t>
        <a:bodyPr/>
        <a:lstStyle/>
        <a:p>
          <a:endParaRPr lang="en-US"/>
        </a:p>
      </dgm:t>
    </dgm:pt>
    <dgm:pt modelId="{EFF98A5A-9A39-B249-B642-189A353A6321}">
      <dgm:prSet phldrT="[Text]"/>
      <dgm:spPr/>
      <dgm:t>
        <a:bodyPr/>
        <a:lstStyle/>
        <a:p>
          <a:r>
            <a:rPr lang="en-US" dirty="0" smtClean="0"/>
            <a:t>Unassembled with multiple pieces</a:t>
          </a:r>
          <a:endParaRPr lang="en-US" dirty="0"/>
        </a:p>
      </dgm:t>
    </dgm:pt>
    <dgm:pt modelId="{03DC3F42-8F0A-E94A-9631-259716D3A3B8}" type="parTrans" cxnId="{A33A76F7-88DC-244E-B4C8-A1E1ED264ACF}">
      <dgm:prSet/>
      <dgm:spPr/>
      <dgm:t>
        <a:bodyPr/>
        <a:lstStyle/>
        <a:p>
          <a:endParaRPr lang="en-US"/>
        </a:p>
      </dgm:t>
    </dgm:pt>
    <dgm:pt modelId="{497832E1-5845-1F43-8890-5CB3D7B16565}" type="sibTrans" cxnId="{A33A76F7-88DC-244E-B4C8-A1E1ED264ACF}">
      <dgm:prSet/>
      <dgm:spPr/>
      <dgm:t>
        <a:bodyPr/>
        <a:lstStyle/>
        <a:p>
          <a:endParaRPr lang="en-US"/>
        </a:p>
      </dgm:t>
    </dgm:pt>
    <dgm:pt modelId="{A62F5DD4-29FB-B949-AD9B-3E8636B261BE}">
      <dgm:prSet phldrT="[Text]"/>
      <dgm:spPr/>
      <dgm:t>
        <a:bodyPr/>
        <a:lstStyle/>
        <a:p>
          <a:r>
            <a:rPr lang="en-US" dirty="0" smtClean="0"/>
            <a:t>Issues </a:t>
          </a:r>
          <a:r>
            <a:rPr lang="en-US" dirty="0" err="1" smtClean="0"/>
            <a:t>itwith</a:t>
          </a:r>
          <a:r>
            <a:rPr lang="en-US" dirty="0" smtClean="0"/>
            <a:t> orientation</a:t>
          </a:r>
          <a:endParaRPr lang="en-US" dirty="0"/>
        </a:p>
      </dgm:t>
    </dgm:pt>
    <dgm:pt modelId="{163050C0-3C38-944F-9E0D-BD0B02A6295F}" type="parTrans" cxnId="{83C1FA49-B987-684B-8D45-7E8C0EC99DED}">
      <dgm:prSet/>
      <dgm:spPr/>
      <dgm:t>
        <a:bodyPr/>
        <a:lstStyle/>
        <a:p>
          <a:endParaRPr lang="en-US"/>
        </a:p>
      </dgm:t>
    </dgm:pt>
    <dgm:pt modelId="{B86EF145-C688-2E4B-BD04-DB0CC243BCE5}" type="sibTrans" cxnId="{83C1FA49-B987-684B-8D45-7E8C0EC99DED}">
      <dgm:prSet/>
      <dgm:spPr/>
      <dgm:t>
        <a:bodyPr/>
        <a:lstStyle/>
        <a:p>
          <a:endParaRPr lang="en-US"/>
        </a:p>
      </dgm:t>
    </dgm:pt>
    <dgm:pt modelId="{840962F7-B62F-7746-A307-A3522C4895D0}">
      <dgm:prSet phldrT="[Text]"/>
      <dgm:spPr/>
      <dgm:t>
        <a:bodyPr/>
        <a:lstStyle/>
        <a:p>
          <a:r>
            <a:rPr lang="en-US" dirty="0" smtClean="0"/>
            <a:t>NCBI SEQUINMACROSEND</a:t>
          </a:r>
          <a:endParaRPr lang="en-US" dirty="0"/>
        </a:p>
      </dgm:t>
    </dgm:pt>
    <dgm:pt modelId="{6ED91124-F133-6545-924D-2AE725311ABB}" type="parTrans" cxnId="{65B79358-1C16-E445-B84F-8335236DA613}">
      <dgm:prSet/>
      <dgm:spPr/>
    </dgm:pt>
    <dgm:pt modelId="{D0F473D8-2733-B14E-AC22-8512AD42CD2B}" type="sibTrans" cxnId="{65B79358-1C16-E445-B84F-8335236DA613}">
      <dgm:prSet/>
      <dgm:spPr/>
    </dgm:pt>
    <dgm:pt modelId="{227F5BC8-6F2C-DC46-8DF6-68E2057B12CC}">
      <dgm:prSet phldrT="[Text]"/>
      <dgm:spPr/>
      <dgm:t>
        <a:bodyPr/>
        <a:lstStyle/>
        <a:p>
          <a:endParaRPr lang="en-US" dirty="0"/>
        </a:p>
      </dgm:t>
    </dgm:pt>
    <dgm:pt modelId="{2DE30850-81F4-F24F-AEFE-1EC6299A99BC}" type="parTrans" cxnId="{08ACF3A3-68F2-9840-B9DF-FDC8E661BD50}">
      <dgm:prSet/>
      <dgm:spPr/>
    </dgm:pt>
    <dgm:pt modelId="{2CC4C53C-2B1A-BA44-91B1-588D91617B7B}" type="sibTrans" cxnId="{08ACF3A3-68F2-9840-B9DF-FDC8E661BD50}">
      <dgm:prSet/>
      <dgm:spPr/>
    </dgm:pt>
    <dgm:pt modelId="{E72B2D8B-3A5A-E646-9957-110C042D7CE3}">
      <dgm:prSet phldrT="[Text]"/>
      <dgm:spPr/>
      <dgm:t>
        <a:bodyPr/>
        <a:lstStyle/>
        <a:p>
          <a:r>
            <a:rPr lang="en-US" dirty="0" smtClean="0"/>
            <a:t>NCBI WGS (whole genome shotgun) submissions</a:t>
          </a:r>
          <a:endParaRPr lang="en-US" dirty="0"/>
        </a:p>
      </dgm:t>
    </dgm:pt>
    <dgm:pt modelId="{CC8F654F-56FC-2744-8CED-98BFF91B6A20}" type="parTrans" cxnId="{308F4518-3919-D245-AE13-A510D60AC3DB}">
      <dgm:prSet/>
      <dgm:spPr/>
    </dgm:pt>
    <dgm:pt modelId="{3836AF31-9CF8-D247-BF32-99AEEB4B4FD9}" type="sibTrans" cxnId="{308F4518-3919-D245-AE13-A510D60AC3DB}">
      <dgm:prSet/>
      <dgm:spPr/>
    </dgm:pt>
    <dgm:pt modelId="{40DF9316-C8CA-9D46-A638-ECEA859FC53B}">
      <dgm:prSet phldrT="[Text]"/>
      <dgm:spPr/>
      <dgm:t>
        <a:bodyPr/>
        <a:lstStyle/>
        <a:p>
          <a:endParaRPr lang="en-US"/>
        </a:p>
      </dgm:t>
    </dgm:pt>
    <dgm:pt modelId="{DEB1C763-7981-5D4E-B0D6-35046D778F44}" type="parTrans" cxnId="{C8E1E868-D657-FF44-8F6C-9AB27BDC7984}">
      <dgm:prSet/>
      <dgm:spPr/>
    </dgm:pt>
    <dgm:pt modelId="{971F1143-7288-A94B-8082-D33E7F7D5BEF}" type="sibTrans" cxnId="{C8E1E868-D657-FF44-8F6C-9AB27BDC7984}">
      <dgm:prSet/>
      <dgm:spPr/>
    </dgm:pt>
    <dgm:pt modelId="{56DC130C-E368-964B-9EAC-EFB3A91ED024}">
      <dgm:prSet phldrT="[Text]"/>
      <dgm:spPr/>
      <dgm:t>
        <a:bodyPr/>
        <a:lstStyle/>
        <a:p>
          <a:endParaRPr lang="en-US"/>
        </a:p>
      </dgm:t>
    </dgm:pt>
    <dgm:pt modelId="{84C58B5B-A853-0D46-BD2C-4BDCFEF0AFFB}" type="parTrans" cxnId="{C32CF5D6-680F-6B41-AAD3-6D1AC8C97B40}">
      <dgm:prSet/>
      <dgm:spPr/>
    </dgm:pt>
    <dgm:pt modelId="{6A906004-92CF-2049-8CBE-A455E740F64E}" type="sibTrans" cxnId="{C32CF5D6-680F-6B41-AAD3-6D1AC8C97B40}">
      <dgm:prSet/>
      <dgm:spPr/>
    </dgm:pt>
    <dgm:pt modelId="{C10F2E04-36F1-674D-ACEE-D9EC54F25784}" type="pres">
      <dgm:prSet presAssocID="{1B4F05FD-269F-644F-ABB9-967A9732D76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29BA8D0-D7BB-D542-BBEF-9D65EAEEA2D1}" type="pres">
      <dgm:prSet presAssocID="{1B4F05FD-269F-644F-ABB9-967A9732D76A}" presName="tSp" presStyleCnt="0"/>
      <dgm:spPr/>
    </dgm:pt>
    <dgm:pt modelId="{66A3F0AF-2EC9-B345-99CC-F7E3A0F09D9C}" type="pres">
      <dgm:prSet presAssocID="{1B4F05FD-269F-644F-ABB9-967A9732D76A}" presName="bSp" presStyleCnt="0"/>
      <dgm:spPr/>
    </dgm:pt>
    <dgm:pt modelId="{D27834B5-5CEA-0E43-9942-D6A4E50A17D6}" type="pres">
      <dgm:prSet presAssocID="{1B4F05FD-269F-644F-ABB9-967A9732D76A}" presName="process" presStyleCnt="0"/>
      <dgm:spPr/>
    </dgm:pt>
    <dgm:pt modelId="{ADB7943F-5986-5147-8083-C32A46B7B42F}" type="pres">
      <dgm:prSet presAssocID="{54927078-A518-A048-A0D6-9E4C58411E98}" presName="composite1" presStyleCnt="0"/>
      <dgm:spPr/>
    </dgm:pt>
    <dgm:pt modelId="{DF486D6A-68B5-4F42-B783-8F68353422EB}" type="pres">
      <dgm:prSet presAssocID="{54927078-A518-A048-A0D6-9E4C58411E98}" presName="dummyNode1" presStyleLbl="node1" presStyleIdx="0" presStyleCnt="3"/>
      <dgm:spPr/>
    </dgm:pt>
    <dgm:pt modelId="{08FB2C37-4035-5343-94BA-B1E0D265E6A2}" type="pres">
      <dgm:prSet presAssocID="{54927078-A518-A048-A0D6-9E4C58411E98}" presName="childNode1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A9FFF5C-7526-DE49-8863-DCBE50224B6B}" type="pres">
      <dgm:prSet presAssocID="{54927078-A518-A048-A0D6-9E4C58411E98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7CE60C-DBA8-4E4D-A389-B537D5E1B59B}" type="pres">
      <dgm:prSet presAssocID="{54927078-A518-A048-A0D6-9E4C58411E98}" presName="parentNode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DA31AC0-4B73-0C46-BCF5-FF65339E1125}" type="pres">
      <dgm:prSet presAssocID="{54927078-A518-A048-A0D6-9E4C58411E98}" presName="connSite1" presStyleCnt="0"/>
      <dgm:spPr/>
    </dgm:pt>
    <dgm:pt modelId="{C62A9F43-F08C-8A44-9CFA-269E01D6EFDD}" type="pres">
      <dgm:prSet presAssocID="{C48D0F07-0554-C84B-B532-67C82E95FA42}" presName="Name9" presStyleLbl="sibTrans2D1" presStyleIdx="0" presStyleCnt="2"/>
      <dgm:spPr/>
      <dgm:t>
        <a:bodyPr/>
        <a:lstStyle/>
        <a:p>
          <a:endParaRPr lang="en-US"/>
        </a:p>
      </dgm:t>
    </dgm:pt>
    <dgm:pt modelId="{577EE733-9F2D-9644-AF99-36338EBFA857}" type="pres">
      <dgm:prSet presAssocID="{CFD52DE2-38FE-FE4E-8F53-87E0202B81E3}" presName="composite2" presStyleCnt="0"/>
      <dgm:spPr/>
    </dgm:pt>
    <dgm:pt modelId="{BD5C6FF8-D92D-B44E-9572-A487D6CA685E}" type="pres">
      <dgm:prSet presAssocID="{CFD52DE2-38FE-FE4E-8F53-87E0202B81E3}" presName="dummyNode2" presStyleLbl="node1" presStyleIdx="0" presStyleCnt="3"/>
      <dgm:spPr/>
    </dgm:pt>
    <dgm:pt modelId="{539391F8-67F1-4748-9497-F44B936FB99A}" type="pres">
      <dgm:prSet presAssocID="{CFD52DE2-38FE-FE4E-8F53-87E0202B81E3}" presName="childNode2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18C9C4B-832A-A441-9748-22CA80816B5C}" type="pres">
      <dgm:prSet presAssocID="{CFD52DE2-38FE-FE4E-8F53-87E0202B81E3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0494AA-907D-3B4B-BFC0-FF94FF283C42}" type="pres">
      <dgm:prSet presAssocID="{CFD52DE2-38FE-FE4E-8F53-87E0202B81E3}" presName="parentNode2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29AA8E-C915-7C41-8140-ADC4ECAFE9C4}" type="pres">
      <dgm:prSet presAssocID="{CFD52DE2-38FE-FE4E-8F53-87E0202B81E3}" presName="connSite2" presStyleCnt="0"/>
      <dgm:spPr/>
    </dgm:pt>
    <dgm:pt modelId="{5B00BE87-5BAE-4F4B-A306-370FB25A2A52}" type="pres">
      <dgm:prSet presAssocID="{FEA6CBF2-372C-7C4D-8E71-DC5A1CE75F39}" presName="Name18" presStyleLbl="sibTrans2D1" presStyleIdx="1" presStyleCnt="2"/>
      <dgm:spPr/>
      <dgm:t>
        <a:bodyPr/>
        <a:lstStyle/>
        <a:p>
          <a:endParaRPr lang="en-US"/>
        </a:p>
      </dgm:t>
    </dgm:pt>
    <dgm:pt modelId="{0DECBB8B-261D-6E4E-BAEF-AD987115F6CC}" type="pres">
      <dgm:prSet presAssocID="{FD375F88-50B9-A24F-B099-6001F71EA171}" presName="composite1" presStyleCnt="0"/>
      <dgm:spPr/>
    </dgm:pt>
    <dgm:pt modelId="{CD5E2279-6809-6544-B873-E23A132EAF8C}" type="pres">
      <dgm:prSet presAssocID="{FD375F88-50B9-A24F-B099-6001F71EA171}" presName="dummyNode1" presStyleLbl="node1" presStyleIdx="1" presStyleCnt="3"/>
      <dgm:spPr/>
    </dgm:pt>
    <dgm:pt modelId="{3A748822-1C5F-9A40-9EB1-F22836B9F8D5}" type="pres">
      <dgm:prSet presAssocID="{FD375F88-50B9-A24F-B099-6001F71EA171}" presName="childNode1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975023-A313-5C41-BD02-3F6EA0BD2F50}" type="pres">
      <dgm:prSet presAssocID="{FD375F88-50B9-A24F-B099-6001F71EA171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0F1F5EB-2AA7-8E42-BACF-36FB1B940F39}" type="pres">
      <dgm:prSet presAssocID="{FD375F88-50B9-A24F-B099-6001F71EA171}" presName="parentNode1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9D23B1-6D7C-CC4E-90FC-90F7E8845D1B}" type="pres">
      <dgm:prSet presAssocID="{FD375F88-50B9-A24F-B099-6001F71EA171}" presName="connSite1" presStyleCnt="0"/>
      <dgm:spPr/>
    </dgm:pt>
  </dgm:ptLst>
  <dgm:cxnLst>
    <dgm:cxn modelId="{6701A3DF-E7D2-B04A-BC5F-A481CEA1DD11}" srcId="{CFD52DE2-38FE-FE4E-8F53-87E0202B81E3}" destId="{41E4FB66-8A91-E843-8C1E-16B16E64A07E}" srcOrd="0" destOrd="0" parTransId="{CB407C9F-1BFD-F843-B25A-AE44566A6CC5}" sibTransId="{BF53E76B-072C-0840-B9FF-B590D22BA615}"/>
    <dgm:cxn modelId="{4E503F80-15EF-CA40-A380-D4D4B14386CD}" srcId="{1B4F05FD-269F-644F-ABB9-967A9732D76A}" destId="{CFD52DE2-38FE-FE4E-8F53-87E0202B81E3}" srcOrd="1" destOrd="0" parTransId="{676F51E0-D05B-2841-B1FB-44D3D8BCF74F}" sibTransId="{FEA6CBF2-372C-7C4D-8E71-DC5A1CE75F39}"/>
    <dgm:cxn modelId="{1CC7652C-818D-E14B-B75F-C31576A0215F}" type="presOf" srcId="{41E4FB66-8A91-E843-8C1E-16B16E64A07E}" destId="{539391F8-67F1-4748-9497-F44B936FB99A}" srcOrd="0" destOrd="0" presId="urn:microsoft.com/office/officeart/2005/8/layout/hProcess4"/>
    <dgm:cxn modelId="{5964F729-35A1-ED4B-B5A6-26F9ED01FB7F}" type="presOf" srcId="{FEA6CBF2-372C-7C4D-8E71-DC5A1CE75F39}" destId="{5B00BE87-5BAE-4F4B-A306-370FB25A2A52}" srcOrd="0" destOrd="0" presId="urn:microsoft.com/office/officeart/2005/8/layout/hProcess4"/>
    <dgm:cxn modelId="{B4AE55E6-8BB1-8E4D-8DF4-60DCEDA58E36}" type="presOf" srcId="{EDF80846-4F6D-D241-8E1E-2A9E60567D7D}" destId="{08FB2C37-4035-5343-94BA-B1E0D265E6A2}" srcOrd="0" destOrd="1" presId="urn:microsoft.com/office/officeart/2005/8/layout/hProcess4"/>
    <dgm:cxn modelId="{341F490A-9DD2-BE4B-B2FE-6627658442A5}" type="presOf" srcId="{56DC130C-E368-964B-9EAC-EFB3A91ED024}" destId="{3A748822-1C5F-9A40-9EB1-F22836B9F8D5}" srcOrd="0" destOrd="3" presId="urn:microsoft.com/office/officeart/2005/8/layout/hProcess4"/>
    <dgm:cxn modelId="{D3EB4AD7-E76F-4A40-B455-33528E7438DB}" type="presOf" srcId="{EFF98A5A-9A39-B249-B642-189A353A6321}" destId="{3A748822-1C5F-9A40-9EB1-F22836B9F8D5}" srcOrd="0" destOrd="0" presId="urn:microsoft.com/office/officeart/2005/8/layout/hProcess4"/>
    <dgm:cxn modelId="{9397CB36-A6FA-3A41-994C-0B06E3F478C9}" type="presOf" srcId="{C48D0F07-0554-C84B-B532-67C82E95FA42}" destId="{C62A9F43-F08C-8A44-9CFA-269E01D6EFDD}" srcOrd="0" destOrd="0" presId="urn:microsoft.com/office/officeart/2005/8/layout/hProcess4"/>
    <dgm:cxn modelId="{FB512C4B-1355-8642-9073-5D62A05A40F6}" type="presOf" srcId="{EDF80846-4F6D-D241-8E1E-2A9E60567D7D}" destId="{9A9FFF5C-7526-DE49-8863-DCBE50224B6B}" srcOrd="1" destOrd="1" presId="urn:microsoft.com/office/officeart/2005/8/layout/hProcess4"/>
    <dgm:cxn modelId="{2A12C301-8984-4042-AD8F-0E12A6976F5E}" srcId="{54927078-A518-A048-A0D6-9E4C58411E98}" destId="{EDF80846-4F6D-D241-8E1E-2A9E60567D7D}" srcOrd="1" destOrd="0" parTransId="{5216EA79-5886-7244-B4D4-B405C29648DA}" sibTransId="{7D0835C6-07CB-824B-999F-595C183598A2}"/>
    <dgm:cxn modelId="{74A8C856-E9D1-A144-A2C7-E600E960EBBF}" type="presOf" srcId="{1B4F05FD-269F-644F-ABB9-967A9732D76A}" destId="{C10F2E04-36F1-674D-ACEE-D9EC54F25784}" srcOrd="0" destOrd="0" presId="urn:microsoft.com/office/officeart/2005/8/layout/hProcess4"/>
    <dgm:cxn modelId="{B30798BE-2001-F04E-8FFC-CAEA609F5E0F}" srcId="{54927078-A518-A048-A0D6-9E4C58411E98}" destId="{32489FA9-A76F-C54C-A139-88FA75E4A02B}" srcOrd="0" destOrd="0" parTransId="{B316B6BE-6549-1A4B-8C46-0ECE4D6822A0}" sibTransId="{47D53AEF-69C4-324E-A749-75FDFA549080}"/>
    <dgm:cxn modelId="{F9921BA5-2B1E-C446-8B3C-C66FAA51BA01}" srcId="{1B4F05FD-269F-644F-ABB9-967A9732D76A}" destId="{54927078-A518-A048-A0D6-9E4C58411E98}" srcOrd="0" destOrd="0" parTransId="{02FCD006-91BC-7945-A296-4D75872966B7}" sibTransId="{C48D0F07-0554-C84B-B532-67C82E95FA42}"/>
    <dgm:cxn modelId="{08ACF3A3-68F2-9840-B9DF-FDC8E661BD50}" srcId="{54927078-A518-A048-A0D6-9E4C58411E98}" destId="{227F5BC8-6F2C-DC46-8DF6-68E2057B12CC}" srcOrd="2" destOrd="0" parTransId="{2DE30850-81F4-F24F-AEFE-1EC6299A99BC}" sibTransId="{2CC4C53C-2B1A-BA44-91B1-588D91617B7B}"/>
    <dgm:cxn modelId="{421CAE3C-B01D-BF4C-8DB2-22AE4B73C68C}" type="presOf" srcId="{32489FA9-A76F-C54C-A139-88FA75E4A02B}" destId="{9A9FFF5C-7526-DE49-8863-DCBE50224B6B}" srcOrd="1" destOrd="0" presId="urn:microsoft.com/office/officeart/2005/8/layout/hProcess4"/>
    <dgm:cxn modelId="{F3C83C92-E3D2-2543-833A-1DFC39DE97A9}" type="presOf" srcId="{E72B2D8B-3A5A-E646-9957-110C042D7CE3}" destId="{E2975023-A313-5C41-BD02-3F6EA0BD2F50}" srcOrd="1" destOrd="4" presId="urn:microsoft.com/office/officeart/2005/8/layout/hProcess4"/>
    <dgm:cxn modelId="{FD6EC2FC-FD89-6A4E-8B2E-DAF78125D46D}" type="presOf" srcId="{40DF9316-C8CA-9D46-A638-ECEA859FC53B}" destId="{E2975023-A313-5C41-BD02-3F6EA0BD2F50}" srcOrd="1" destOrd="2" presId="urn:microsoft.com/office/officeart/2005/8/layout/hProcess4"/>
    <dgm:cxn modelId="{81ED85AC-8C61-7142-B2D9-564829833B40}" type="presOf" srcId="{840962F7-B62F-7746-A307-A3522C4895D0}" destId="{08FB2C37-4035-5343-94BA-B1E0D265E6A2}" srcOrd="0" destOrd="3" presId="urn:microsoft.com/office/officeart/2005/8/layout/hProcess4"/>
    <dgm:cxn modelId="{0AA83B61-6271-3E4B-A37E-BC01267AFA1D}" type="presOf" srcId="{FD375F88-50B9-A24F-B099-6001F71EA171}" destId="{C0F1F5EB-2AA7-8E42-BACF-36FB1B940F39}" srcOrd="0" destOrd="0" presId="urn:microsoft.com/office/officeart/2005/8/layout/hProcess4"/>
    <dgm:cxn modelId="{308F4518-3919-D245-AE13-A510D60AC3DB}" srcId="{FD375F88-50B9-A24F-B099-6001F71EA171}" destId="{E72B2D8B-3A5A-E646-9957-110C042D7CE3}" srcOrd="4" destOrd="0" parTransId="{CC8F654F-56FC-2744-8CED-98BFF91B6A20}" sibTransId="{3836AF31-9CF8-D247-BF32-99AEEB4B4FD9}"/>
    <dgm:cxn modelId="{8A1C9E38-C115-834B-A560-086D3B7F9758}" type="presOf" srcId="{227F5BC8-6F2C-DC46-8DF6-68E2057B12CC}" destId="{08FB2C37-4035-5343-94BA-B1E0D265E6A2}" srcOrd="0" destOrd="2" presId="urn:microsoft.com/office/officeart/2005/8/layout/hProcess4"/>
    <dgm:cxn modelId="{55076832-0DCA-A94A-9756-6D345B09F126}" type="presOf" srcId="{E72B2D8B-3A5A-E646-9957-110C042D7CE3}" destId="{3A748822-1C5F-9A40-9EB1-F22836B9F8D5}" srcOrd="0" destOrd="4" presId="urn:microsoft.com/office/officeart/2005/8/layout/hProcess4"/>
    <dgm:cxn modelId="{A2FC0494-5325-2E47-B14D-11128A87C481}" type="presOf" srcId="{A62F5DD4-29FB-B949-AD9B-3E8636B261BE}" destId="{3A748822-1C5F-9A40-9EB1-F22836B9F8D5}" srcOrd="0" destOrd="1" presId="urn:microsoft.com/office/officeart/2005/8/layout/hProcess4"/>
    <dgm:cxn modelId="{65B79358-1C16-E445-B84F-8335236DA613}" srcId="{54927078-A518-A048-A0D6-9E4C58411E98}" destId="{840962F7-B62F-7746-A307-A3522C4895D0}" srcOrd="3" destOrd="0" parTransId="{6ED91124-F133-6545-924D-2AE725311ABB}" sibTransId="{D0F473D8-2733-B14E-AC22-8512AD42CD2B}"/>
    <dgm:cxn modelId="{C7FA4E51-830D-7643-ACEB-EBDDFE11F25E}" type="presOf" srcId="{227F5BC8-6F2C-DC46-8DF6-68E2057B12CC}" destId="{9A9FFF5C-7526-DE49-8863-DCBE50224B6B}" srcOrd="1" destOrd="2" presId="urn:microsoft.com/office/officeart/2005/8/layout/hProcess4"/>
    <dgm:cxn modelId="{60F3A65C-4828-4249-B224-6BD38EA16190}" type="presOf" srcId="{CFD52DE2-38FE-FE4E-8F53-87E0202B81E3}" destId="{4E0494AA-907D-3B4B-BFC0-FF94FF283C42}" srcOrd="0" destOrd="0" presId="urn:microsoft.com/office/officeart/2005/8/layout/hProcess4"/>
    <dgm:cxn modelId="{A33A76F7-88DC-244E-B4C8-A1E1ED264ACF}" srcId="{FD375F88-50B9-A24F-B099-6001F71EA171}" destId="{EFF98A5A-9A39-B249-B642-189A353A6321}" srcOrd="0" destOrd="0" parTransId="{03DC3F42-8F0A-E94A-9631-259716D3A3B8}" sibTransId="{497832E1-5845-1F43-8890-5CB3D7B16565}"/>
    <dgm:cxn modelId="{C32CF5D6-680F-6B41-AAD3-6D1AC8C97B40}" srcId="{FD375F88-50B9-A24F-B099-6001F71EA171}" destId="{56DC130C-E368-964B-9EAC-EFB3A91ED024}" srcOrd="3" destOrd="0" parTransId="{84C58B5B-A853-0D46-BD2C-4BDCFEF0AFFB}" sibTransId="{6A906004-92CF-2049-8CBE-A455E740F64E}"/>
    <dgm:cxn modelId="{550764A1-058F-824B-B70F-4D2412DBD616}" type="presOf" srcId="{56DC130C-E368-964B-9EAC-EFB3A91ED024}" destId="{E2975023-A313-5C41-BD02-3F6EA0BD2F50}" srcOrd="1" destOrd="3" presId="urn:microsoft.com/office/officeart/2005/8/layout/hProcess4"/>
    <dgm:cxn modelId="{D48C3AF0-6BCB-A14E-9633-29F9038FCB63}" type="presOf" srcId="{41E4FB66-8A91-E843-8C1E-16B16E64A07E}" destId="{118C9C4B-832A-A441-9748-22CA80816B5C}" srcOrd="1" destOrd="0" presId="urn:microsoft.com/office/officeart/2005/8/layout/hProcess4"/>
    <dgm:cxn modelId="{83C1FA49-B987-684B-8D45-7E8C0EC99DED}" srcId="{FD375F88-50B9-A24F-B099-6001F71EA171}" destId="{A62F5DD4-29FB-B949-AD9B-3E8636B261BE}" srcOrd="1" destOrd="0" parTransId="{163050C0-3C38-944F-9E0D-BD0B02A6295F}" sibTransId="{B86EF145-C688-2E4B-BD04-DB0CC243BCE5}"/>
    <dgm:cxn modelId="{EFF7A7C7-443F-104C-8F3F-DF5DD41F917F}" type="presOf" srcId="{EFF98A5A-9A39-B249-B642-189A353A6321}" destId="{E2975023-A313-5C41-BD02-3F6EA0BD2F50}" srcOrd="1" destOrd="0" presId="urn:microsoft.com/office/officeart/2005/8/layout/hProcess4"/>
    <dgm:cxn modelId="{C87F12D6-C2CD-934E-B875-2AE86D021D51}" type="presOf" srcId="{A62F5DD4-29FB-B949-AD9B-3E8636B261BE}" destId="{E2975023-A313-5C41-BD02-3F6EA0BD2F50}" srcOrd="1" destOrd="1" presId="urn:microsoft.com/office/officeart/2005/8/layout/hProcess4"/>
    <dgm:cxn modelId="{50C799E6-67C4-3848-BE1F-16B24DD95038}" type="presOf" srcId="{40DF9316-C8CA-9D46-A638-ECEA859FC53B}" destId="{3A748822-1C5F-9A40-9EB1-F22836B9F8D5}" srcOrd="0" destOrd="2" presId="urn:microsoft.com/office/officeart/2005/8/layout/hProcess4"/>
    <dgm:cxn modelId="{9F1DBD51-BDF3-7F44-8C87-0C3E9323BA8A}" type="presOf" srcId="{32489FA9-A76F-C54C-A139-88FA75E4A02B}" destId="{08FB2C37-4035-5343-94BA-B1E0D265E6A2}" srcOrd="0" destOrd="0" presId="urn:microsoft.com/office/officeart/2005/8/layout/hProcess4"/>
    <dgm:cxn modelId="{101C9DF1-36B5-584F-BCC2-25F8C566FF9F}" type="presOf" srcId="{840962F7-B62F-7746-A307-A3522C4895D0}" destId="{9A9FFF5C-7526-DE49-8863-DCBE50224B6B}" srcOrd="1" destOrd="3" presId="urn:microsoft.com/office/officeart/2005/8/layout/hProcess4"/>
    <dgm:cxn modelId="{E4236EAD-6C09-3E45-A539-F4D6B52D1D4D}" type="presOf" srcId="{54927078-A518-A048-A0D6-9E4C58411E98}" destId="{457CE60C-DBA8-4E4D-A389-B537D5E1B59B}" srcOrd="0" destOrd="0" presId="urn:microsoft.com/office/officeart/2005/8/layout/hProcess4"/>
    <dgm:cxn modelId="{A7C258CF-1294-F842-A83F-C4E2A6EF9B60}" srcId="{1B4F05FD-269F-644F-ABB9-967A9732D76A}" destId="{FD375F88-50B9-A24F-B099-6001F71EA171}" srcOrd="2" destOrd="0" parTransId="{C9E77720-78FB-9649-826E-9B178DE24CFE}" sibTransId="{9E182071-83A5-A944-A85B-E9724F5DEC11}"/>
    <dgm:cxn modelId="{C8E1E868-D657-FF44-8F6C-9AB27BDC7984}" srcId="{FD375F88-50B9-A24F-B099-6001F71EA171}" destId="{40DF9316-C8CA-9D46-A638-ECEA859FC53B}" srcOrd="2" destOrd="0" parTransId="{DEB1C763-7981-5D4E-B0D6-35046D778F44}" sibTransId="{971F1143-7288-A94B-8082-D33E7F7D5BEF}"/>
    <dgm:cxn modelId="{BA4D50D4-5089-EF46-A7F6-DECB892D2818}" type="presParOf" srcId="{C10F2E04-36F1-674D-ACEE-D9EC54F25784}" destId="{C29BA8D0-D7BB-D542-BBEF-9D65EAEEA2D1}" srcOrd="0" destOrd="0" presId="urn:microsoft.com/office/officeart/2005/8/layout/hProcess4"/>
    <dgm:cxn modelId="{A05C46DA-328E-FF46-91B1-443607A5EB7B}" type="presParOf" srcId="{C10F2E04-36F1-674D-ACEE-D9EC54F25784}" destId="{66A3F0AF-2EC9-B345-99CC-F7E3A0F09D9C}" srcOrd="1" destOrd="0" presId="urn:microsoft.com/office/officeart/2005/8/layout/hProcess4"/>
    <dgm:cxn modelId="{D66D355B-2166-2845-96A8-D7174569BCEF}" type="presParOf" srcId="{C10F2E04-36F1-674D-ACEE-D9EC54F25784}" destId="{D27834B5-5CEA-0E43-9942-D6A4E50A17D6}" srcOrd="2" destOrd="0" presId="urn:microsoft.com/office/officeart/2005/8/layout/hProcess4"/>
    <dgm:cxn modelId="{CA7BB6AC-62D6-2E48-9B9C-4CE359BAAA42}" type="presParOf" srcId="{D27834B5-5CEA-0E43-9942-D6A4E50A17D6}" destId="{ADB7943F-5986-5147-8083-C32A46B7B42F}" srcOrd="0" destOrd="0" presId="urn:microsoft.com/office/officeart/2005/8/layout/hProcess4"/>
    <dgm:cxn modelId="{0F4439E1-08AC-DD4A-862C-F0CEDB122559}" type="presParOf" srcId="{ADB7943F-5986-5147-8083-C32A46B7B42F}" destId="{DF486D6A-68B5-4F42-B783-8F68353422EB}" srcOrd="0" destOrd="0" presId="urn:microsoft.com/office/officeart/2005/8/layout/hProcess4"/>
    <dgm:cxn modelId="{EBB649AB-431C-F54F-9A48-F9A0D0C9E1B4}" type="presParOf" srcId="{ADB7943F-5986-5147-8083-C32A46B7B42F}" destId="{08FB2C37-4035-5343-94BA-B1E0D265E6A2}" srcOrd="1" destOrd="0" presId="urn:microsoft.com/office/officeart/2005/8/layout/hProcess4"/>
    <dgm:cxn modelId="{4E27542D-38F8-A14A-964D-0B258D3AE5D7}" type="presParOf" srcId="{ADB7943F-5986-5147-8083-C32A46B7B42F}" destId="{9A9FFF5C-7526-DE49-8863-DCBE50224B6B}" srcOrd="2" destOrd="0" presId="urn:microsoft.com/office/officeart/2005/8/layout/hProcess4"/>
    <dgm:cxn modelId="{B85F5785-2598-8743-A6A3-BFA2F2830A49}" type="presParOf" srcId="{ADB7943F-5986-5147-8083-C32A46B7B42F}" destId="{457CE60C-DBA8-4E4D-A389-B537D5E1B59B}" srcOrd="3" destOrd="0" presId="urn:microsoft.com/office/officeart/2005/8/layout/hProcess4"/>
    <dgm:cxn modelId="{37CFF0BF-69C5-FC4D-9E3C-1B8889B710CD}" type="presParOf" srcId="{ADB7943F-5986-5147-8083-C32A46B7B42F}" destId="{9DA31AC0-4B73-0C46-BCF5-FF65339E1125}" srcOrd="4" destOrd="0" presId="urn:microsoft.com/office/officeart/2005/8/layout/hProcess4"/>
    <dgm:cxn modelId="{F4F8FAF4-1E6C-584C-971D-539F01D5EEEC}" type="presParOf" srcId="{D27834B5-5CEA-0E43-9942-D6A4E50A17D6}" destId="{C62A9F43-F08C-8A44-9CFA-269E01D6EFDD}" srcOrd="1" destOrd="0" presId="urn:microsoft.com/office/officeart/2005/8/layout/hProcess4"/>
    <dgm:cxn modelId="{BB49B532-44F4-264D-B7B8-97AB7641DED3}" type="presParOf" srcId="{D27834B5-5CEA-0E43-9942-D6A4E50A17D6}" destId="{577EE733-9F2D-9644-AF99-36338EBFA857}" srcOrd="2" destOrd="0" presId="urn:microsoft.com/office/officeart/2005/8/layout/hProcess4"/>
    <dgm:cxn modelId="{5D25EFC0-4E1C-7746-9659-64FC72BD1F3E}" type="presParOf" srcId="{577EE733-9F2D-9644-AF99-36338EBFA857}" destId="{BD5C6FF8-D92D-B44E-9572-A487D6CA685E}" srcOrd="0" destOrd="0" presId="urn:microsoft.com/office/officeart/2005/8/layout/hProcess4"/>
    <dgm:cxn modelId="{4AA1104C-5F48-994E-985E-41D141DAF87F}" type="presParOf" srcId="{577EE733-9F2D-9644-AF99-36338EBFA857}" destId="{539391F8-67F1-4748-9497-F44B936FB99A}" srcOrd="1" destOrd="0" presId="urn:microsoft.com/office/officeart/2005/8/layout/hProcess4"/>
    <dgm:cxn modelId="{81ABD325-B6D0-B541-9994-D64E0407FDD4}" type="presParOf" srcId="{577EE733-9F2D-9644-AF99-36338EBFA857}" destId="{118C9C4B-832A-A441-9748-22CA80816B5C}" srcOrd="2" destOrd="0" presId="urn:microsoft.com/office/officeart/2005/8/layout/hProcess4"/>
    <dgm:cxn modelId="{31D0794E-52CC-C44B-B07A-5C5ADC5E5953}" type="presParOf" srcId="{577EE733-9F2D-9644-AF99-36338EBFA857}" destId="{4E0494AA-907D-3B4B-BFC0-FF94FF283C42}" srcOrd="3" destOrd="0" presId="urn:microsoft.com/office/officeart/2005/8/layout/hProcess4"/>
    <dgm:cxn modelId="{88C75CB8-4DEB-4646-A9ED-9C2A18B0937B}" type="presParOf" srcId="{577EE733-9F2D-9644-AF99-36338EBFA857}" destId="{2529AA8E-C915-7C41-8140-ADC4ECAFE9C4}" srcOrd="4" destOrd="0" presId="urn:microsoft.com/office/officeart/2005/8/layout/hProcess4"/>
    <dgm:cxn modelId="{0A264FD0-2ABB-DB4C-9FB6-AA25428A1382}" type="presParOf" srcId="{D27834B5-5CEA-0E43-9942-D6A4E50A17D6}" destId="{5B00BE87-5BAE-4F4B-A306-370FB25A2A52}" srcOrd="3" destOrd="0" presId="urn:microsoft.com/office/officeart/2005/8/layout/hProcess4"/>
    <dgm:cxn modelId="{4273AA37-C964-4E4C-8551-CA76D72A268C}" type="presParOf" srcId="{D27834B5-5CEA-0E43-9942-D6A4E50A17D6}" destId="{0DECBB8B-261D-6E4E-BAEF-AD987115F6CC}" srcOrd="4" destOrd="0" presId="urn:microsoft.com/office/officeart/2005/8/layout/hProcess4"/>
    <dgm:cxn modelId="{EF3C9F46-A745-7249-B061-5EEDC4745B0F}" type="presParOf" srcId="{0DECBB8B-261D-6E4E-BAEF-AD987115F6CC}" destId="{CD5E2279-6809-6544-B873-E23A132EAF8C}" srcOrd="0" destOrd="0" presId="urn:microsoft.com/office/officeart/2005/8/layout/hProcess4"/>
    <dgm:cxn modelId="{B89D7AED-89F8-E840-9349-2FA325E73334}" type="presParOf" srcId="{0DECBB8B-261D-6E4E-BAEF-AD987115F6CC}" destId="{3A748822-1C5F-9A40-9EB1-F22836B9F8D5}" srcOrd="1" destOrd="0" presId="urn:microsoft.com/office/officeart/2005/8/layout/hProcess4"/>
    <dgm:cxn modelId="{71B9F7E2-099D-544C-92F9-D063FBD37CDC}" type="presParOf" srcId="{0DECBB8B-261D-6E4E-BAEF-AD987115F6CC}" destId="{E2975023-A313-5C41-BD02-3F6EA0BD2F50}" srcOrd="2" destOrd="0" presId="urn:microsoft.com/office/officeart/2005/8/layout/hProcess4"/>
    <dgm:cxn modelId="{420E07DB-8A52-5D45-A5F8-AB420262EEE7}" type="presParOf" srcId="{0DECBB8B-261D-6E4E-BAEF-AD987115F6CC}" destId="{C0F1F5EB-2AA7-8E42-BACF-36FB1B940F39}" srcOrd="3" destOrd="0" presId="urn:microsoft.com/office/officeart/2005/8/layout/hProcess4"/>
    <dgm:cxn modelId="{D5B92378-FDB4-6546-8337-2A43D9014DA3}" type="presParOf" srcId="{0DECBB8B-261D-6E4E-BAEF-AD987115F6CC}" destId="{3E9D23B1-6D7C-CC4E-90FC-90F7E8845D1B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DAC7799-B3A0-7840-A879-B39F0BC964AA}" type="doc">
      <dgm:prSet loTypeId="urn:microsoft.com/office/officeart/2005/8/layout/process1" loCatId="" qsTypeId="urn:microsoft.com/office/officeart/2005/8/quickstyle/simple4" qsCatId="simple" csTypeId="urn:microsoft.com/office/officeart/2005/8/colors/accent1_2" csCatId="accent1" phldr="1"/>
      <dgm:spPr/>
    </dgm:pt>
    <dgm:pt modelId="{55A30A0B-FAD9-9B42-8751-15275926BAC6}">
      <dgm:prSet phldrT="[Text]"/>
      <dgm:spPr/>
      <dgm:t>
        <a:bodyPr/>
        <a:lstStyle/>
        <a:p>
          <a:r>
            <a:rPr lang="en-US" dirty="0" smtClean="0"/>
            <a:t>Find ORF through Gene finding programs</a:t>
          </a:r>
          <a:endParaRPr lang="en-US" dirty="0"/>
        </a:p>
      </dgm:t>
    </dgm:pt>
    <dgm:pt modelId="{F98CC60D-DBBD-FB46-BF00-5ADADDF5F9A9}" type="parTrans" cxnId="{E6811820-0637-7A49-AEDE-8D42478ABE93}">
      <dgm:prSet/>
      <dgm:spPr/>
    </dgm:pt>
    <dgm:pt modelId="{5A4DFB96-FEF7-7642-A61E-9DA42EDC98D9}" type="sibTrans" cxnId="{E6811820-0637-7A49-AEDE-8D42478ABE93}">
      <dgm:prSet/>
      <dgm:spPr/>
      <dgm:t>
        <a:bodyPr/>
        <a:lstStyle/>
        <a:p>
          <a:endParaRPr lang="en-US"/>
        </a:p>
      </dgm:t>
    </dgm:pt>
    <dgm:pt modelId="{442BFACB-9760-5148-865B-A37B25BA7E89}">
      <dgm:prSet phldrT="[Text]"/>
      <dgm:spPr/>
      <dgm:t>
        <a:bodyPr/>
        <a:lstStyle/>
        <a:p>
          <a:r>
            <a:rPr lang="en-US" dirty="0" smtClean="0"/>
            <a:t>Find credible CDS’ within the ORF</a:t>
          </a:r>
          <a:endParaRPr lang="en-US" dirty="0"/>
        </a:p>
      </dgm:t>
    </dgm:pt>
    <dgm:pt modelId="{A685A688-BB95-5E48-9578-985B8E44B8D8}" type="parTrans" cxnId="{B6326170-88CC-374E-87BE-5504E4D3E268}">
      <dgm:prSet/>
      <dgm:spPr/>
    </dgm:pt>
    <dgm:pt modelId="{46E4AA16-1E96-B74F-A29E-AA135E13A528}" type="sibTrans" cxnId="{B6326170-88CC-374E-87BE-5504E4D3E268}">
      <dgm:prSet/>
      <dgm:spPr/>
      <dgm:t>
        <a:bodyPr/>
        <a:lstStyle/>
        <a:p>
          <a:endParaRPr lang="en-US"/>
        </a:p>
      </dgm:t>
    </dgm:pt>
    <dgm:pt modelId="{ACCD0D60-307C-6B47-B87C-D4D289B17AEE}">
      <dgm:prSet phldrT="[Text]"/>
      <dgm:spPr/>
      <dgm:t>
        <a:bodyPr/>
        <a:lstStyle/>
        <a:p>
          <a:r>
            <a:rPr lang="en-US" dirty="0" smtClean="0"/>
            <a:t>Resolve conflicting ORF</a:t>
          </a:r>
          <a:endParaRPr lang="en-US" dirty="0"/>
        </a:p>
      </dgm:t>
    </dgm:pt>
    <dgm:pt modelId="{C30AC6E4-F314-D74B-A38C-78C67DA9CB30}" type="parTrans" cxnId="{E0280B6A-063E-2E44-828C-6DAC2F805D17}">
      <dgm:prSet/>
      <dgm:spPr/>
    </dgm:pt>
    <dgm:pt modelId="{32916DE2-1CEB-354B-9F34-0E9510A7BC4E}" type="sibTrans" cxnId="{E0280B6A-063E-2E44-828C-6DAC2F805D17}">
      <dgm:prSet/>
      <dgm:spPr/>
    </dgm:pt>
    <dgm:pt modelId="{07326080-E2E4-6348-84AC-502F1FA684F4}" type="pres">
      <dgm:prSet presAssocID="{1DAC7799-B3A0-7840-A879-B39F0BC964AA}" presName="Name0" presStyleCnt="0">
        <dgm:presLayoutVars>
          <dgm:dir/>
          <dgm:resizeHandles val="exact"/>
        </dgm:presLayoutVars>
      </dgm:prSet>
      <dgm:spPr/>
    </dgm:pt>
    <dgm:pt modelId="{74CE1F5E-0CD1-8A4D-B226-F1DF546EC1EE}" type="pres">
      <dgm:prSet presAssocID="{55A30A0B-FAD9-9B42-8751-15275926BAC6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7D93D0-CF58-774E-8E86-499BF5EDCCD6}" type="pres">
      <dgm:prSet presAssocID="{5A4DFB96-FEF7-7642-A61E-9DA42EDC98D9}" presName="sibTrans" presStyleLbl="sibTrans2D1" presStyleIdx="0" presStyleCnt="2"/>
      <dgm:spPr/>
      <dgm:t>
        <a:bodyPr/>
        <a:lstStyle/>
        <a:p>
          <a:endParaRPr lang="en-US"/>
        </a:p>
      </dgm:t>
    </dgm:pt>
    <dgm:pt modelId="{04C3028B-83EA-2049-86C4-874AA0118BF7}" type="pres">
      <dgm:prSet presAssocID="{5A4DFB96-FEF7-7642-A61E-9DA42EDC98D9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9E603D41-BF67-264D-B2B7-9CF5DC68C34D}" type="pres">
      <dgm:prSet presAssocID="{442BFACB-9760-5148-865B-A37B25BA7E89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E1B81EE-AB51-C14D-8EF9-EEB797BD73FC}" type="pres">
      <dgm:prSet presAssocID="{46E4AA16-1E96-B74F-A29E-AA135E13A528}" presName="sibTrans" presStyleLbl="sibTrans2D1" presStyleIdx="1" presStyleCnt="2"/>
      <dgm:spPr/>
      <dgm:t>
        <a:bodyPr/>
        <a:lstStyle/>
        <a:p>
          <a:endParaRPr lang="en-US"/>
        </a:p>
      </dgm:t>
    </dgm:pt>
    <dgm:pt modelId="{57C00172-AC94-7B42-8DF6-BF573F2293C8}" type="pres">
      <dgm:prSet presAssocID="{46E4AA16-1E96-B74F-A29E-AA135E13A528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1D06ABC4-F35E-1E44-A146-D33F6AD0A602}" type="pres">
      <dgm:prSet presAssocID="{ACCD0D60-307C-6B47-B87C-D4D289B17AEE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96ACA59-A93F-DE40-A41C-318F37651A13}" type="presOf" srcId="{5A4DFB96-FEF7-7642-A61E-9DA42EDC98D9}" destId="{1C7D93D0-CF58-774E-8E86-499BF5EDCCD6}" srcOrd="0" destOrd="0" presId="urn:microsoft.com/office/officeart/2005/8/layout/process1"/>
    <dgm:cxn modelId="{35F48A3B-B875-3949-9ED9-CB5C382DCC59}" type="presOf" srcId="{ACCD0D60-307C-6B47-B87C-D4D289B17AEE}" destId="{1D06ABC4-F35E-1E44-A146-D33F6AD0A602}" srcOrd="0" destOrd="0" presId="urn:microsoft.com/office/officeart/2005/8/layout/process1"/>
    <dgm:cxn modelId="{14835E6E-0D57-3F40-B621-97521385C2A4}" type="presOf" srcId="{46E4AA16-1E96-B74F-A29E-AA135E13A528}" destId="{57C00172-AC94-7B42-8DF6-BF573F2293C8}" srcOrd="1" destOrd="0" presId="urn:microsoft.com/office/officeart/2005/8/layout/process1"/>
    <dgm:cxn modelId="{1B7F4391-9C9D-4845-9C4F-6FD75ADA888E}" type="presOf" srcId="{46E4AA16-1E96-B74F-A29E-AA135E13A528}" destId="{2E1B81EE-AB51-C14D-8EF9-EEB797BD73FC}" srcOrd="0" destOrd="0" presId="urn:microsoft.com/office/officeart/2005/8/layout/process1"/>
    <dgm:cxn modelId="{FE46A050-9026-0F41-9751-4B79AADEF4E5}" type="presOf" srcId="{442BFACB-9760-5148-865B-A37B25BA7E89}" destId="{9E603D41-BF67-264D-B2B7-9CF5DC68C34D}" srcOrd="0" destOrd="0" presId="urn:microsoft.com/office/officeart/2005/8/layout/process1"/>
    <dgm:cxn modelId="{7531FD7F-CD56-5349-8D40-93CFDE2AB0E3}" type="presOf" srcId="{55A30A0B-FAD9-9B42-8751-15275926BAC6}" destId="{74CE1F5E-0CD1-8A4D-B226-F1DF546EC1EE}" srcOrd="0" destOrd="0" presId="urn:microsoft.com/office/officeart/2005/8/layout/process1"/>
    <dgm:cxn modelId="{E0280B6A-063E-2E44-828C-6DAC2F805D17}" srcId="{1DAC7799-B3A0-7840-A879-B39F0BC964AA}" destId="{ACCD0D60-307C-6B47-B87C-D4D289B17AEE}" srcOrd="2" destOrd="0" parTransId="{C30AC6E4-F314-D74B-A38C-78C67DA9CB30}" sibTransId="{32916DE2-1CEB-354B-9F34-0E9510A7BC4E}"/>
    <dgm:cxn modelId="{B6326170-88CC-374E-87BE-5504E4D3E268}" srcId="{1DAC7799-B3A0-7840-A879-B39F0BC964AA}" destId="{442BFACB-9760-5148-865B-A37B25BA7E89}" srcOrd="1" destOrd="0" parTransId="{A685A688-BB95-5E48-9578-985B8E44B8D8}" sibTransId="{46E4AA16-1E96-B74F-A29E-AA135E13A528}"/>
    <dgm:cxn modelId="{E6811820-0637-7A49-AEDE-8D42478ABE93}" srcId="{1DAC7799-B3A0-7840-A879-B39F0BC964AA}" destId="{55A30A0B-FAD9-9B42-8751-15275926BAC6}" srcOrd="0" destOrd="0" parTransId="{F98CC60D-DBBD-FB46-BF00-5ADADDF5F9A9}" sibTransId="{5A4DFB96-FEF7-7642-A61E-9DA42EDC98D9}"/>
    <dgm:cxn modelId="{3DA8442F-B894-7644-ACFE-7329905D6F80}" type="presOf" srcId="{5A4DFB96-FEF7-7642-A61E-9DA42EDC98D9}" destId="{04C3028B-83EA-2049-86C4-874AA0118BF7}" srcOrd="1" destOrd="0" presId="urn:microsoft.com/office/officeart/2005/8/layout/process1"/>
    <dgm:cxn modelId="{9DD2943E-8251-7342-86FD-17710FD1F327}" type="presOf" srcId="{1DAC7799-B3A0-7840-A879-B39F0BC964AA}" destId="{07326080-E2E4-6348-84AC-502F1FA684F4}" srcOrd="0" destOrd="0" presId="urn:microsoft.com/office/officeart/2005/8/layout/process1"/>
    <dgm:cxn modelId="{B4C176D2-8E06-7549-AB7E-4F6F32EAE281}" type="presParOf" srcId="{07326080-E2E4-6348-84AC-502F1FA684F4}" destId="{74CE1F5E-0CD1-8A4D-B226-F1DF546EC1EE}" srcOrd="0" destOrd="0" presId="urn:microsoft.com/office/officeart/2005/8/layout/process1"/>
    <dgm:cxn modelId="{27B70B1C-11FA-2C45-9BE9-FA01C1727DF3}" type="presParOf" srcId="{07326080-E2E4-6348-84AC-502F1FA684F4}" destId="{1C7D93D0-CF58-774E-8E86-499BF5EDCCD6}" srcOrd="1" destOrd="0" presId="urn:microsoft.com/office/officeart/2005/8/layout/process1"/>
    <dgm:cxn modelId="{670C2766-0FC9-7244-96AF-9218AADEC9F9}" type="presParOf" srcId="{1C7D93D0-CF58-774E-8E86-499BF5EDCCD6}" destId="{04C3028B-83EA-2049-86C4-874AA0118BF7}" srcOrd="0" destOrd="0" presId="urn:microsoft.com/office/officeart/2005/8/layout/process1"/>
    <dgm:cxn modelId="{DC025AB2-3137-9E4D-8838-F49DD7290995}" type="presParOf" srcId="{07326080-E2E4-6348-84AC-502F1FA684F4}" destId="{9E603D41-BF67-264D-B2B7-9CF5DC68C34D}" srcOrd="2" destOrd="0" presId="urn:microsoft.com/office/officeart/2005/8/layout/process1"/>
    <dgm:cxn modelId="{240D9F6B-CC0D-B644-B17A-0DFE50301A3A}" type="presParOf" srcId="{07326080-E2E4-6348-84AC-502F1FA684F4}" destId="{2E1B81EE-AB51-C14D-8EF9-EEB797BD73FC}" srcOrd="3" destOrd="0" presId="urn:microsoft.com/office/officeart/2005/8/layout/process1"/>
    <dgm:cxn modelId="{F784EE3A-4341-8345-8AE5-3F5BE7216BE5}" type="presParOf" srcId="{2E1B81EE-AB51-C14D-8EF9-EEB797BD73FC}" destId="{57C00172-AC94-7B42-8DF6-BF573F2293C8}" srcOrd="0" destOrd="0" presId="urn:microsoft.com/office/officeart/2005/8/layout/process1"/>
    <dgm:cxn modelId="{5B924F6E-EE4B-5A4D-AAE4-E297039FD504}" type="presParOf" srcId="{07326080-E2E4-6348-84AC-502F1FA684F4}" destId="{1D06ABC4-F35E-1E44-A146-D33F6AD0A602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FB2C37-4035-5343-94BA-B1E0D265E6A2}">
      <dsp:nvSpPr>
        <dsp:cNvPr id="0" name=""/>
        <dsp:cNvSpPr/>
      </dsp:nvSpPr>
      <dsp:spPr>
        <a:xfrm>
          <a:off x="782" y="1330628"/>
          <a:ext cx="2260822" cy="18647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No gaps -&gt; assembled complete circular genome 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Order and orientation of </a:t>
          </a:r>
          <a:r>
            <a:rPr lang="en-US" sz="1200" kern="1200" dirty="0" err="1" smtClean="0"/>
            <a:t>contigs</a:t>
          </a:r>
          <a:r>
            <a:rPr lang="en-US" sz="1200" kern="1200" dirty="0" smtClean="0"/>
            <a:t> is known with gaps that have been assembled to scaffolds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NCBI SEQUINMACROSEND</a:t>
          </a:r>
          <a:endParaRPr lang="en-US" sz="1200" kern="1200" dirty="0"/>
        </a:p>
      </dsp:txBody>
      <dsp:txXfrm>
        <a:off x="43694" y="1373540"/>
        <a:ext cx="2174998" cy="1379301"/>
      </dsp:txXfrm>
    </dsp:sp>
    <dsp:sp modelId="{C62A9F43-F08C-8A44-9CFA-269E01D6EFDD}">
      <dsp:nvSpPr>
        <dsp:cNvPr id="0" name=""/>
        <dsp:cNvSpPr/>
      </dsp:nvSpPr>
      <dsp:spPr>
        <a:xfrm>
          <a:off x="1279934" y="1805736"/>
          <a:ext cx="2447481" cy="2447481"/>
        </a:xfrm>
        <a:prstGeom prst="leftCircularArrow">
          <a:avLst>
            <a:gd name="adj1" fmla="val 2969"/>
            <a:gd name="adj2" fmla="val 363730"/>
            <a:gd name="adj3" fmla="val 2139241"/>
            <a:gd name="adj4" fmla="val 9024489"/>
            <a:gd name="adj5" fmla="val 3463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57CE60C-DBA8-4E4D-A389-B537D5E1B59B}">
      <dsp:nvSpPr>
        <dsp:cNvPr id="0" name=""/>
        <dsp:cNvSpPr/>
      </dsp:nvSpPr>
      <dsp:spPr>
        <a:xfrm>
          <a:off x="503186" y="2795754"/>
          <a:ext cx="2009619" cy="7991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43180" rIns="6477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No Gaps</a:t>
          </a:r>
          <a:endParaRPr lang="en-US" sz="3400" kern="1200" dirty="0"/>
        </a:p>
      </dsp:txBody>
      <dsp:txXfrm>
        <a:off x="526593" y="2819161"/>
        <a:ext cx="1962805" cy="752345"/>
      </dsp:txXfrm>
    </dsp:sp>
    <dsp:sp modelId="{539391F8-67F1-4748-9497-F44B936FB99A}">
      <dsp:nvSpPr>
        <dsp:cNvPr id="0" name=""/>
        <dsp:cNvSpPr/>
      </dsp:nvSpPr>
      <dsp:spPr>
        <a:xfrm>
          <a:off x="2858787" y="1330628"/>
          <a:ext cx="2260822" cy="18647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Gaps</a:t>
          </a:r>
          <a:r>
            <a:rPr lang="en-US" sz="1200" kern="1200" baseline="0" dirty="0" smtClean="0"/>
            <a:t> </a:t>
          </a:r>
          <a:r>
            <a:rPr lang="en-US" sz="1200" kern="1200" baseline="0" dirty="0" smtClean="0"/>
            <a:t>between </a:t>
          </a:r>
          <a:r>
            <a:rPr lang="en-US" sz="1200" kern="1200" baseline="0" dirty="0" err="1" smtClean="0"/>
            <a:t>contigs</a:t>
          </a:r>
          <a:r>
            <a:rPr lang="en-US" sz="1200" kern="1200" baseline="0" dirty="0" smtClean="0"/>
            <a:t> </a:t>
          </a:r>
          <a:r>
            <a:rPr lang="en-US" sz="1200" kern="1200" baseline="0" dirty="0" smtClean="0"/>
            <a:t>determines the type of annotation strategy</a:t>
          </a:r>
          <a:endParaRPr lang="en-US" sz="1200" kern="1200" dirty="0"/>
        </a:p>
      </dsp:txBody>
      <dsp:txXfrm>
        <a:off x="2901699" y="1773120"/>
        <a:ext cx="2174998" cy="1379301"/>
      </dsp:txXfrm>
    </dsp:sp>
    <dsp:sp modelId="{5B00BE87-5BAE-4F4B-A306-370FB25A2A52}">
      <dsp:nvSpPr>
        <dsp:cNvPr id="0" name=""/>
        <dsp:cNvSpPr/>
      </dsp:nvSpPr>
      <dsp:spPr>
        <a:xfrm>
          <a:off x="4119099" y="199631"/>
          <a:ext cx="2736364" cy="2736364"/>
        </a:xfrm>
        <a:prstGeom prst="circularArrow">
          <a:avLst>
            <a:gd name="adj1" fmla="val 2655"/>
            <a:gd name="adj2" fmla="val 322955"/>
            <a:gd name="adj3" fmla="val 19501534"/>
            <a:gd name="adj4" fmla="val 12575511"/>
            <a:gd name="adj5" fmla="val 3098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E0494AA-907D-3B4B-BFC0-FF94FF283C42}">
      <dsp:nvSpPr>
        <dsp:cNvPr id="0" name=""/>
        <dsp:cNvSpPr/>
      </dsp:nvSpPr>
      <dsp:spPr>
        <a:xfrm>
          <a:off x="3361192" y="931048"/>
          <a:ext cx="2009619" cy="7991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43180" rIns="6477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Gaps</a:t>
          </a:r>
          <a:endParaRPr lang="en-US" sz="3400" kern="1200" dirty="0"/>
        </a:p>
      </dsp:txBody>
      <dsp:txXfrm>
        <a:off x="3384599" y="954455"/>
        <a:ext cx="1962805" cy="752345"/>
      </dsp:txXfrm>
    </dsp:sp>
    <dsp:sp modelId="{3A748822-1C5F-9A40-9EB1-F22836B9F8D5}">
      <dsp:nvSpPr>
        <dsp:cNvPr id="0" name=""/>
        <dsp:cNvSpPr/>
      </dsp:nvSpPr>
      <dsp:spPr>
        <a:xfrm>
          <a:off x="5716793" y="1330628"/>
          <a:ext cx="2260822" cy="18647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Unassembled with multiple pieces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Issues </a:t>
          </a:r>
          <a:r>
            <a:rPr lang="en-US" sz="1200" kern="1200" dirty="0" err="1" smtClean="0"/>
            <a:t>itwith</a:t>
          </a:r>
          <a:r>
            <a:rPr lang="en-US" sz="1200" kern="1200" dirty="0" smtClean="0"/>
            <a:t> orientation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200" kern="120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200" kern="120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NCBI WGS (whole genome shotgun) submissions</a:t>
          </a:r>
          <a:endParaRPr lang="en-US" sz="1200" kern="1200" dirty="0"/>
        </a:p>
      </dsp:txBody>
      <dsp:txXfrm>
        <a:off x="5759705" y="1373540"/>
        <a:ext cx="2174998" cy="1379301"/>
      </dsp:txXfrm>
    </dsp:sp>
    <dsp:sp modelId="{C0F1F5EB-2AA7-8E42-BACF-36FB1B940F39}">
      <dsp:nvSpPr>
        <dsp:cNvPr id="0" name=""/>
        <dsp:cNvSpPr/>
      </dsp:nvSpPr>
      <dsp:spPr>
        <a:xfrm>
          <a:off x="6219198" y="2795754"/>
          <a:ext cx="2009619" cy="7991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43180" rIns="6477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With Gaps</a:t>
          </a:r>
          <a:endParaRPr lang="en-US" sz="3400" kern="1200" dirty="0"/>
        </a:p>
      </dsp:txBody>
      <dsp:txXfrm>
        <a:off x="6242605" y="2819161"/>
        <a:ext cx="1962805" cy="75234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CE1F5E-0CD1-8A4D-B226-F1DF546EC1EE}">
      <dsp:nvSpPr>
        <dsp:cNvPr id="0" name=""/>
        <dsp:cNvSpPr/>
      </dsp:nvSpPr>
      <dsp:spPr>
        <a:xfrm>
          <a:off x="7233" y="1614418"/>
          <a:ext cx="2161877" cy="12971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Find ORF through Gene finding programs</a:t>
          </a:r>
          <a:endParaRPr lang="en-US" sz="2100" kern="1200" dirty="0"/>
        </a:p>
      </dsp:txBody>
      <dsp:txXfrm>
        <a:off x="45225" y="1652410"/>
        <a:ext cx="2085893" cy="1221142"/>
      </dsp:txXfrm>
    </dsp:sp>
    <dsp:sp modelId="{1C7D93D0-CF58-774E-8E86-499BF5EDCCD6}">
      <dsp:nvSpPr>
        <dsp:cNvPr id="0" name=""/>
        <dsp:cNvSpPr/>
      </dsp:nvSpPr>
      <dsp:spPr>
        <a:xfrm>
          <a:off x="2385298" y="1994908"/>
          <a:ext cx="458317" cy="53614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>
        <a:off x="2385298" y="2102137"/>
        <a:ext cx="320822" cy="321687"/>
      </dsp:txXfrm>
    </dsp:sp>
    <dsp:sp modelId="{9E603D41-BF67-264D-B2B7-9CF5DC68C34D}">
      <dsp:nvSpPr>
        <dsp:cNvPr id="0" name=""/>
        <dsp:cNvSpPr/>
      </dsp:nvSpPr>
      <dsp:spPr>
        <a:xfrm>
          <a:off x="3033861" y="1614418"/>
          <a:ext cx="2161877" cy="12971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Find credible CDS’ within the ORF</a:t>
          </a:r>
          <a:endParaRPr lang="en-US" sz="2100" kern="1200" dirty="0"/>
        </a:p>
      </dsp:txBody>
      <dsp:txXfrm>
        <a:off x="3071853" y="1652410"/>
        <a:ext cx="2085893" cy="1221142"/>
      </dsp:txXfrm>
    </dsp:sp>
    <dsp:sp modelId="{2E1B81EE-AB51-C14D-8EF9-EEB797BD73FC}">
      <dsp:nvSpPr>
        <dsp:cNvPr id="0" name=""/>
        <dsp:cNvSpPr/>
      </dsp:nvSpPr>
      <dsp:spPr>
        <a:xfrm>
          <a:off x="5411926" y="1994908"/>
          <a:ext cx="458317" cy="53614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>
        <a:off x="5411926" y="2102137"/>
        <a:ext cx="320822" cy="321687"/>
      </dsp:txXfrm>
    </dsp:sp>
    <dsp:sp modelId="{1D06ABC4-F35E-1E44-A146-D33F6AD0A602}">
      <dsp:nvSpPr>
        <dsp:cNvPr id="0" name=""/>
        <dsp:cNvSpPr/>
      </dsp:nvSpPr>
      <dsp:spPr>
        <a:xfrm>
          <a:off x="6060489" y="1614418"/>
          <a:ext cx="2161877" cy="12971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Resolve conflicting ORF</a:t>
          </a:r>
          <a:endParaRPr lang="en-US" sz="2100" kern="1200" dirty="0"/>
        </a:p>
      </dsp:txBody>
      <dsp:txXfrm>
        <a:off x="6098481" y="1652410"/>
        <a:ext cx="2085893" cy="12211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8DA1CD-325A-F34D-85A1-68EF0B0562A1}" type="datetimeFigureOut">
              <a:rPr lang="en-US" smtClean="0"/>
              <a:t>28/08/17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FBAF20-2B9F-2141-84ED-DE13ED19C5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9085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onlinelibrary.wiley.com/doi/10.1111/eva.2014.7.issue-9/issuetoc" TargetMode="External"/><Relationship Id="rId4" Type="http://schemas.openxmlformats.org/officeDocument/2006/relationships/hyperlink" Target="http://onlinelibrary.wiley.com/doi/10.1111/eva.12178/full%23eva12178-fig-0002" TargetMode="External"/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 smtClean="0">
                <a:solidFill>
                  <a:srgbClr val="000000"/>
                </a:solidFill>
              </a:rPr>
              <a:t>Evolutionary Applications</a:t>
            </a:r>
            <a:r>
              <a:rPr lang="en-GB" sz="1200" dirty="0" smtClean="0">
                <a:solidFill>
                  <a:srgbClr val="000000"/>
                </a:solidFill>
              </a:rPr>
              <a:t/>
            </a:r>
            <a:br>
              <a:rPr lang="en-GB" sz="1200" dirty="0" smtClean="0">
                <a:solidFill>
                  <a:srgbClr val="000000"/>
                </a:solidFill>
              </a:rPr>
            </a:br>
            <a:r>
              <a:rPr lang="en-GB" sz="1200" dirty="0" smtClean="0">
                <a:solidFill>
                  <a:srgbClr val="000000"/>
                </a:solidFill>
                <a:hlinkClick r:id="rId3"/>
              </a:rPr>
              <a:t>Volume 7, Issue 9, </a:t>
            </a:r>
            <a:r>
              <a:rPr lang="en-GB" sz="1200" dirty="0" smtClean="0">
                <a:solidFill>
                  <a:srgbClr val="000000"/>
                </a:solidFill>
              </a:rPr>
              <a:t>pages 1026-1042, 24 JUN 2014 DOI: 10.1111/eva.12178</a:t>
            </a:r>
            <a:br>
              <a:rPr lang="en-GB" sz="1200" dirty="0" smtClean="0">
                <a:solidFill>
                  <a:srgbClr val="000000"/>
                </a:solidFill>
              </a:rPr>
            </a:br>
            <a:r>
              <a:rPr lang="en-GB" sz="1200" dirty="0" smtClean="0">
                <a:solidFill>
                  <a:srgbClr val="000000"/>
                </a:solidFill>
                <a:hlinkClick r:id="rId4"/>
              </a:rPr>
              <a:t>http://onlinelibrary.wiley.com/doi/10.1111/eva.12178/full#eva12178-fig-0002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 smtClean="0">
                <a:solidFill>
                  <a:srgbClr val="000000"/>
                </a:solidFill>
              </a:rPr>
              <a:t>Evolutionary Applications</a:t>
            </a:r>
            <a:r>
              <a:rPr lang="en-GB" sz="1200" dirty="0" smtClean="0">
                <a:solidFill>
                  <a:srgbClr val="000000"/>
                </a:solidFill>
              </a:rPr>
              <a:t/>
            </a:r>
            <a:br>
              <a:rPr lang="en-GB" sz="1200" dirty="0" smtClean="0">
                <a:solidFill>
                  <a:srgbClr val="000000"/>
                </a:solidFill>
              </a:rPr>
            </a:br>
            <a:r>
              <a:rPr lang="en-GB" sz="1200" dirty="0" smtClean="0">
                <a:solidFill>
                  <a:srgbClr val="000000"/>
                </a:solidFill>
                <a:hlinkClick r:id="rId3"/>
              </a:rPr>
              <a:t>Volume 7, Issue 9, </a:t>
            </a:r>
            <a:r>
              <a:rPr lang="en-GB" sz="1200" dirty="0" smtClean="0">
                <a:solidFill>
                  <a:srgbClr val="000000"/>
                </a:solidFill>
              </a:rPr>
              <a:t>pages 1026-1042, 24 JUN 2014 DOI: 10.1111/eva.12178</a:t>
            </a:r>
            <a:br>
              <a:rPr lang="en-GB" sz="1200" dirty="0" smtClean="0">
                <a:solidFill>
                  <a:srgbClr val="000000"/>
                </a:solidFill>
              </a:rPr>
            </a:br>
            <a:r>
              <a:rPr lang="en-GB" sz="1200" dirty="0" smtClean="0">
                <a:solidFill>
                  <a:srgbClr val="000000"/>
                </a:solidFill>
                <a:hlinkClick r:id="rId4"/>
              </a:rPr>
              <a:t>http://onlinelibrary.wiley.com/doi/10.1111/eva.12178/full#eva12178-fig-0002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FBAF20-2B9F-2141-84ED-DE13ED19C54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6080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https://</a:t>
            </a:r>
            <a:r>
              <a:rPr lang="en-US" dirty="0" err="1" smtClean="0"/>
              <a:t>www.ncbi.nlm.nih.gov</a:t>
            </a:r>
            <a:r>
              <a:rPr lang="en-US" dirty="0" smtClean="0"/>
              <a:t>/</a:t>
            </a:r>
            <a:r>
              <a:rPr lang="en-US" dirty="0" err="1" smtClean="0"/>
              <a:t>genbank</a:t>
            </a:r>
            <a:r>
              <a:rPr lang="en-US" dirty="0" smtClean="0"/>
              <a:t>/</a:t>
            </a:r>
            <a:r>
              <a:rPr lang="en-US" dirty="0" err="1" smtClean="0"/>
              <a:t>wgs</a:t>
            </a:r>
            <a:r>
              <a:rPr lang="en-US" dirty="0" smtClean="0"/>
              <a:t>/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FBAF20-2B9F-2141-84ED-DE13ED19C54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5552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https://</a:t>
            </a:r>
            <a:r>
              <a:rPr lang="en-US" dirty="0" err="1" smtClean="0"/>
              <a:t>jcbeaker.files.wordpress.com</a:t>
            </a:r>
            <a:r>
              <a:rPr lang="en-US" smtClean="0"/>
              <a:t>/2011/10/flowchart4.jpg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FBAF20-2B9F-2141-84ED-DE13ED19C54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42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https://</a:t>
            </a:r>
            <a:r>
              <a:rPr lang="en-US" dirty="0" err="1" smtClean="0"/>
              <a:t>www.ncbi.nlm.nih.gov</a:t>
            </a:r>
            <a:r>
              <a:rPr lang="en-US" dirty="0" smtClean="0"/>
              <a:t>/Class/</a:t>
            </a:r>
            <a:r>
              <a:rPr lang="en-US" dirty="0" err="1" smtClean="0"/>
              <a:t>MLACourse</a:t>
            </a:r>
            <a:r>
              <a:rPr lang="en-US" dirty="0" smtClean="0"/>
              <a:t>/Modules/</a:t>
            </a:r>
            <a:r>
              <a:rPr lang="en-US" dirty="0" err="1" smtClean="0"/>
              <a:t>MolBioReview</a:t>
            </a:r>
            <a:r>
              <a:rPr lang="en-US" dirty="0" smtClean="0"/>
              <a:t>/</a:t>
            </a:r>
            <a:r>
              <a:rPr lang="en-US" dirty="0" err="1" smtClean="0"/>
              <a:t>readingframes.html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FBAF20-2B9F-2141-84ED-DE13ED19C54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3693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Fewer stop codons</a:t>
            </a:r>
            <a:r>
              <a:rPr lang="en-US" baseline="0" dirty="0" smtClean="0"/>
              <a:t> because stop codons are AT 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FBAF20-2B9F-2141-84ED-DE13ED19C54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887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28/08/17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28/08/17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28/08/17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28/08/17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28/08/17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28/08/17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28/08/17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28/08/17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28/08/17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28/08/17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28/08/17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ECD78-3C8E-49F2-8FAB-59489D168ABB}" type="datetimeFigureOut">
              <a:rPr lang="en-US" smtClean="0"/>
              <a:t>28/08/17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g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0" y="2130425"/>
            <a:ext cx="9144000" cy="2773760"/>
          </a:xfrm>
        </p:spPr>
        <p:txBody>
          <a:bodyPr/>
          <a:lstStyle/>
          <a:p>
            <a:r>
              <a:rPr lang="en-US" dirty="0" smtClean="0"/>
              <a:t>Prokaryotic Genome Sequence Assembly and Annotations</a:t>
            </a:r>
            <a:br>
              <a:rPr lang="en-US" dirty="0" smtClean="0"/>
            </a:br>
            <a:r>
              <a:rPr lang="en-US" dirty="0" smtClean="0"/>
              <a:t>08/29/2017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95229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6046517"/>
          </a:xfrm>
        </p:spPr>
        <p:txBody>
          <a:bodyPr/>
          <a:lstStyle/>
          <a:p>
            <a:r>
              <a:rPr lang="en-US" dirty="0" err="1" smtClean="0"/>
              <a:t>Ab</a:t>
            </a:r>
            <a:r>
              <a:rPr lang="en-US" dirty="0" smtClean="0"/>
              <a:t>-initio Method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6600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By Open reading Frame</a:t>
            </a:r>
            <a:endParaRPr lang="en-US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3193185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086962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/>
          </p:nvPr>
        </p:nvSpPr>
        <p:spPr>
          <a:xfrm>
            <a:off x="0" y="-214034"/>
            <a:ext cx="9144000" cy="1631672"/>
          </a:xfrm>
        </p:spPr>
        <p:txBody>
          <a:bodyPr>
            <a:normAutofit/>
          </a:bodyPr>
          <a:lstStyle/>
          <a:p>
            <a:pPr eaLnBrk="1" hangingPunct="1"/>
            <a:r>
              <a:rPr lang="en-GB" sz="3200" b="1" dirty="0">
                <a:latin typeface="+mn-lt"/>
                <a:ea typeface="ＭＳ Ｐゴシック" charset="0"/>
                <a:cs typeface="ＭＳ Ｐゴシック" charset="0"/>
              </a:rPr>
              <a:t>Identifying protein-coding sequences</a:t>
            </a:r>
          </a:p>
        </p:txBody>
      </p:sp>
      <p:sp>
        <p:nvSpPr>
          <p:cNvPr id="47107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775" cy="4937125"/>
          </a:xfrm>
        </p:spPr>
        <p:txBody>
          <a:bodyPr>
            <a:normAutofit lnSpcReduction="10000"/>
          </a:bodyPr>
          <a:lstStyle/>
          <a:p>
            <a:pPr lvl="1" eaLnBrk="1" hangingPunct="1"/>
            <a:r>
              <a:rPr lang="en-GB" sz="2000" dirty="0">
                <a:ea typeface="ＭＳ Ｐゴシック" charset="0"/>
              </a:rPr>
              <a:t>In bacteria, quick </a:t>
            </a:r>
            <a:r>
              <a:rPr lang="en-GB" sz="2000" dirty="0" smtClean="0">
                <a:ea typeface="ＭＳ Ｐゴシック" charset="0"/>
              </a:rPr>
              <a:t>approach </a:t>
            </a:r>
            <a:r>
              <a:rPr lang="en-GB" sz="2000" dirty="0">
                <a:ea typeface="ＭＳ Ｐゴシック" charset="0"/>
              </a:rPr>
              <a:t>is to find ORFs (open reading frames)</a:t>
            </a:r>
          </a:p>
          <a:p>
            <a:pPr lvl="2" eaLnBrk="1" hangingPunct="1"/>
            <a:r>
              <a:rPr lang="en-GB" dirty="0">
                <a:ea typeface="ＭＳ Ｐゴシック" charset="0"/>
              </a:rPr>
              <a:t>Stretches of sequence </a:t>
            </a:r>
            <a:r>
              <a:rPr lang="en-GB" dirty="0" smtClean="0">
                <a:ea typeface="ＭＳ Ｐゴシック" charset="0"/>
              </a:rPr>
              <a:t>with start and stop codons</a:t>
            </a:r>
          </a:p>
          <a:p>
            <a:pPr lvl="2"/>
            <a:r>
              <a:rPr lang="en-GB" dirty="0">
                <a:ea typeface="ＭＳ Ｐゴシック" charset="0"/>
              </a:rPr>
              <a:t>Can be any of 3 initiation codons – ATG, GTG, </a:t>
            </a:r>
            <a:r>
              <a:rPr lang="en-GB" dirty="0" smtClean="0">
                <a:ea typeface="ＭＳ Ｐゴシック" charset="0"/>
              </a:rPr>
              <a:t>TTG</a:t>
            </a:r>
            <a:endParaRPr lang="en-GB" dirty="0">
              <a:ea typeface="ＭＳ Ｐゴシック" charset="0"/>
            </a:endParaRPr>
          </a:p>
          <a:p>
            <a:pPr lvl="2" eaLnBrk="1" hangingPunct="1"/>
            <a:r>
              <a:rPr lang="en-GB" dirty="0">
                <a:ea typeface="ＭＳ Ｐゴシック" charset="0"/>
              </a:rPr>
              <a:t>Can be any of 3 termination codons – TAG, TGA, TAA</a:t>
            </a:r>
          </a:p>
          <a:p>
            <a:pPr lvl="2" eaLnBrk="1" hangingPunct="1"/>
            <a:r>
              <a:rPr lang="en-GB" dirty="0" smtClean="0">
                <a:ea typeface="ＭＳ Ｐゴシック" charset="0"/>
              </a:rPr>
              <a:t>Can </a:t>
            </a:r>
            <a:r>
              <a:rPr lang="en-GB" dirty="0">
                <a:ea typeface="ＭＳ Ｐゴシック" charset="0"/>
              </a:rPr>
              <a:t>be in any of 6 frames – 3 forward and 3 </a:t>
            </a:r>
            <a:r>
              <a:rPr lang="en-GB" dirty="0" smtClean="0">
                <a:ea typeface="ＭＳ Ｐゴシック" charset="0"/>
              </a:rPr>
              <a:t>reverse</a:t>
            </a:r>
          </a:p>
          <a:p>
            <a:pPr lvl="2" eaLnBrk="1" hangingPunct="1"/>
            <a:r>
              <a:rPr lang="en-GB" dirty="0" smtClean="0">
                <a:ea typeface="ＭＳ Ｐゴシック" charset="0"/>
              </a:rPr>
              <a:t>Can have introns( usually eukaryotes)</a:t>
            </a:r>
            <a:endParaRPr lang="en-GB" dirty="0">
              <a:ea typeface="ＭＳ Ｐゴシック" charset="0"/>
            </a:endParaRPr>
          </a:p>
        </p:txBody>
      </p:sp>
      <p:sp>
        <p:nvSpPr>
          <p:cNvPr id="47108" name="Content Placeholder 3"/>
          <p:cNvSpPr>
            <a:spLocks noGrp="1"/>
          </p:cNvSpPr>
          <p:nvPr>
            <p:ph sz="quarter" idx="2"/>
          </p:nvPr>
        </p:nvSpPr>
        <p:spPr>
          <a:xfrm>
            <a:off x="4632325" y="1216025"/>
            <a:ext cx="4041775" cy="5790015"/>
          </a:xfrm>
        </p:spPr>
        <p:txBody>
          <a:bodyPr>
            <a:noAutofit/>
          </a:bodyPr>
          <a:lstStyle/>
          <a:p>
            <a:pPr lvl="1" eaLnBrk="1" hangingPunct="1"/>
            <a:r>
              <a:rPr lang="en-GB" sz="2000" dirty="0">
                <a:ea typeface="ＭＳ Ｐゴシック" charset="0"/>
              </a:rPr>
              <a:t>Do NOT confuse ORFS and CDSs</a:t>
            </a:r>
          </a:p>
          <a:p>
            <a:pPr lvl="2" eaLnBrk="1" hangingPunct="1"/>
            <a:r>
              <a:rPr lang="en-GB" dirty="0" smtClean="0">
                <a:ea typeface="ＭＳ Ｐゴシック" charset="0"/>
              </a:rPr>
              <a:t>CDS is region of DNA that is actually translated to proteins.</a:t>
            </a:r>
          </a:p>
          <a:p>
            <a:pPr lvl="2" eaLnBrk="1" hangingPunct="1"/>
            <a:r>
              <a:rPr lang="en-GB" dirty="0" smtClean="0">
                <a:ea typeface="ＭＳ Ｐゴシック" charset="0"/>
              </a:rPr>
              <a:t>No introns only concatenated exons that get translated into proteins .</a:t>
            </a:r>
            <a:endParaRPr lang="en-GB" dirty="0">
              <a:ea typeface="ＭＳ Ｐゴシック" charset="0"/>
            </a:endParaRPr>
          </a:p>
          <a:p>
            <a:pPr lvl="2" eaLnBrk="1" hangingPunct="1"/>
            <a:r>
              <a:rPr lang="en-GB" dirty="0" smtClean="0">
                <a:ea typeface="ＭＳ Ｐゴシック" charset="0"/>
              </a:rPr>
              <a:t>Has to be in the same frame as the termination codon unless the CDS </a:t>
            </a:r>
            <a:r>
              <a:rPr lang="en-GB" dirty="0" smtClean="0">
                <a:ea typeface="ＭＳ Ｐゴシック" charset="0"/>
              </a:rPr>
              <a:t>contains a programmed</a:t>
            </a:r>
            <a:r>
              <a:rPr lang="en-GB" dirty="0" smtClean="0">
                <a:ea typeface="ＭＳ Ｐゴシック" charset="0"/>
              </a:rPr>
              <a:t> frame-shift.</a:t>
            </a:r>
          </a:p>
          <a:p>
            <a:endParaRPr lang="en-US" sz="2000" dirty="0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355736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Codon Usage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Another methodologies of Gene detection is by the diffuse patterns in gene composition. But there are issues:</a:t>
            </a:r>
          </a:p>
          <a:p>
            <a:pPr>
              <a:buFontTx/>
              <a:buChar char="•"/>
            </a:pPr>
            <a:r>
              <a:rPr lang="en-US" dirty="0"/>
              <a:t>In many organisms, G or C &gt; A  or t in the third position ( wobble position)</a:t>
            </a:r>
          </a:p>
          <a:p>
            <a:pPr>
              <a:buFontTx/>
              <a:buChar char="•"/>
            </a:pPr>
            <a:r>
              <a:rPr lang="en-US" dirty="0"/>
              <a:t>There is not </a:t>
            </a:r>
            <a:r>
              <a:rPr lang="en-US" dirty="0" err="1" smtClean="0"/>
              <a:t>synomous</a:t>
            </a:r>
            <a:r>
              <a:rPr lang="en-US" dirty="0" smtClean="0"/>
              <a:t> </a:t>
            </a:r>
            <a:r>
              <a:rPr lang="en-US" dirty="0"/>
              <a:t>codon usage  and hence there is </a:t>
            </a:r>
            <a:r>
              <a:rPr lang="en-US" dirty="0" smtClean="0"/>
              <a:t>codon </a:t>
            </a:r>
            <a:r>
              <a:rPr lang="en-US" dirty="0"/>
              <a:t>usage bias.</a:t>
            </a:r>
          </a:p>
          <a:p>
            <a:pPr>
              <a:buFontTx/>
              <a:buChar char="•"/>
            </a:pPr>
            <a:r>
              <a:rPr lang="en-US" dirty="0"/>
              <a:t>D</a:t>
            </a:r>
            <a:r>
              <a:rPr lang="en-US" dirty="0" smtClean="0"/>
              <a:t>epending </a:t>
            </a:r>
            <a:r>
              <a:rPr lang="en-US" dirty="0"/>
              <a:t>on the organisms GC % , there is a marked bias for the third codon position to achieve the overall GC percentage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2828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+mn-lt"/>
                <a:ea typeface="ＭＳ Ｐゴシック" charset="0"/>
                <a:cs typeface="ＭＳ Ｐゴシック" charset="0"/>
              </a:rPr>
              <a:t>The problem of conflicting ORFs</a:t>
            </a:r>
            <a:endParaRPr lang="en-US" dirty="0">
              <a:latin typeface="+mn-lt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dirty="0">
              <a:latin typeface="+mn-lt"/>
              <a:ea typeface="ＭＳ Ｐゴシック" charset="0"/>
              <a:cs typeface="ＭＳ Ｐゴシック" charset="0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1752600"/>
            <a:ext cx="4876800" cy="3870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9" name="Straight Arrow Connector 8"/>
          <p:cNvCxnSpPr/>
          <p:nvPr/>
        </p:nvCxnSpPr>
        <p:spPr>
          <a:xfrm rot="10800000" flipV="1">
            <a:off x="4724400" y="1676400"/>
            <a:ext cx="1981200" cy="7302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6781800" y="1447800"/>
            <a:ext cx="180049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latin typeface="+mn-lt"/>
              </a:rPr>
              <a:t>Non-coding ORFs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rot="10800000">
            <a:off x="5638800" y="3733800"/>
            <a:ext cx="1600200" cy="1143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10800000">
            <a:off x="4191000" y="4038600"/>
            <a:ext cx="3048000" cy="838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23"/>
          <p:cNvSpPr txBox="1">
            <a:spLocks noChangeArrowheads="1"/>
          </p:cNvSpPr>
          <p:nvPr/>
        </p:nvSpPr>
        <p:spPr bwMode="auto">
          <a:xfrm>
            <a:off x="6172200" y="4800600"/>
            <a:ext cx="28194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800">
                <a:latin typeface="+mn-lt"/>
              </a:rPr>
              <a:t>CDSs </a:t>
            </a:r>
          </a:p>
          <a:p>
            <a:pPr algn="ctr" eaLnBrk="1" hangingPunct="1"/>
            <a:r>
              <a:rPr lang="en-US" sz="1800">
                <a:latin typeface="+mn-lt"/>
              </a:rPr>
              <a:t>(note ORF can extend upstream of start codon)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rot="10800000" flipV="1">
            <a:off x="2209800" y="1828800"/>
            <a:ext cx="4572000" cy="1905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74927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+mn-lt"/>
                <a:ea typeface="ＭＳ Ｐゴシック" charset="0"/>
                <a:cs typeface="ＭＳ Ｐゴシック" charset="0"/>
              </a:rPr>
              <a:t>The problem of conflicting ORFs</a:t>
            </a:r>
            <a:endParaRPr lang="en-US" dirty="0">
              <a:latin typeface="+mn-lt"/>
            </a:endParaRPr>
          </a:p>
        </p:txBody>
      </p:sp>
      <p:pic>
        <p:nvPicPr>
          <p:cNvPr id="2" name="Content Placeholder 1" descr="Screenshot 2017-08-29 12.06.37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27" r="22327"/>
          <a:stretch>
            <a:fillRect/>
          </a:stretch>
        </p:blipFill>
        <p:spPr>
          <a:xfrm>
            <a:off x="276936" y="1895658"/>
            <a:ext cx="6962064" cy="3828867"/>
          </a:xfr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dirty="0">
              <a:latin typeface="+mn-lt"/>
              <a:ea typeface="ＭＳ Ｐゴシック" charset="0"/>
              <a:cs typeface="ＭＳ Ｐゴシック" charset="0"/>
            </a:endParaRPr>
          </a:p>
        </p:txBody>
      </p:sp>
      <p:sp>
        <p:nvSpPr>
          <p:cNvPr id="13" name="TextBox 23"/>
          <p:cNvSpPr txBox="1">
            <a:spLocks noChangeArrowheads="1"/>
          </p:cNvSpPr>
          <p:nvPr/>
        </p:nvSpPr>
        <p:spPr bwMode="auto">
          <a:xfrm>
            <a:off x="6172200" y="4800600"/>
            <a:ext cx="28194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800" dirty="0" smtClean="0">
                <a:latin typeface="+mn-lt"/>
              </a:rPr>
              <a:t>)</a:t>
            </a:r>
            <a:endParaRPr lang="en-US" sz="1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20939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ChangeArrowheads="1"/>
          </p:cNvSpPr>
          <p:nvPr/>
        </p:nvSpPr>
        <p:spPr bwMode="auto">
          <a:xfrm>
            <a:off x="1295400" y="1371600"/>
            <a:ext cx="17129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762000"/>
            <a:r>
              <a:rPr lang="en-GB" sz="1800">
                <a:solidFill>
                  <a:srgbClr val="000000"/>
                </a:solidFill>
                <a:latin typeface="Gill Sans MT" charset="0"/>
              </a:rPr>
              <a:t>Actual sequence</a:t>
            </a:r>
          </a:p>
        </p:txBody>
      </p:sp>
      <p:sp>
        <p:nvSpPr>
          <p:cNvPr id="49155" name="Rectangle 8"/>
          <p:cNvSpPr>
            <a:spLocks noChangeArrowheads="1"/>
          </p:cNvSpPr>
          <p:nvPr/>
        </p:nvSpPr>
        <p:spPr bwMode="auto">
          <a:xfrm>
            <a:off x="685800" y="1905000"/>
            <a:ext cx="73866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762000"/>
            <a:r>
              <a:rPr lang="en-GB" sz="1200" dirty="0">
                <a:solidFill>
                  <a:srgbClr val="000000"/>
                </a:solidFill>
                <a:latin typeface="Courier" charset="0"/>
              </a:rPr>
              <a:t>         10        20        30        40        50        60        70</a:t>
            </a:r>
          </a:p>
          <a:p>
            <a:pPr defTabSz="762000"/>
            <a:r>
              <a:rPr lang="en-GB" sz="1200" dirty="0">
                <a:solidFill>
                  <a:srgbClr val="000000"/>
                </a:solidFill>
                <a:latin typeface="Courier" charset="0"/>
              </a:rPr>
              <a:t>         |         |         |         |         |         |         |</a:t>
            </a:r>
          </a:p>
          <a:p>
            <a:pPr defTabSz="762000"/>
            <a:r>
              <a:rPr lang="en-GB" sz="1200" dirty="0">
                <a:solidFill>
                  <a:srgbClr val="000000"/>
                </a:solidFill>
                <a:latin typeface="Courier" charset="0"/>
              </a:rPr>
              <a:t>ATGAGTACCGCTAAATTAGTTAAATCAAAAGCGACCAATCTGCTTTATACCCGCAACGATGTCTCCGACAGCGAGAAA</a:t>
            </a:r>
          </a:p>
          <a:p>
            <a:pPr defTabSz="762000"/>
            <a:r>
              <a:rPr lang="en-GB" sz="1200" u="sng" dirty="0">
                <a:solidFill>
                  <a:srgbClr val="000000"/>
                </a:solidFill>
                <a:latin typeface="Courier" charset="0"/>
              </a:rPr>
              <a:t>M  S  T  A  K  L  V  K  S  K  A  T  N  L  L  Y  T  R  N  D  V  S  D  S  E  K  </a:t>
            </a:r>
            <a:endParaRPr lang="en-GB" sz="1200" dirty="0">
              <a:solidFill>
                <a:srgbClr val="000000"/>
              </a:solidFill>
              <a:latin typeface="Courier" charset="0"/>
            </a:endParaRPr>
          </a:p>
          <a:p>
            <a:pPr defTabSz="762000"/>
            <a:r>
              <a:rPr lang="en-GB" sz="1200" dirty="0">
                <a:solidFill>
                  <a:srgbClr val="000000"/>
                </a:solidFill>
                <a:latin typeface="Courier" charset="0"/>
              </a:rPr>
              <a:t> •  V  P  L  N  •  L  N  Q  K  R  P  I  C  F  I  P  A  T  M  S  P  T  A  R  K  </a:t>
            </a:r>
          </a:p>
          <a:p>
            <a:pPr defTabSz="762000"/>
            <a:r>
              <a:rPr lang="en-GB" sz="1200" dirty="0">
                <a:solidFill>
                  <a:srgbClr val="000000"/>
                </a:solidFill>
                <a:latin typeface="Courier" charset="0"/>
              </a:rPr>
              <a:t>  E  Y  R  •  I  S  •  I  K  S  D  Q  S  A  L  Y  P  Q  R  C  L  R  Q  R  E  K  </a:t>
            </a:r>
          </a:p>
        </p:txBody>
      </p:sp>
      <p:sp>
        <p:nvSpPr>
          <p:cNvPr id="49156" name="Rectangle 9"/>
          <p:cNvSpPr>
            <a:spLocks noChangeArrowheads="1"/>
          </p:cNvSpPr>
          <p:nvPr/>
        </p:nvSpPr>
        <p:spPr bwMode="auto">
          <a:xfrm>
            <a:off x="685800" y="3352800"/>
            <a:ext cx="73866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762000"/>
            <a:r>
              <a:rPr lang="en-GB" sz="1200" dirty="0">
                <a:solidFill>
                  <a:srgbClr val="000000"/>
                </a:solidFill>
                <a:latin typeface="Courier" charset="0"/>
              </a:rPr>
              <a:t>         10        20        30        40        50        60        70</a:t>
            </a:r>
          </a:p>
          <a:p>
            <a:pPr defTabSz="762000"/>
            <a:r>
              <a:rPr lang="en-GB" sz="1200" dirty="0">
                <a:solidFill>
                  <a:srgbClr val="000000"/>
                </a:solidFill>
                <a:latin typeface="Courier" charset="0"/>
              </a:rPr>
              <a:t>         |         |         |         |         |         |         |</a:t>
            </a:r>
          </a:p>
          <a:p>
            <a:pPr defTabSz="762000"/>
            <a:r>
              <a:rPr lang="en-GB" sz="1200" dirty="0">
                <a:solidFill>
                  <a:srgbClr val="000000"/>
                </a:solidFill>
                <a:latin typeface="Courier" charset="0"/>
              </a:rPr>
              <a:t>ATGAGTACCGCTAAATTAGTTAAATCAAAAAGCGACCAATCTGCTTTATACCCGCAACGATGTCTCCGACAGCGAGAA</a:t>
            </a:r>
          </a:p>
          <a:p>
            <a:pPr defTabSz="762000"/>
            <a:r>
              <a:rPr lang="en-GB" sz="1200" u="sng" dirty="0">
                <a:solidFill>
                  <a:srgbClr val="000000"/>
                </a:solidFill>
                <a:latin typeface="Courier" charset="0"/>
              </a:rPr>
              <a:t>M  S  T  A  K  L  V  K  S  K</a:t>
            </a:r>
            <a:r>
              <a:rPr lang="en-GB" sz="1200" dirty="0">
                <a:solidFill>
                  <a:srgbClr val="000000"/>
                </a:solidFill>
                <a:latin typeface="Courier" charset="0"/>
              </a:rPr>
              <a:t>  S  D  Q  S  A  L  Y  P  Q  R  C  L  R  Q  R  E  </a:t>
            </a:r>
          </a:p>
          <a:p>
            <a:pPr defTabSz="762000"/>
            <a:r>
              <a:rPr lang="en-GB" sz="1200" dirty="0">
                <a:solidFill>
                  <a:srgbClr val="000000"/>
                </a:solidFill>
                <a:latin typeface="Courier" charset="0"/>
              </a:rPr>
              <a:t> •  V  P  L  N  •  L  N  Q  K  </a:t>
            </a:r>
            <a:r>
              <a:rPr lang="en-GB" sz="1200" u="sng" dirty="0">
                <a:solidFill>
                  <a:srgbClr val="000000"/>
                </a:solidFill>
                <a:latin typeface="Courier" charset="0"/>
              </a:rPr>
              <a:t>A  T  N  L  L  Y  T  R  N  D  V  S  D  S  E  K</a:t>
            </a:r>
            <a:r>
              <a:rPr lang="en-GB" sz="1200" dirty="0">
                <a:solidFill>
                  <a:srgbClr val="000000"/>
                </a:solidFill>
                <a:latin typeface="Courier" charset="0"/>
              </a:rPr>
              <a:t>  </a:t>
            </a:r>
          </a:p>
          <a:p>
            <a:pPr defTabSz="762000"/>
            <a:r>
              <a:rPr lang="en-GB" sz="1200" dirty="0">
                <a:solidFill>
                  <a:srgbClr val="000000"/>
                </a:solidFill>
                <a:latin typeface="Courier" charset="0"/>
              </a:rPr>
              <a:t>  E  Y  R  •  I  S  •  I  K  K  R  P  I  C  F  I  P  A  T  M  S  P  T  A  R  K  </a:t>
            </a:r>
          </a:p>
        </p:txBody>
      </p:sp>
      <p:sp>
        <p:nvSpPr>
          <p:cNvPr id="49157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The Problem of Frameshift Errors</a:t>
            </a:r>
            <a:endParaRPr lang="en-GB" dirty="0"/>
          </a:p>
        </p:txBody>
      </p:sp>
      <p:sp>
        <p:nvSpPr>
          <p:cNvPr id="49158" name="Rectangle 11"/>
          <p:cNvSpPr>
            <a:spLocks noChangeArrowheads="1"/>
          </p:cNvSpPr>
          <p:nvPr/>
        </p:nvSpPr>
        <p:spPr bwMode="auto">
          <a:xfrm>
            <a:off x="1295400" y="4724400"/>
            <a:ext cx="44434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762000"/>
            <a:r>
              <a:rPr lang="en-GB" sz="1800">
                <a:solidFill>
                  <a:srgbClr val="000000"/>
                </a:solidFill>
                <a:latin typeface="Gill Sans MT" charset="0"/>
              </a:rPr>
              <a:t>Frameshifted sequence after single base error</a:t>
            </a:r>
          </a:p>
        </p:txBody>
      </p:sp>
    </p:spTree>
    <p:extLst>
      <p:ext uri="{BB962C8B-B14F-4D97-AF65-F5344CB8AC3E}">
        <p14:creationId xmlns:p14="http://schemas.microsoft.com/office/powerpoint/2010/main" val="398315758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/>
          </p:nvPr>
        </p:nvSpPr>
        <p:spPr>
          <a:xfrm>
            <a:off x="0" y="-214034"/>
            <a:ext cx="9144000" cy="1631672"/>
          </a:xfrm>
        </p:spPr>
        <p:txBody>
          <a:bodyPr>
            <a:normAutofit/>
          </a:bodyPr>
          <a:lstStyle/>
          <a:p>
            <a:pPr eaLnBrk="1" hangingPunct="1"/>
            <a:r>
              <a:rPr lang="en-GB" sz="3200" b="1" dirty="0" smtClean="0">
                <a:latin typeface="+mn-lt"/>
                <a:ea typeface="ＭＳ Ｐゴシック" charset="0"/>
                <a:cs typeface="ＭＳ Ｐゴシック" charset="0"/>
              </a:rPr>
              <a:t>Markov Models</a:t>
            </a:r>
            <a:endParaRPr lang="en-GB" sz="3200" b="1" dirty="0">
              <a:latin typeface="+mn-lt"/>
              <a:ea typeface="ＭＳ Ｐゴシック" charset="0"/>
              <a:cs typeface="ＭＳ Ｐゴシック" charset="0"/>
            </a:endParaRPr>
          </a:p>
        </p:txBody>
      </p:sp>
      <p:sp>
        <p:nvSpPr>
          <p:cNvPr id="47107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775" cy="4937125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400" dirty="0">
                <a:latin typeface="Gill Sans MT" charset="0"/>
                <a:ea typeface="ＭＳ Ｐゴシック" charset="0"/>
                <a:cs typeface="ＭＳ Ｐゴシック" charset="0"/>
              </a:rPr>
              <a:t>Markov Model-based programs</a:t>
            </a:r>
          </a:p>
          <a:p>
            <a:pPr lvl="1">
              <a:lnSpc>
                <a:spcPct val="80000"/>
              </a:lnSpc>
            </a:pPr>
            <a:r>
              <a:rPr lang="en-US" sz="2100" dirty="0" smtClean="0">
                <a:latin typeface="Gill Sans MT" charset="0"/>
                <a:ea typeface="ＭＳ Ｐゴシック" charset="0"/>
              </a:rPr>
              <a:t>Uses </a:t>
            </a:r>
            <a:r>
              <a:rPr lang="en-US" sz="2100" dirty="0">
                <a:latin typeface="Gill Sans MT" charset="0"/>
                <a:ea typeface="ＭＳ Ｐゴシック" charset="0"/>
              </a:rPr>
              <a:t>probabilities of states and </a:t>
            </a:r>
            <a:r>
              <a:rPr lang="en-US" sz="2100" dirty="0" smtClean="0">
                <a:latin typeface="Gill Sans MT" charset="0"/>
                <a:ea typeface="ＭＳ Ｐゴシック" charset="0"/>
              </a:rPr>
              <a:t>the transitions </a:t>
            </a:r>
            <a:r>
              <a:rPr lang="en-US" sz="2100" dirty="0">
                <a:latin typeface="Gill Sans MT" charset="0"/>
                <a:ea typeface="ＭＳ Ｐゴシック" charset="0"/>
              </a:rPr>
              <a:t>between </a:t>
            </a:r>
            <a:r>
              <a:rPr lang="en-US" sz="2100" dirty="0" smtClean="0">
                <a:latin typeface="Gill Sans MT" charset="0"/>
                <a:ea typeface="ＭＳ Ｐゴシック" charset="0"/>
              </a:rPr>
              <a:t>known signal states </a:t>
            </a:r>
            <a:r>
              <a:rPr lang="en-US" sz="2100" dirty="0" smtClean="0">
                <a:latin typeface="Gill Sans MT" charset="0"/>
                <a:ea typeface="ＭＳ Ｐゴシック" charset="0"/>
              </a:rPr>
              <a:t>of a </a:t>
            </a:r>
            <a:r>
              <a:rPr lang="en-US" sz="2100" dirty="0" err="1" smtClean="0">
                <a:latin typeface="Gill Sans MT" charset="0"/>
                <a:ea typeface="ＭＳ Ｐゴシック" charset="0"/>
              </a:rPr>
              <a:t>genome</a:t>
            </a:r>
            <a:r>
              <a:rPr lang="en-US" sz="2100" dirty="0" err="1" smtClean="0">
                <a:latin typeface="Gill Sans MT" charset="0"/>
                <a:ea typeface="ＭＳ Ｐゴシック" charset="0"/>
              </a:rPr>
              <a:t>to</a:t>
            </a:r>
            <a:r>
              <a:rPr lang="en-US" sz="2100" dirty="0" smtClean="0">
                <a:latin typeface="Gill Sans MT" charset="0"/>
                <a:ea typeface="ＭＳ Ｐゴシック" charset="0"/>
              </a:rPr>
              <a:t> </a:t>
            </a:r>
            <a:r>
              <a:rPr lang="en-US" sz="2100" dirty="0">
                <a:latin typeface="Gill Sans MT" charset="0"/>
                <a:ea typeface="ＭＳ Ｐゴシック" charset="0"/>
              </a:rPr>
              <a:t>predict features</a:t>
            </a:r>
          </a:p>
          <a:p>
            <a:pPr>
              <a:lnSpc>
                <a:spcPct val="80000"/>
              </a:lnSpc>
            </a:pPr>
            <a:r>
              <a:rPr lang="en-US" sz="2400" b="1" dirty="0">
                <a:latin typeface="Gill Sans MT" charset="0"/>
                <a:ea typeface="ＭＳ Ｐゴシック" charset="0"/>
                <a:cs typeface="ＭＳ Ｐゴシック" charset="0"/>
              </a:rPr>
              <a:t>Glimmer</a:t>
            </a:r>
            <a:r>
              <a:rPr lang="en-US" sz="2400" dirty="0">
                <a:latin typeface="Gill Sans MT" charset="0"/>
                <a:ea typeface="ＭＳ Ｐゴシック" charset="0"/>
                <a:cs typeface="ＭＳ Ｐゴシック" charset="0"/>
              </a:rPr>
              <a:t> is industry standard for bacterial genomes</a:t>
            </a:r>
          </a:p>
          <a:p>
            <a:pPr lvl="1">
              <a:lnSpc>
                <a:spcPct val="80000"/>
              </a:lnSpc>
            </a:pPr>
            <a:r>
              <a:rPr lang="en-US" sz="2100" dirty="0">
                <a:latin typeface="Gill Sans MT" charset="0"/>
                <a:ea typeface="ＭＳ Ｐゴシック" charset="0"/>
              </a:rPr>
              <a:t>Can be trained on </a:t>
            </a:r>
            <a:r>
              <a:rPr lang="en-US" sz="2100" dirty="0" smtClean="0">
                <a:latin typeface="Gill Sans MT" charset="0"/>
                <a:ea typeface="ＭＳ Ｐゴシック" charset="0"/>
              </a:rPr>
              <a:t>a related </a:t>
            </a:r>
            <a:r>
              <a:rPr lang="en-US" sz="2100" dirty="0">
                <a:latin typeface="Gill Sans MT" charset="0"/>
                <a:ea typeface="ＭＳ Ｐゴシック" charset="0"/>
              </a:rPr>
              <a:t>genome</a:t>
            </a:r>
          </a:p>
          <a:p>
            <a:pPr lvl="1">
              <a:lnSpc>
                <a:spcPct val="80000"/>
              </a:lnSpc>
            </a:pPr>
            <a:r>
              <a:rPr lang="en-US" sz="2100" dirty="0">
                <a:latin typeface="Gill Sans MT" charset="0"/>
                <a:ea typeface="ＭＳ Ｐゴシック" charset="0"/>
              </a:rPr>
              <a:t>Or use long-ORFs (&gt;500 codons) option to bootstrap a model</a:t>
            </a:r>
          </a:p>
          <a:p>
            <a:pPr marL="457200" lvl="1" indent="0" eaLnBrk="1" hangingPunct="1">
              <a:buNone/>
            </a:pPr>
            <a:endParaRPr lang="en-GB" sz="2400" dirty="0">
              <a:ea typeface="ＭＳ Ｐゴシック" charset="0"/>
            </a:endParaRPr>
          </a:p>
        </p:txBody>
      </p:sp>
      <p:sp>
        <p:nvSpPr>
          <p:cNvPr id="47108" name="Content Placeholder 3"/>
          <p:cNvSpPr>
            <a:spLocks noGrp="1"/>
          </p:cNvSpPr>
          <p:nvPr>
            <p:ph sz="quarter" idx="2"/>
          </p:nvPr>
        </p:nvSpPr>
        <p:spPr>
          <a:xfrm>
            <a:off x="4632325" y="1216025"/>
            <a:ext cx="4041775" cy="4937125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en-US" sz="2400" dirty="0">
                <a:latin typeface="Gill Sans MT" charset="0"/>
                <a:ea typeface="ＭＳ Ｐゴシック" charset="0"/>
                <a:cs typeface="ＭＳ Ｐゴシック" charset="0"/>
              </a:rPr>
              <a:t>Problems</a:t>
            </a:r>
          </a:p>
          <a:p>
            <a:pPr lvl="1">
              <a:lnSpc>
                <a:spcPct val="80000"/>
              </a:lnSpc>
            </a:pPr>
            <a:r>
              <a:rPr lang="en-US" sz="2100" dirty="0">
                <a:latin typeface="Gill Sans MT" charset="0"/>
                <a:ea typeface="ＭＳ Ｐゴシック" charset="0"/>
              </a:rPr>
              <a:t>Smaller genes not statistically significant so thrown out</a:t>
            </a:r>
          </a:p>
          <a:p>
            <a:pPr lvl="1">
              <a:lnSpc>
                <a:spcPct val="80000"/>
              </a:lnSpc>
            </a:pPr>
            <a:r>
              <a:rPr lang="en-US" sz="2100" dirty="0">
                <a:latin typeface="Gill Sans MT" charset="0"/>
                <a:ea typeface="ＭＳ Ｐゴシック" charset="0"/>
              </a:rPr>
              <a:t>Algorithms trained with sequences from known genes </a:t>
            </a:r>
            <a:r>
              <a:rPr lang="en-US" sz="2100" dirty="0" smtClean="0">
                <a:latin typeface="Gill Sans MT" charset="0"/>
                <a:ea typeface="ＭＳ Ｐゴシック" charset="0"/>
              </a:rPr>
              <a:t>show </a:t>
            </a:r>
            <a:r>
              <a:rPr lang="en-US" sz="2100" dirty="0">
                <a:latin typeface="Gill Sans MT" charset="0"/>
                <a:ea typeface="ＭＳ Ｐゴシック" charset="0"/>
              </a:rPr>
              <a:t>biases against genes about which nothing known</a:t>
            </a:r>
          </a:p>
          <a:p>
            <a:pPr>
              <a:lnSpc>
                <a:spcPct val="80000"/>
              </a:lnSpc>
            </a:pPr>
            <a:endParaRPr lang="en-US" sz="2400" dirty="0">
              <a:latin typeface="Gill Sans MT" charset="0"/>
              <a:ea typeface="ＭＳ Ｐゴシック" charset="0"/>
              <a:cs typeface="ＭＳ Ｐゴシック" charset="0"/>
            </a:endParaRPr>
          </a:p>
          <a:p>
            <a:endParaRPr lang="en-US" sz="2400" dirty="0">
              <a:ea typeface="ＭＳ Ｐゴシック" charset="0"/>
              <a:cs typeface="ＭＳ Ｐゴシック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0600" y="4038600"/>
            <a:ext cx="3600524" cy="206295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32559870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213772"/>
            <a:ext cx="8229600" cy="1785627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latin typeface="Bookman Old Style" charset="0"/>
                <a:ea typeface="ＭＳ Ｐゴシック" charset="0"/>
                <a:cs typeface="ＭＳ Ｐゴシック" charset="0"/>
              </a:rPr>
              <a:t>CDS Prediction: Graphical Plots</a:t>
            </a:r>
            <a:endParaRPr lang="en-US" dirty="0">
              <a:latin typeface="Bookman Old Style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rcRect b="17084"/>
          <a:stretch>
            <a:fillRect/>
          </a:stretch>
        </p:blipFill>
        <p:spPr>
          <a:xfrm>
            <a:off x="2971800" y="2314712"/>
            <a:ext cx="5943600" cy="30655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57200" y="2390912"/>
            <a:ext cx="23622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/>
              <a:t>GC content by reading frame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57200" y="3533912"/>
            <a:ext cx="23622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 smtClean="0"/>
              <a:t>How do you choose the ORF’s matching the GC content?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07128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Genome assembly terms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54000" y="1981200"/>
            <a:ext cx="88900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Read/Coverage</a:t>
            </a:r>
          </a:p>
          <a:p>
            <a:endParaRPr lang="en-US" dirty="0"/>
          </a:p>
          <a:p>
            <a:r>
              <a:rPr lang="en-US" dirty="0" smtClean="0"/>
              <a:t>Single end Data</a:t>
            </a:r>
          </a:p>
          <a:p>
            <a:endParaRPr lang="en-US" dirty="0"/>
          </a:p>
          <a:p>
            <a:r>
              <a:rPr lang="en-US" dirty="0" smtClean="0"/>
              <a:t>Paired end data</a:t>
            </a:r>
          </a:p>
          <a:p>
            <a:endParaRPr lang="en-US" dirty="0"/>
          </a:p>
          <a:p>
            <a:r>
              <a:rPr lang="en-US" dirty="0" smtClean="0"/>
              <a:t>Mate pair data</a:t>
            </a:r>
          </a:p>
          <a:p>
            <a:endParaRPr lang="en-US" dirty="0"/>
          </a:p>
          <a:p>
            <a:r>
              <a:rPr lang="en-US" dirty="0" smtClean="0"/>
              <a:t>Overlaps</a:t>
            </a:r>
          </a:p>
          <a:p>
            <a:endParaRPr lang="en-US" dirty="0"/>
          </a:p>
          <a:p>
            <a:r>
              <a:rPr lang="en-US" dirty="0" err="1" smtClean="0"/>
              <a:t>Contigs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Scaffolds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92872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Assembly statistics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N50</a:t>
            </a:r>
          </a:p>
          <a:p>
            <a:r>
              <a:rPr lang="en-US" dirty="0" smtClean="0"/>
              <a:t>L50</a:t>
            </a:r>
          </a:p>
          <a:p>
            <a:r>
              <a:rPr lang="en-US" dirty="0" smtClean="0"/>
              <a:t>NG50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1602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/>
          <a:srcRect l="1778" t="-22832" b="-6127"/>
          <a:stretch/>
        </p:blipFill>
        <p:spPr bwMode="auto">
          <a:xfrm>
            <a:off x="88014" y="-1553287"/>
            <a:ext cx="9055986" cy="88439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094752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Contigs</a:t>
            </a:r>
            <a:r>
              <a:rPr lang="en-US" dirty="0" smtClean="0"/>
              <a:t>-&gt; Scaffolds</a:t>
            </a:r>
            <a:endParaRPr lang="en-US" dirty="0"/>
          </a:p>
        </p:txBody>
      </p:sp>
      <p:pic>
        <p:nvPicPr>
          <p:cNvPr id="4" name="Content Placeholder 3" descr="Figure_2.tif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9467" t="-4058" r="-151" b="-2106"/>
          <a:stretch/>
        </p:blipFill>
        <p:spPr>
          <a:xfrm>
            <a:off x="-1700277" y="1417638"/>
            <a:ext cx="10553856" cy="3724412"/>
          </a:xfrm>
        </p:spPr>
      </p:pic>
    </p:spTree>
    <p:extLst>
      <p:ext uri="{BB962C8B-B14F-4D97-AF65-F5344CB8AC3E}">
        <p14:creationId xmlns:p14="http://schemas.microsoft.com/office/powerpoint/2010/main" val="31624921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smtClean="0"/>
              <a:t>NCBI Genome submission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8781441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8348020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Annotation pipeline</a:t>
            </a:r>
            <a:endParaRPr lang="en-US" dirty="0"/>
          </a:p>
        </p:txBody>
      </p:sp>
      <p:pic>
        <p:nvPicPr>
          <p:cNvPr id="4" name="Content Placeholder 3" descr="flowchart4.jpg"/>
          <p:cNvPicPr>
            <a:picLocks noGrp="1" noChangeAspect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66" b="2747"/>
          <a:stretch/>
        </p:blipFill>
        <p:spPr>
          <a:xfrm>
            <a:off x="457200" y="1417638"/>
            <a:ext cx="8229600" cy="4708525"/>
          </a:xfrm>
        </p:spPr>
      </p:pic>
    </p:spTree>
    <p:extLst>
      <p:ext uri="{BB962C8B-B14F-4D97-AF65-F5344CB8AC3E}">
        <p14:creationId xmlns:p14="http://schemas.microsoft.com/office/powerpoint/2010/main" val="32399272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Reading Frame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1119057"/>
            <a:ext cx="9144000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Reading frame is one of the three ways to read a nucleotide sequence. We can start translating either from  the first , second or the third letter.  </a:t>
            </a:r>
          </a:p>
          <a:p>
            <a:endParaRPr lang="en-US" dirty="0"/>
          </a:p>
          <a:p>
            <a:r>
              <a:rPr lang="en-US" dirty="0" smtClean="0"/>
              <a:t>Quick question: Why do we have 6 reading frames? </a:t>
            </a:r>
          </a:p>
          <a:p>
            <a:endParaRPr lang="en-US" dirty="0"/>
          </a:p>
          <a:p>
            <a:r>
              <a:rPr lang="en-US" dirty="0" smtClean="0"/>
              <a:t>The Double helix of a DNA molecule has 2 anti-parallel strands (</a:t>
            </a:r>
            <a:r>
              <a:rPr lang="en-US" dirty="0" err="1" smtClean="0"/>
              <a:t>i.e</a:t>
            </a:r>
            <a:r>
              <a:rPr lang="en-US" dirty="0" smtClean="0"/>
              <a:t>) 2*3 = 6 possible reading frames</a:t>
            </a:r>
          </a:p>
          <a:p>
            <a:r>
              <a:rPr lang="en-US" dirty="0" smtClean="0"/>
              <a:t> 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7" name="Content Placeholder 6" descr="reading_frames.gif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353" b="3353"/>
          <a:stretch>
            <a:fillRect/>
          </a:stretch>
        </p:blipFill>
        <p:spPr>
          <a:xfrm>
            <a:off x="1417591" y="3150382"/>
            <a:ext cx="6539718" cy="3596593"/>
          </a:xfrm>
        </p:spPr>
      </p:pic>
    </p:spTree>
    <p:extLst>
      <p:ext uri="{BB962C8B-B14F-4D97-AF65-F5344CB8AC3E}">
        <p14:creationId xmlns:p14="http://schemas.microsoft.com/office/powerpoint/2010/main" val="2185726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 Finding in Bacteria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err="1" smtClean="0"/>
              <a:t>Ab</a:t>
            </a:r>
            <a:r>
              <a:rPr lang="en-US" i="1" dirty="0" smtClean="0"/>
              <a:t> initio </a:t>
            </a:r>
            <a:r>
              <a:rPr lang="en-US" dirty="0" smtClean="0"/>
              <a:t>gene prediction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i="1" dirty="0" err="1" smtClean="0"/>
              <a:t>Ab</a:t>
            </a:r>
            <a:r>
              <a:rPr lang="en-US" i="1" dirty="0" smtClean="0"/>
              <a:t> initio </a:t>
            </a:r>
            <a:r>
              <a:rPr lang="en-US" dirty="0" smtClean="0"/>
              <a:t>: From the </a:t>
            </a:r>
            <a:r>
              <a:rPr lang="en-US" dirty="0" smtClean="0"/>
              <a:t>beginning</a:t>
            </a:r>
            <a:endParaRPr lang="en-US" dirty="0" smtClean="0"/>
          </a:p>
          <a:p>
            <a:r>
              <a:rPr lang="en-US" dirty="0" smtClean="0"/>
              <a:t>Predict genes using only the  genomic DNA sequence</a:t>
            </a:r>
          </a:p>
          <a:p>
            <a:pPr>
              <a:buFontTx/>
              <a:buChar char="-"/>
            </a:pPr>
            <a:r>
              <a:rPr lang="en-US" dirty="0" smtClean="0"/>
              <a:t>SIGNALS ( ORF </a:t>
            </a:r>
            <a:r>
              <a:rPr lang="en-US" dirty="0" err="1" smtClean="0"/>
              <a:t>vs</a:t>
            </a:r>
            <a:r>
              <a:rPr lang="en-US" dirty="0" smtClean="0"/>
              <a:t> CDS)</a:t>
            </a:r>
          </a:p>
          <a:p>
            <a:pPr marL="0" indent="0">
              <a:buNone/>
            </a:pPr>
            <a:r>
              <a:rPr lang="en-US" dirty="0" smtClean="0"/>
              <a:t>-    </a:t>
            </a:r>
            <a:r>
              <a:rPr lang="en-US" dirty="0" smtClean="0"/>
              <a:t>MARKOV models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Homology Based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Similarity searches via BLAST and or translated BLAST</a:t>
            </a:r>
          </a:p>
          <a:p>
            <a:endParaRPr lang="en-US" dirty="0"/>
          </a:p>
          <a:p>
            <a:r>
              <a:rPr lang="en-US" dirty="0" smtClean="0"/>
              <a:t>Comparative Genomics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13412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 Black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Black .thmx</Template>
  <TotalTime>11512</TotalTime>
  <Words>811</Words>
  <Application>Microsoft Macintosh PowerPoint</Application>
  <PresentationFormat>On-screen Show (4:3)</PresentationFormat>
  <Paragraphs>114</Paragraphs>
  <Slides>18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 Black </vt:lpstr>
      <vt:lpstr>Prokaryotic Genome Sequence Assembly and Annotations 08/29/2017</vt:lpstr>
      <vt:lpstr>Genome assembly terms</vt:lpstr>
      <vt:lpstr>Assembly statistics</vt:lpstr>
      <vt:lpstr>PowerPoint Presentation</vt:lpstr>
      <vt:lpstr>Contigs-&gt; Scaffolds</vt:lpstr>
      <vt:lpstr> NCBI Genome submission</vt:lpstr>
      <vt:lpstr>Annotation pipeline</vt:lpstr>
      <vt:lpstr>Reading Frame</vt:lpstr>
      <vt:lpstr>Gene Finding in Bacteria</vt:lpstr>
      <vt:lpstr>Ab-initio Method</vt:lpstr>
      <vt:lpstr>By Open reading Frame</vt:lpstr>
      <vt:lpstr>Identifying protein-coding sequences</vt:lpstr>
      <vt:lpstr>Codon Usage</vt:lpstr>
      <vt:lpstr>The problem of conflicting ORFs</vt:lpstr>
      <vt:lpstr>The problem of conflicting ORFs</vt:lpstr>
      <vt:lpstr>The Problem of Frameshift Errors</vt:lpstr>
      <vt:lpstr>Markov Models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Genome Annotations</dc:title>
  <dc:creator>Geetha Saarunya S</dc:creator>
  <cp:lastModifiedBy>Geetha Saarunya S</cp:lastModifiedBy>
  <cp:revision>67</cp:revision>
  <dcterms:created xsi:type="dcterms:W3CDTF">2017-02-23T16:48:46Z</dcterms:created>
  <dcterms:modified xsi:type="dcterms:W3CDTF">2017-08-29T16:59:38Z</dcterms:modified>
</cp:coreProperties>
</file>