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0"/>
  </p:notesMasterIdLst>
  <p:sldIdLst>
    <p:sldId id="256" r:id="rId2"/>
    <p:sldId id="257" r:id="rId3"/>
    <p:sldId id="258" r:id="rId4"/>
    <p:sldId id="260" r:id="rId5"/>
    <p:sldId id="261" r:id="rId6"/>
    <p:sldId id="296" r:id="rId7"/>
    <p:sldId id="297" r:id="rId8"/>
    <p:sldId id="266" r:id="rId9"/>
    <p:sldId id="267" r:id="rId10"/>
    <p:sldId id="298" r:id="rId11"/>
    <p:sldId id="300" r:id="rId12"/>
    <p:sldId id="301" r:id="rId13"/>
    <p:sldId id="302" r:id="rId14"/>
    <p:sldId id="268" r:id="rId15"/>
    <p:sldId id="299" r:id="rId16"/>
    <p:sldId id="303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305" r:id="rId44"/>
    <p:sldId id="306" r:id="rId45"/>
    <p:sldId id="307" r:id="rId46"/>
    <p:sldId id="308" r:id="rId47"/>
    <p:sldId id="309" r:id="rId48"/>
    <p:sldId id="310" r:id="rId4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C16C0-687B-3048-999D-66F582F3350A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4832F-E624-B84E-946F-6C21CCDC4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190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tables of counts, showing how may reads are in coding region, </a:t>
            </a:r>
            <a:r>
              <a:rPr lang="en-US" altLang="zh-CN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exon</a:t>
            </a:r>
            <a:r>
              <a:rPr lang="en-US" altLang="zh-CN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gene or junction)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EAF40-4B47-4221-A819-D995799A348F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9630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tables of counts, showing how may reads are in coding region, </a:t>
            </a:r>
            <a:r>
              <a:rPr lang="en-US" altLang="zh-CN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exon</a:t>
            </a:r>
            <a:r>
              <a:rPr lang="en-US" altLang="zh-CN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gene or junction)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EAF40-4B47-4221-A819-D995799A348F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9001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99AB-1FF6-CC4B-A68E-B5ACD54CF4E1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CF1CE-455D-BD48-A6B6-B78A33664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85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99AB-1FF6-CC4B-A68E-B5ACD54CF4E1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CF1CE-455D-BD48-A6B6-B78A33664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48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99AB-1FF6-CC4B-A68E-B5ACD54CF4E1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CF1CE-455D-BD48-A6B6-B78A33664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305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99AB-1FF6-CC4B-A68E-B5ACD54CF4E1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CF1CE-455D-BD48-A6B6-B78A33664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145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99AB-1FF6-CC4B-A68E-B5ACD54CF4E1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CF1CE-455D-BD48-A6B6-B78A33664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23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99AB-1FF6-CC4B-A68E-B5ACD54CF4E1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CF1CE-455D-BD48-A6B6-B78A33664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177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99AB-1FF6-CC4B-A68E-B5ACD54CF4E1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CF1CE-455D-BD48-A6B6-B78A33664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177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99AB-1FF6-CC4B-A68E-B5ACD54CF4E1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CF1CE-455D-BD48-A6B6-B78A33664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709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99AB-1FF6-CC4B-A68E-B5ACD54CF4E1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CF1CE-455D-BD48-A6B6-B78A33664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7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99AB-1FF6-CC4B-A68E-B5ACD54CF4E1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CF1CE-455D-BD48-A6B6-B78A33664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991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99AB-1FF6-CC4B-A68E-B5ACD54CF4E1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CF1CE-455D-BD48-A6B6-B78A33664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27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599AB-1FF6-CC4B-A68E-B5ACD54CF4E1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CF1CE-455D-BD48-A6B6-B78A33664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739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journals.plos.org/plosone/article?id=10.1371/journal.pone.0143066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confluence.broadinstitute.org/display/CGATools/RNA-SeQC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TranscriptomicS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bt0510-421-F1.gif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76" t="-3371" r="-9736" b="-8727"/>
          <a:stretch/>
        </p:blipFill>
        <p:spPr>
          <a:xfrm>
            <a:off x="0" y="0"/>
            <a:ext cx="9144000" cy="7042150"/>
          </a:xfrm>
        </p:spPr>
      </p:pic>
    </p:spTree>
    <p:extLst>
      <p:ext uri="{BB962C8B-B14F-4D97-AF65-F5344CB8AC3E}">
        <p14:creationId xmlns:p14="http://schemas.microsoft.com/office/powerpoint/2010/main" val="3833229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435452"/>
          </a:xfrm>
        </p:spPr>
        <p:txBody>
          <a:bodyPr/>
          <a:lstStyle/>
          <a:p>
            <a:r>
              <a:rPr lang="en-US" b="1" dirty="0" smtClean="0"/>
              <a:t>ANNOTATION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72796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609600"/>
            <a:ext cx="9159993" cy="543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-55824" y="76200"/>
            <a:ext cx="9047424" cy="584776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FontTx/>
              <a:buNone/>
            </a:pPr>
            <a:r>
              <a:rPr lang="en-US" sz="1600" b="1" dirty="0" err="1" smtClean="0">
                <a:solidFill>
                  <a:schemeClr val="tx2"/>
                </a:solidFill>
              </a:rPr>
              <a:t>miRge</a:t>
            </a:r>
            <a:r>
              <a:rPr lang="en-US" sz="1600" b="1" dirty="0" smtClean="0">
                <a:solidFill>
                  <a:schemeClr val="tx2"/>
                </a:solidFill>
              </a:rPr>
              <a:t>: multi-sample quantization of unique sequences followed by a single sequential annotation method for </a:t>
            </a:r>
            <a:r>
              <a:rPr lang="en-US" sz="1600" b="1" dirty="0" err="1" smtClean="0">
                <a:solidFill>
                  <a:schemeClr val="tx2"/>
                </a:solidFill>
              </a:rPr>
              <a:t>miRNA-seq</a:t>
            </a:r>
            <a:r>
              <a:rPr lang="en-US" sz="1600" b="1" dirty="0" smtClean="0">
                <a:solidFill>
                  <a:schemeClr val="tx2"/>
                </a:solidFill>
              </a:rPr>
              <a:t> analysis.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" y="6172200"/>
            <a:ext cx="9626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sz="1200" dirty="0" err="1"/>
              <a:t>Baras</a:t>
            </a:r>
            <a:r>
              <a:rPr lang="en-US" sz="1200" dirty="0"/>
              <a:t> AS, Mitchell CJ, Myers JR, Gupta S, </a:t>
            </a:r>
            <a:r>
              <a:rPr lang="en-US" sz="1200" dirty="0" err="1"/>
              <a:t>Weng</a:t>
            </a:r>
            <a:r>
              <a:rPr lang="en-US" sz="1200" dirty="0"/>
              <a:t> LC, et al. (2015) </a:t>
            </a:r>
            <a:r>
              <a:rPr lang="en-US" sz="1200" dirty="0" err="1"/>
              <a:t>miRge</a:t>
            </a:r>
            <a:r>
              <a:rPr lang="en-US" sz="1200" dirty="0"/>
              <a:t> - A Multiplexed Method of Processing Small RNA-</a:t>
            </a:r>
            <a:r>
              <a:rPr lang="en-US" sz="1200" dirty="0" err="1"/>
              <a:t>Seq</a:t>
            </a:r>
            <a:r>
              <a:rPr lang="en-US" sz="1200" dirty="0"/>
              <a:t> Data to Determine MicroRNA Entropy. PLOS ONE 10(11): e0143066. https://</a:t>
            </a:r>
            <a:r>
              <a:rPr lang="en-US" sz="1200" dirty="0" err="1"/>
              <a:t>doi.org</a:t>
            </a:r>
            <a:r>
              <a:rPr lang="en-US" sz="1200" dirty="0"/>
              <a:t>/10.1371/journal.pone.0143066</a:t>
            </a:r>
          </a:p>
          <a:p>
            <a:pPr eaLnBrk="1" hangingPunct="1"/>
            <a:r>
              <a:rPr lang="en-US" sz="1200" dirty="0">
                <a:hlinkClick r:id="rId3"/>
              </a:rPr>
              <a:t>http://journals.plos.org/plosone/article?id=10.1371/journal.pone.0143066</a:t>
            </a:r>
            <a:endParaRPr lang="en-US" sz="12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327" y="6448425"/>
            <a:ext cx="125467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727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435452"/>
          </a:xfrm>
        </p:spPr>
        <p:txBody>
          <a:bodyPr/>
          <a:lstStyle/>
          <a:p>
            <a:r>
              <a:rPr lang="en-US" b="1" dirty="0" smtClean="0"/>
              <a:t>DIFFERENTIAL EXPRESSION ANALYSIS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801197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81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From reads to differential expression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2707944" y="990600"/>
            <a:ext cx="2095500" cy="5334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Raw Sequence Data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FASTQ Files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776480" y="2057400"/>
            <a:ext cx="19050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Unspliced Mapping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BWA, Bowtie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400800" y="2590800"/>
            <a:ext cx="1536433" cy="5334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Mapped Reads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SAM/BAM Files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38200" y="2743200"/>
            <a:ext cx="2526933" cy="5334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Expression Quantification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752600" y="4267200"/>
            <a:ext cx="19812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Bodoni MT" pitchFamily="18" charset="0"/>
              </a:rPr>
              <a:t>DEseq</a:t>
            </a:r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, </a:t>
            </a:r>
            <a:r>
              <a:rPr lang="en-US" sz="1600" dirty="0" err="1" smtClean="0">
                <a:solidFill>
                  <a:schemeClr val="tx1"/>
                </a:solidFill>
                <a:latin typeface="Bodoni MT" pitchFamily="18" charset="0"/>
              </a:rPr>
              <a:t>edgeR</a:t>
            </a:r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, etc 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971264" y="4865424"/>
            <a:ext cx="2526933" cy="5334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Functional Interpretation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1" name="Flowchart: Terminator 20"/>
          <p:cNvSpPr/>
          <p:nvPr/>
        </p:nvSpPr>
        <p:spPr>
          <a:xfrm>
            <a:off x="5715000" y="971264"/>
            <a:ext cx="1447445" cy="553453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QC by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FastQC/R </a:t>
            </a:r>
            <a:endParaRPr lang="en-US" sz="16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3" name="Flowchart: Terminator 22"/>
          <p:cNvSpPr/>
          <p:nvPr/>
        </p:nvSpPr>
        <p:spPr>
          <a:xfrm>
            <a:off x="6484960" y="3456296"/>
            <a:ext cx="1444752" cy="557784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QC by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RNA-</a:t>
            </a:r>
            <a:r>
              <a:rPr lang="en-US" sz="1600" dirty="0" err="1" smtClean="0">
                <a:solidFill>
                  <a:schemeClr val="tx1"/>
                </a:solidFill>
                <a:latin typeface="Bodoni MT" pitchFamily="18" charset="0"/>
              </a:rPr>
              <a:t>SeQC</a:t>
            </a:r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 </a:t>
            </a:r>
            <a:endParaRPr lang="en-US" sz="16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30" name="Down Arrow 29"/>
          <p:cNvSpPr/>
          <p:nvPr/>
        </p:nvSpPr>
        <p:spPr>
          <a:xfrm>
            <a:off x="3657600" y="2743200"/>
            <a:ext cx="304800" cy="3048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own Arrow 31"/>
          <p:cNvSpPr/>
          <p:nvPr/>
        </p:nvSpPr>
        <p:spPr>
          <a:xfrm>
            <a:off x="3678936" y="1612392"/>
            <a:ext cx="283464" cy="29260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own Arrow 32"/>
          <p:cNvSpPr/>
          <p:nvPr/>
        </p:nvSpPr>
        <p:spPr>
          <a:xfrm>
            <a:off x="2612136" y="3850944"/>
            <a:ext cx="283464" cy="29260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>
            <a:off x="5105400" y="3858904"/>
            <a:ext cx="283464" cy="29260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>
            <a:off x="4988239" y="1119618"/>
            <a:ext cx="498161" cy="275363"/>
          </a:xfrm>
          <a:prstGeom prst="rightArrow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6"/>
          <p:cNvSpPr/>
          <p:nvPr/>
        </p:nvSpPr>
        <p:spPr>
          <a:xfrm>
            <a:off x="4165976" y="2057400"/>
            <a:ext cx="1536433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Spliced mapping</a:t>
            </a: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  <a:latin typeface="Bodoni MT" pitchFamily="18" charset="0"/>
              </a:rPr>
              <a:t>TopHat</a:t>
            </a:r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, </a:t>
            </a:r>
            <a:r>
              <a:rPr lang="en-US" sz="1200" dirty="0" err="1" smtClean="0">
                <a:solidFill>
                  <a:schemeClr val="tx1"/>
                </a:solidFill>
                <a:latin typeface="Bodoni MT" pitchFamily="18" charset="0"/>
              </a:rPr>
              <a:t>MapSplice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1219200" y="1981200"/>
            <a:ext cx="5029200" cy="6858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1295400" y="3124200"/>
            <a:ext cx="5029200" cy="6858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Rounded Rectangle 10"/>
          <p:cNvSpPr/>
          <p:nvPr/>
        </p:nvSpPr>
        <p:spPr>
          <a:xfrm>
            <a:off x="673467" y="1524000"/>
            <a:ext cx="2526933" cy="5334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Reads Mapping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5" name="Rounded Rectangle 6"/>
          <p:cNvSpPr/>
          <p:nvPr/>
        </p:nvSpPr>
        <p:spPr>
          <a:xfrm>
            <a:off x="1752600" y="3200400"/>
            <a:ext cx="20574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Summarize read counts</a:t>
            </a:r>
          </a:p>
        </p:txBody>
      </p:sp>
      <p:sp>
        <p:nvSpPr>
          <p:cNvPr id="26" name="Rounded Rectangle 6"/>
          <p:cNvSpPr/>
          <p:nvPr/>
        </p:nvSpPr>
        <p:spPr>
          <a:xfrm>
            <a:off x="4114800" y="3200400"/>
            <a:ext cx="19050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FPKM/RPKM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Cufflinks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7" name="Rounded Rectangle 14"/>
          <p:cNvSpPr/>
          <p:nvPr/>
        </p:nvSpPr>
        <p:spPr>
          <a:xfrm>
            <a:off x="4114800" y="4259240"/>
            <a:ext cx="1818777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Bodoni MT" pitchFamily="18" charset="0"/>
              </a:rPr>
              <a:t>Cuffdiff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1291984" y="4191000"/>
            <a:ext cx="5029200" cy="6858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Rounded Rectangle 10"/>
          <p:cNvSpPr/>
          <p:nvPr/>
        </p:nvSpPr>
        <p:spPr>
          <a:xfrm>
            <a:off x="914400" y="3810000"/>
            <a:ext cx="1295400" cy="5334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DE testing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35" name="Down Arrow 31"/>
          <p:cNvSpPr/>
          <p:nvPr/>
        </p:nvSpPr>
        <p:spPr>
          <a:xfrm>
            <a:off x="3733800" y="4953000"/>
            <a:ext cx="283464" cy="29260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圆角矩形 35"/>
          <p:cNvSpPr/>
          <p:nvPr/>
        </p:nvSpPr>
        <p:spPr>
          <a:xfrm>
            <a:off x="1295400" y="5257800"/>
            <a:ext cx="5029200" cy="6858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Rounded Rectangle 14"/>
          <p:cNvSpPr/>
          <p:nvPr/>
        </p:nvSpPr>
        <p:spPr>
          <a:xfrm>
            <a:off x="1516040" y="5334000"/>
            <a:ext cx="14478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Function enrichment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38" name="Rounded Rectangle 14"/>
          <p:cNvSpPr/>
          <p:nvPr/>
        </p:nvSpPr>
        <p:spPr>
          <a:xfrm>
            <a:off x="3124200" y="5334000"/>
            <a:ext cx="14478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Infer networks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41" name="Rounded Rectangle 14"/>
          <p:cNvSpPr/>
          <p:nvPr/>
        </p:nvSpPr>
        <p:spPr>
          <a:xfrm>
            <a:off x="4724400" y="5334000"/>
            <a:ext cx="14478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Integrate with other data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47" name="Down Arrow 31"/>
          <p:cNvSpPr/>
          <p:nvPr/>
        </p:nvSpPr>
        <p:spPr>
          <a:xfrm>
            <a:off x="3733800" y="5943600"/>
            <a:ext cx="283464" cy="29260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圆角矩形 47"/>
          <p:cNvSpPr/>
          <p:nvPr/>
        </p:nvSpPr>
        <p:spPr>
          <a:xfrm>
            <a:off x="1412544" y="6295032"/>
            <a:ext cx="4876800" cy="3810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  <a:latin typeface="Bodoni MT" pitchFamily="18" charset="0"/>
              </a:rPr>
              <a:t>Biological Insights &amp; hypothesis</a:t>
            </a:r>
            <a:endParaRPr lang="zh-CN" altLang="en-US" sz="1600" dirty="0" smtClean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49" name="下箭头 48"/>
          <p:cNvSpPr/>
          <p:nvPr/>
        </p:nvSpPr>
        <p:spPr>
          <a:xfrm>
            <a:off x="7064992" y="3186752"/>
            <a:ext cx="304800" cy="22860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Rounded Rectangle 8"/>
          <p:cNvSpPr/>
          <p:nvPr/>
        </p:nvSpPr>
        <p:spPr>
          <a:xfrm>
            <a:off x="6482688" y="4661848"/>
            <a:ext cx="1536433" cy="5334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List of DE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33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ystempiper-1.gif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594" r="5552" b="-1112"/>
          <a:stretch/>
        </p:blipFill>
        <p:spPr>
          <a:xfrm>
            <a:off x="686483" y="-201197"/>
            <a:ext cx="7916862" cy="6961188"/>
          </a:xfrm>
        </p:spPr>
      </p:pic>
    </p:spTree>
    <p:extLst>
      <p:ext uri="{BB962C8B-B14F-4D97-AF65-F5344CB8AC3E}">
        <p14:creationId xmlns:p14="http://schemas.microsoft.com/office/powerpoint/2010/main" val="363180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435452"/>
          </a:xfrm>
        </p:spPr>
        <p:txBody>
          <a:bodyPr/>
          <a:lstStyle/>
          <a:p>
            <a:r>
              <a:rPr lang="en-US" b="1" dirty="0" smtClean="0"/>
              <a:t>ANALYSIS OF DATA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801197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081" y="6626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FASTQ files</a:t>
            </a:r>
            <a:endParaRPr lang="en-US" sz="40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288" y="2209800"/>
            <a:ext cx="8524584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4800" y="990600"/>
            <a:ext cx="8153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" dirty="0" smtClean="0">
                <a:solidFill>
                  <a:srgbClr val="FF0000"/>
                </a:solidFill>
                <a:latin typeface="+mj-lt"/>
                <a:ea typeface="Courier New"/>
                <a:cs typeface="Courier New"/>
                <a:sym typeface="Courier New"/>
              </a:rPr>
              <a:t>Line1:</a:t>
            </a:r>
            <a:r>
              <a:rPr lang="en" dirty="0" smtClean="0">
                <a:latin typeface="+mj-lt"/>
                <a:ea typeface="Courier New"/>
                <a:cs typeface="Courier New"/>
                <a:sym typeface="Courier New"/>
              </a:rPr>
              <a:t> Sequence identifier</a:t>
            </a:r>
          </a:p>
          <a:p>
            <a:pPr lvl="0"/>
            <a:r>
              <a:rPr lang="en" dirty="0" smtClean="0">
                <a:solidFill>
                  <a:srgbClr val="FF0000"/>
                </a:solidFill>
                <a:latin typeface="+mj-lt"/>
                <a:ea typeface="Courier New"/>
                <a:cs typeface="Courier New"/>
                <a:sym typeface="Courier New"/>
              </a:rPr>
              <a:t>Line2:</a:t>
            </a:r>
            <a:r>
              <a:rPr lang="en" dirty="0" smtClean="0">
                <a:latin typeface="+mj-lt"/>
                <a:ea typeface="Courier New"/>
                <a:cs typeface="Courier New"/>
                <a:sym typeface="Courier New"/>
              </a:rPr>
              <a:t> Raw sequence  </a:t>
            </a:r>
          </a:p>
          <a:p>
            <a:pPr lvl="0"/>
            <a:r>
              <a:rPr lang="en" dirty="0" smtClean="0">
                <a:solidFill>
                  <a:srgbClr val="FF0000"/>
                </a:solidFill>
                <a:latin typeface="+mj-lt"/>
                <a:ea typeface="Courier New"/>
                <a:cs typeface="Courier New"/>
                <a:sym typeface="Courier New"/>
              </a:rPr>
              <a:t>Line3:  </a:t>
            </a:r>
            <a:r>
              <a:rPr lang="en" dirty="0">
                <a:latin typeface="+mj-lt"/>
                <a:ea typeface="Courier New"/>
                <a:cs typeface="Courier New"/>
                <a:sym typeface="Courier New"/>
              </a:rPr>
              <a:t>meaningless</a:t>
            </a:r>
          </a:p>
          <a:p>
            <a:pPr lvl="0"/>
            <a:r>
              <a:rPr lang="en" dirty="0" smtClean="0">
                <a:solidFill>
                  <a:srgbClr val="FF0000"/>
                </a:solidFill>
                <a:latin typeface="+mj-lt"/>
                <a:ea typeface="Courier New"/>
                <a:cs typeface="Courier New"/>
                <a:sym typeface="Courier New"/>
              </a:rPr>
              <a:t>Line4:</a:t>
            </a:r>
            <a:r>
              <a:rPr lang="en" dirty="0" smtClean="0">
                <a:latin typeface="+mj-lt"/>
                <a:ea typeface="Courier New"/>
                <a:cs typeface="Courier New"/>
                <a:sym typeface="Courier New"/>
              </a:rPr>
              <a:t> quality values for the sequence</a:t>
            </a:r>
          </a:p>
          <a:p>
            <a:pPr lvl="0"/>
            <a:r>
              <a:rPr lang="en" dirty="0" smtClean="0"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endParaRPr lang="en" dirty="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87743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Sequencing QC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" b="1" dirty="0" smtClean="0">
                <a:solidFill>
                  <a:srgbClr val="FF0000"/>
                </a:solidFill>
              </a:rPr>
              <a:t>Information we need to check </a:t>
            </a:r>
          </a:p>
          <a:p>
            <a:r>
              <a:rPr lang="en" sz="2600" dirty="0" smtClean="0"/>
              <a:t>Basic information( total reads, sequence length, etc.)</a:t>
            </a:r>
          </a:p>
          <a:p>
            <a:r>
              <a:rPr lang="en" sz="2600" dirty="0" smtClean="0"/>
              <a:t>Per base sequence quality</a:t>
            </a:r>
          </a:p>
          <a:p>
            <a:r>
              <a:rPr lang="en" sz="2600" dirty="0" smtClean="0"/>
              <a:t>Overrepresented sequences</a:t>
            </a:r>
          </a:p>
          <a:p>
            <a:r>
              <a:rPr lang="en" sz="2600" dirty="0" smtClean="0"/>
              <a:t>GC </a:t>
            </a:r>
            <a:r>
              <a:rPr lang="en-US" sz="2600" dirty="0" smtClean="0"/>
              <a:t>c</a:t>
            </a:r>
            <a:r>
              <a:rPr lang="en" sz="2600" dirty="0" smtClean="0"/>
              <a:t>ontent</a:t>
            </a:r>
          </a:p>
          <a:p>
            <a:r>
              <a:rPr lang="en" sz="2600" dirty="0" smtClean="0"/>
              <a:t>Duplication level</a:t>
            </a:r>
          </a:p>
          <a:p>
            <a:r>
              <a:rPr lang="en-US" sz="2600" dirty="0" smtClean="0"/>
              <a:t>E</a:t>
            </a:r>
            <a:r>
              <a:rPr lang="en" sz="2600" dirty="0" smtClean="0"/>
              <a:t>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43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b="1" dirty="0" smtClean="0"/>
              <a:t>FastQC</a:t>
            </a:r>
            <a:endParaRPr lang="en-US" dirty="0"/>
          </a:p>
        </p:txBody>
      </p:sp>
      <p:sp>
        <p:nvSpPr>
          <p:cNvPr id="4" name="Shape 97"/>
          <p:cNvSpPr/>
          <p:nvPr/>
        </p:nvSpPr>
        <p:spPr>
          <a:xfrm>
            <a:off x="571500" y="1261795"/>
            <a:ext cx="8001000" cy="5029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571500" y="6290995"/>
            <a:ext cx="6339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http://www.bioinformatics.babraham.ac.uk/projects/fastqc/</a:t>
            </a:r>
          </a:p>
        </p:txBody>
      </p:sp>
    </p:spTree>
    <p:extLst>
      <p:ext uri="{BB962C8B-B14F-4D97-AF65-F5344CB8AC3E}">
        <p14:creationId xmlns:p14="http://schemas.microsoft.com/office/powerpoint/2010/main" val="83063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2400" y="0"/>
            <a:ext cx="8991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High throughput sequencing:</a:t>
            </a:r>
            <a:br>
              <a:rPr lang="en-US" dirty="0" smtClean="0"/>
            </a:br>
            <a:r>
              <a:rPr lang="en-US" dirty="0" smtClean="0"/>
              <a:t>Microscope in the big data era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5800" y="1219200"/>
            <a:ext cx="77724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dirty="0"/>
          </a:p>
        </p:txBody>
      </p:sp>
      <p:pic>
        <p:nvPicPr>
          <p:cNvPr id="6" name="Picture 5" descr="micr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509027"/>
            <a:ext cx="8178800" cy="28566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18300" y="4165600"/>
            <a:ext cx="241300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endParaRPr lang="en-US" sz="200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7061200" y="2091677"/>
            <a:ext cx="1574800" cy="8128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3"/>
                </a:solidFill>
                <a:latin typeface="Arial" pitchFamily="34" charset="0"/>
              </a:rPr>
              <a:t>Assembly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3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4000" y="4472970"/>
            <a:ext cx="868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Genomic variations, 3-D structures, transcription, translation, </a:t>
            </a:r>
          </a:p>
          <a:p>
            <a:r>
              <a:rPr lang="en-US" dirty="0"/>
              <a:t>protein interaction, etc.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Today’s focus: RNA sequencing.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656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sz="4000" b="1" dirty="0" smtClean="0"/>
              <a:t>Per base sequence quality</a:t>
            </a:r>
            <a:endParaRPr lang="en-US" sz="4000" b="1" dirty="0"/>
          </a:p>
        </p:txBody>
      </p:sp>
      <p:sp>
        <p:nvSpPr>
          <p:cNvPr id="4" name="Shape 104"/>
          <p:cNvSpPr/>
          <p:nvPr/>
        </p:nvSpPr>
        <p:spPr>
          <a:xfrm>
            <a:off x="457200" y="2057400"/>
            <a:ext cx="4114800" cy="381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endParaRPr lang="zh-CN" altLang="en-US"/>
          </a:p>
        </p:txBody>
      </p:sp>
      <p:pic>
        <p:nvPicPr>
          <p:cNvPr id="7" name="图片 6" descr="imagesCAK2IJV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800" y="1524000"/>
            <a:ext cx="609600" cy="612648"/>
          </a:xfrm>
          <a:prstGeom prst="rect">
            <a:avLst/>
          </a:prstGeom>
        </p:spPr>
      </p:pic>
      <p:pic>
        <p:nvPicPr>
          <p:cNvPr id="8" name="图片 7" descr="imagesCAIFWQ6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0" y="1559256"/>
            <a:ext cx="580445" cy="6096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2209800"/>
            <a:ext cx="4664148" cy="3581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847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Duplication level</a:t>
            </a:r>
            <a:endParaRPr lang="en-US" sz="4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2168712"/>
            <a:ext cx="4313208" cy="381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2133600"/>
            <a:ext cx="4038600" cy="3810000"/>
          </a:xfrm>
          <a:prstGeom prst="rect">
            <a:avLst/>
          </a:prstGeom>
        </p:spPr>
      </p:pic>
      <p:pic>
        <p:nvPicPr>
          <p:cNvPr id="6" name="图片 5" descr="imagesCAK2IJV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800" y="1412544"/>
            <a:ext cx="609600" cy="612648"/>
          </a:xfrm>
          <a:prstGeom prst="rect">
            <a:avLst/>
          </a:prstGeom>
        </p:spPr>
      </p:pic>
      <p:pic>
        <p:nvPicPr>
          <p:cNvPr id="7" name="图片 6" descr="imagesCAIFWQ6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0" y="1447800"/>
            <a:ext cx="580445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56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Overrepresented Sequences</a:t>
            </a:r>
            <a:endParaRPr lang="en-US" sz="4000" b="1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323528" y="90872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113"/>
          <a:stretch>
            <a:fillRect/>
          </a:stretch>
        </p:blipFill>
        <p:spPr bwMode="auto">
          <a:xfrm>
            <a:off x="323528" y="1628800"/>
            <a:ext cx="8401050" cy="4892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椭圆 5"/>
          <p:cNvSpPr/>
          <p:nvPr/>
        </p:nvSpPr>
        <p:spPr>
          <a:xfrm>
            <a:off x="395536" y="2204864"/>
            <a:ext cx="612068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6"/>
          <p:cNvSpPr/>
          <p:nvPr/>
        </p:nvSpPr>
        <p:spPr>
          <a:xfrm>
            <a:off x="2267744" y="2564904"/>
            <a:ext cx="122413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7"/>
          <p:cNvSpPr/>
          <p:nvPr/>
        </p:nvSpPr>
        <p:spPr>
          <a:xfrm>
            <a:off x="2555776" y="2907528"/>
            <a:ext cx="792088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8"/>
          <p:cNvSpPr/>
          <p:nvPr/>
        </p:nvSpPr>
        <p:spPr>
          <a:xfrm>
            <a:off x="395536" y="3212976"/>
            <a:ext cx="309634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9"/>
          <p:cNvSpPr/>
          <p:nvPr/>
        </p:nvSpPr>
        <p:spPr>
          <a:xfrm>
            <a:off x="2250328" y="3528304"/>
            <a:ext cx="1152128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0"/>
          <p:cNvSpPr/>
          <p:nvPr/>
        </p:nvSpPr>
        <p:spPr>
          <a:xfrm>
            <a:off x="2110080" y="3843632"/>
            <a:ext cx="129614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1"/>
          <p:cNvSpPr/>
          <p:nvPr/>
        </p:nvSpPr>
        <p:spPr>
          <a:xfrm>
            <a:off x="2151024" y="4162728"/>
            <a:ext cx="1255200" cy="1887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2"/>
          <p:cNvSpPr/>
          <p:nvPr/>
        </p:nvSpPr>
        <p:spPr>
          <a:xfrm>
            <a:off x="2411760" y="4478056"/>
            <a:ext cx="93610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3"/>
          <p:cNvSpPr/>
          <p:nvPr/>
        </p:nvSpPr>
        <p:spPr>
          <a:xfrm>
            <a:off x="2123728" y="4783504"/>
            <a:ext cx="129614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4"/>
          <p:cNvSpPr/>
          <p:nvPr/>
        </p:nvSpPr>
        <p:spPr>
          <a:xfrm>
            <a:off x="2034304" y="5102600"/>
            <a:ext cx="1313560" cy="2296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5"/>
          <p:cNvSpPr/>
          <p:nvPr/>
        </p:nvSpPr>
        <p:spPr>
          <a:xfrm>
            <a:off x="2113848" y="5390632"/>
            <a:ext cx="129614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6"/>
          <p:cNvSpPr/>
          <p:nvPr/>
        </p:nvSpPr>
        <p:spPr>
          <a:xfrm>
            <a:off x="2024424" y="6066000"/>
            <a:ext cx="129614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7"/>
          <p:cNvSpPr/>
          <p:nvPr/>
        </p:nvSpPr>
        <p:spPr>
          <a:xfrm>
            <a:off x="899592" y="5692312"/>
            <a:ext cx="244827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5"/>
          <p:cNvSpPr/>
          <p:nvPr/>
        </p:nvSpPr>
        <p:spPr>
          <a:xfrm>
            <a:off x="6551884" y="2308230"/>
            <a:ext cx="9409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Adapter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21" name="图片 20" descr="imagesCAIFWQ6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0" y="3733800"/>
            <a:ext cx="580445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15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>
            <a:off x="1219200" y="1981200"/>
            <a:ext cx="5029200" cy="685800"/>
          </a:xfrm>
          <a:prstGeom prst="roundRect">
            <a:avLst/>
          </a:prstGeom>
          <a:solidFill>
            <a:schemeClr val="accent2">
              <a:lumMod val="40000"/>
              <a:lumOff val="60000"/>
              <a:alpha val="37000"/>
            </a:schemeClr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81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From reads to differential expression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2707944" y="990600"/>
            <a:ext cx="2095500" cy="5334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Raw Sequence Data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FASTQ Files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776480" y="2057400"/>
            <a:ext cx="19050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Unspliced Mapping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BWA, Bowtie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400800" y="2590800"/>
            <a:ext cx="1536433" cy="533400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1000"/>
            </a:schemeClr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Mapped Reads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SAM/BAM Files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38200" y="2743200"/>
            <a:ext cx="2526933" cy="5334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Expression Quantification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752600" y="4267200"/>
            <a:ext cx="19812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Bodoni MT" pitchFamily="18" charset="0"/>
              </a:rPr>
              <a:t>DEseq</a:t>
            </a:r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, </a:t>
            </a:r>
            <a:r>
              <a:rPr lang="en-US" sz="1600" dirty="0" err="1" smtClean="0">
                <a:solidFill>
                  <a:schemeClr val="tx1"/>
                </a:solidFill>
                <a:latin typeface="Bodoni MT" pitchFamily="18" charset="0"/>
              </a:rPr>
              <a:t>edgeR</a:t>
            </a:r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, etc 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971264" y="4865424"/>
            <a:ext cx="2526933" cy="5334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Functional Interpretation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1" name="Flowchart: Terminator 20"/>
          <p:cNvSpPr/>
          <p:nvPr/>
        </p:nvSpPr>
        <p:spPr>
          <a:xfrm>
            <a:off x="5715000" y="971264"/>
            <a:ext cx="1447445" cy="553453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QC by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FastQC/R </a:t>
            </a:r>
            <a:endParaRPr lang="en-US" sz="16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3" name="Flowchart: Terminator 22"/>
          <p:cNvSpPr/>
          <p:nvPr/>
        </p:nvSpPr>
        <p:spPr>
          <a:xfrm>
            <a:off x="6484960" y="3456296"/>
            <a:ext cx="1444752" cy="557784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QC by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RNA-</a:t>
            </a:r>
            <a:r>
              <a:rPr lang="en-US" sz="1600" dirty="0" err="1" smtClean="0">
                <a:solidFill>
                  <a:schemeClr val="tx1"/>
                </a:solidFill>
                <a:latin typeface="Bodoni MT" pitchFamily="18" charset="0"/>
              </a:rPr>
              <a:t>SeQC</a:t>
            </a:r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 </a:t>
            </a:r>
            <a:endParaRPr lang="en-US" sz="16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30" name="Down Arrow 29"/>
          <p:cNvSpPr/>
          <p:nvPr/>
        </p:nvSpPr>
        <p:spPr>
          <a:xfrm>
            <a:off x="3657600" y="2743200"/>
            <a:ext cx="304800" cy="3048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own Arrow 31"/>
          <p:cNvSpPr/>
          <p:nvPr/>
        </p:nvSpPr>
        <p:spPr>
          <a:xfrm>
            <a:off x="3678936" y="1612392"/>
            <a:ext cx="283464" cy="292608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own Arrow 32"/>
          <p:cNvSpPr/>
          <p:nvPr/>
        </p:nvSpPr>
        <p:spPr>
          <a:xfrm>
            <a:off x="2612136" y="3850944"/>
            <a:ext cx="283464" cy="29260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>
            <a:off x="5105400" y="3858904"/>
            <a:ext cx="283464" cy="29260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>
            <a:off x="4988239" y="1119618"/>
            <a:ext cx="498161" cy="275363"/>
          </a:xfrm>
          <a:prstGeom prst="rightArrow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6"/>
          <p:cNvSpPr/>
          <p:nvPr/>
        </p:nvSpPr>
        <p:spPr>
          <a:xfrm>
            <a:off x="4165976" y="2057400"/>
            <a:ext cx="1536433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Spliced mapping</a:t>
            </a: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  <a:latin typeface="Bodoni MT" pitchFamily="18" charset="0"/>
              </a:rPr>
              <a:t>TopHat</a:t>
            </a:r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, </a:t>
            </a:r>
            <a:r>
              <a:rPr lang="en-US" sz="1200" dirty="0" err="1" smtClean="0">
                <a:solidFill>
                  <a:schemeClr val="tx1"/>
                </a:solidFill>
                <a:latin typeface="Bodoni MT" pitchFamily="18" charset="0"/>
              </a:rPr>
              <a:t>MapSplice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1295400" y="3124200"/>
            <a:ext cx="5029200" cy="6858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Rounded Rectangle 10"/>
          <p:cNvSpPr/>
          <p:nvPr/>
        </p:nvSpPr>
        <p:spPr>
          <a:xfrm>
            <a:off x="673467" y="1524000"/>
            <a:ext cx="2526933" cy="5334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Reads Mapping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5" name="Rounded Rectangle 6"/>
          <p:cNvSpPr/>
          <p:nvPr/>
        </p:nvSpPr>
        <p:spPr>
          <a:xfrm>
            <a:off x="1752600" y="3200400"/>
            <a:ext cx="20574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Summarize read counts</a:t>
            </a:r>
          </a:p>
        </p:txBody>
      </p:sp>
      <p:sp>
        <p:nvSpPr>
          <p:cNvPr id="26" name="Rounded Rectangle 6"/>
          <p:cNvSpPr/>
          <p:nvPr/>
        </p:nvSpPr>
        <p:spPr>
          <a:xfrm>
            <a:off x="4114800" y="3200400"/>
            <a:ext cx="19050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FPKM/RPKM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Cufflinks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7" name="Rounded Rectangle 14"/>
          <p:cNvSpPr/>
          <p:nvPr/>
        </p:nvSpPr>
        <p:spPr>
          <a:xfrm>
            <a:off x="4114800" y="4259240"/>
            <a:ext cx="1818777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Bodoni MT" pitchFamily="18" charset="0"/>
              </a:rPr>
              <a:t>Cuffdiff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1291984" y="4191000"/>
            <a:ext cx="5029200" cy="6858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Rounded Rectangle 10"/>
          <p:cNvSpPr/>
          <p:nvPr/>
        </p:nvSpPr>
        <p:spPr>
          <a:xfrm>
            <a:off x="914400" y="3810000"/>
            <a:ext cx="1295400" cy="5334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DE testing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35" name="Down Arrow 31"/>
          <p:cNvSpPr/>
          <p:nvPr/>
        </p:nvSpPr>
        <p:spPr>
          <a:xfrm>
            <a:off x="3733800" y="4953000"/>
            <a:ext cx="283464" cy="29260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圆角矩形 35"/>
          <p:cNvSpPr/>
          <p:nvPr/>
        </p:nvSpPr>
        <p:spPr>
          <a:xfrm>
            <a:off x="1295400" y="5257800"/>
            <a:ext cx="5029200" cy="6858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Rounded Rectangle 14"/>
          <p:cNvSpPr/>
          <p:nvPr/>
        </p:nvSpPr>
        <p:spPr>
          <a:xfrm>
            <a:off x="1516040" y="5334000"/>
            <a:ext cx="14478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Function enrichment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38" name="Rounded Rectangle 14"/>
          <p:cNvSpPr/>
          <p:nvPr/>
        </p:nvSpPr>
        <p:spPr>
          <a:xfrm>
            <a:off x="3124200" y="5334000"/>
            <a:ext cx="14478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Infer networks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41" name="Rounded Rectangle 14"/>
          <p:cNvSpPr/>
          <p:nvPr/>
        </p:nvSpPr>
        <p:spPr>
          <a:xfrm>
            <a:off x="4724400" y="5334000"/>
            <a:ext cx="14478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Integrate with other data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47" name="Down Arrow 31"/>
          <p:cNvSpPr/>
          <p:nvPr/>
        </p:nvSpPr>
        <p:spPr>
          <a:xfrm>
            <a:off x="3733800" y="5943600"/>
            <a:ext cx="283464" cy="29260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圆角矩形 47"/>
          <p:cNvSpPr/>
          <p:nvPr/>
        </p:nvSpPr>
        <p:spPr>
          <a:xfrm>
            <a:off x="1412544" y="6295032"/>
            <a:ext cx="4876800" cy="3810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  <a:latin typeface="Bodoni MT" pitchFamily="18" charset="0"/>
              </a:rPr>
              <a:t>Biological Insights &amp; hypothesis</a:t>
            </a:r>
            <a:endParaRPr lang="zh-CN" altLang="en-US" sz="1600" dirty="0" smtClean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49" name="下箭头 48"/>
          <p:cNvSpPr/>
          <p:nvPr/>
        </p:nvSpPr>
        <p:spPr>
          <a:xfrm>
            <a:off x="7064992" y="3186752"/>
            <a:ext cx="304800" cy="228600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Rounded Rectangle 8"/>
          <p:cNvSpPr/>
          <p:nvPr/>
        </p:nvSpPr>
        <p:spPr>
          <a:xfrm>
            <a:off x="6482688" y="4661848"/>
            <a:ext cx="1536433" cy="5334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List of DE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91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Read mapping</a:t>
            </a:r>
            <a:endParaRPr lang="en-US" sz="4000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00" y="1905000"/>
            <a:ext cx="9106525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1663" y="4514086"/>
            <a:ext cx="8610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100" lvl="0">
              <a:buClr>
                <a:schemeClr val="dk1"/>
              </a:buClr>
              <a:buSzPct val="100000"/>
            </a:pPr>
            <a:r>
              <a:rPr lang="en" sz="2800" dirty="0" smtClean="0"/>
              <a:t>Unlike DNA-Seq, when mapping RNA-Seq reads back to reference genome, we need to pay attention to </a:t>
            </a:r>
            <a:r>
              <a:rPr lang="en" sz="2800" b="1" dirty="0" smtClean="0"/>
              <a:t>exon-exon junction reads</a:t>
            </a:r>
            <a:endParaRPr lang="en" sz="2800" b="1" dirty="0"/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3505200" y="1524000"/>
            <a:ext cx="304800" cy="838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3810000" y="1524000"/>
            <a:ext cx="4953000" cy="838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>
            <a:off x="3124200" y="1469408"/>
            <a:ext cx="304800" cy="8640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25"/>
          <p:cNvSpPr/>
          <p:nvPr/>
        </p:nvSpPr>
        <p:spPr>
          <a:xfrm>
            <a:off x="1828800" y="1219200"/>
            <a:ext cx="15089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/>
              <a:t>exon</a:t>
            </a:r>
            <a:r>
              <a:rPr lang="en-US" altLang="zh-CN" dirty="0" smtClean="0"/>
              <a:t> mapping</a:t>
            </a:r>
            <a:endParaRPr lang="zh-CN" altLang="en-US" dirty="0"/>
          </a:p>
        </p:txBody>
      </p:sp>
      <p:cxnSp>
        <p:nvCxnSpPr>
          <p:cNvPr id="18" name="直接箭头连接符 17"/>
          <p:cNvCxnSpPr/>
          <p:nvPr/>
        </p:nvCxnSpPr>
        <p:spPr>
          <a:xfrm flipH="1">
            <a:off x="3339152" y="1447800"/>
            <a:ext cx="89848" cy="90075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5"/>
          <p:cNvSpPr/>
          <p:nvPr/>
        </p:nvSpPr>
        <p:spPr>
          <a:xfrm>
            <a:off x="4114800" y="1219200"/>
            <a:ext cx="19753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solidFill>
                  <a:srgbClr val="FF0000"/>
                </a:solidFill>
              </a:rPr>
              <a:t>exon-exon</a:t>
            </a:r>
            <a:r>
              <a:rPr lang="en-US" altLang="zh-CN" dirty="0" smtClean="0">
                <a:solidFill>
                  <a:srgbClr val="FF0000"/>
                </a:solidFill>
              </a:rPr>
              <a:t> junction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76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List of mapping methods</a:t>
            </a:r>
            <a:endParaRPr lang="en-US" sz="4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51"/>
          <a:stretch>
            <a:fillRect/>
          </a:stretch>
        </p:blipFill>
        <p:spPr bwMode="auto">
          <a:xfrm>
            <a:off x="0" y="2057400"/>
            <a:ext cx="9144000" cy="284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9388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b="1" dirty="0" smtClean="0"/>
              <a:t>SAM/BAM format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906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2800" dirty="0" smtClean="0"/>
              <a:t>Two section: header section, alignment section</a:t>
            </a:r>
          </a:p>
        </p:txBody>
      </p:sp>
      <p:sp>
        <p:nvSpPr>
          <p:cNvPr id="4" name="矩形 3"/>
          <p:cNvSpPr/>
          <p:nvPr/>
        </p:nvSpPr>
        <p:spPr>
          <a:xfrm>
            <a:off x="381000" y="5715000"/>
            <a:ext cx="381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/>
              <a:t>http://samtools.sourceforge.net/SAM1.pdf</a:t>
            </a:r>
            <a:endParaRPr lang="zh-CN" altLang="en-US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86106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4646796"/>
            <a:ext cx="4648200" cy="2211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3334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b="1" dirty="0" smtClean="0"/>
              <a:t>One example: SAM file</a:t>
            </a:r>
            <a:endParaRPr lang="zh-CN" altLang="en-US" sz="40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89154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25"/>
          <p:cNvSpPr/>
          <p:nvPr/>
        </p:nvSpPr>
        <p:spPr>
          <a:xfrm>
            <a:off x="381000" y="1447800"/>
            <a:ext cx="906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Read ID</a:t>
            </a:r>
            <a:endParaRPr lang="zh-CN" altLang="en-US" dirty="0"/>
          </a:p>
        </p:txBody>
      </p:sp>
      <p:sp>
        <p:nvSpPr>
          <p:cNvPr id="8" name="矩形 25"/>
          <p:cNvSpPr/>
          <p:nvPr/>
        </p:nvSpPr>
        <p:spPr>
          <a:xfrm>
            <a:off x="2971800" y="1447800"/>
            <a:ext cx="562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Flag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28600" y="5638800"/>
            <a:ext cx="784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83= 1+2+16+64  </a:t>
            </a:r>
          </a:p>
          <a:p>
            <a:r>
              <a:rPr lang="en-US" altLang="zh-CN" dirty="0" smtClean="0"/>
              <a:t>read paired; read mapped in proper pair; read reverse strand; first in pair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10" name="矩形 25"/>
          <p:cNvSpPr/>
          <p:nvPr/>
        </p:nvSpPr>
        <p:spPr>
          <a:xfrm>
            <a:off x="4495800" y="1371600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pos</a:t>
            </a:r>
            <a:endParaRPr lang="zh-CN" altLang="en-US" dirty="0"/>
          </a:p>
        </p:txBody>
      </p:sp>
      <p:sp>
        <p:nvSpPr>
          <p:cNvPr id="11" name="矩形 25"/>
          <p:cNvSpPr/>
          <p:nvPr/>
        </p:nvSpPr>
        <p:spPr>
          <a:xfrm>
            <a:off x="5105400" y="1371600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MQ</a:t>
            </a:r>
            <a:endParaRPr lang="zh-CN" altLang="en-US" dirty="0"/>
          </a:p>
        </p:txBody>
      </p:sp>
      <p:cxnSp>
        <p:nvCxnSpPr>
          <p:cNvPr id="13" name="直接箭头连接符 12"/>
          <p:cNvCxnSpPr>
            <a:stCxn id="7" idx="2"/>
          </p:cNvCxnSpPr>
          <p:nvPr/>
        </p:nvCxnSpPr>
        <p:spPr>
          <a:xfrm>
            <a:off x="834394" y="1817132"/>
            <a:ext cx="3806" cy="16406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8" idx="2"/>
          </p:cNvCxnSpPr>
          <p:nvPr/>
        </p:nvCxnSpPr>
        <p:spPr>
          <a:xfrm>
            <a:off x="3253288" y="1817132"/>
            <a:ext cx="175712" cy="16406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4724400" y="1676400"/>
            <a:ext cx="76200" cy="3048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5334000" y="1676400"/>
            <a:ext cx="76200" cy="3048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852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b="1" dirty="0" smtClean="0"/>
              <a:t>Mapping QC</a:t>
            </a:r>
            <a:endParaRPr lang="zh-CN" altLang="en-US" sz="4000" b="1" dirty="0"/>
          </a:p>
        </p:txBody>
      </p:sp>
      <p:sp>
        <p:nvSpPr>
          <p:cNvPr id="7" name="Shape 191"/>
          <p:cNvSpPr txBox="1">
            <a:spLocks/>
          </p:cNvSpPr>
          <p:nvPr/>
        </p:nvSpPr>
        <p:spPr>
          <a:xfrm>
            <a:off x="457200" y="1600200"/>
            <a:ext cx="8229600" cy="3545556"/>
          </a:xfrm>
          <a:prstGeom prst="rect">
            <a:avLst/>
          </a:prstGeom>
        </p:spPr>
        <p:txBody>
          <a:bodyPr vert="horz" lIns="91425" tIns="91425" rIns="91425" bIns="91425" rtlCol="0" anchor="t" anchorCtr="0">
            <a:spAutoFit/>
          </a:bodyPr>
          <a:lstStyle/>
          <a:p>
            <a:pPr marL="360000" lvl="1" indent="-381000">
              <a:spcBef>
                <a:spcPct val="20000"/>
              </a:spcBef>
              <a:buClr>
                <a:schemeClr val="dk1"/>
              </a:buClr>
              <a:buSzPct val="80000"/>
            </a:pPr>
            <a:r>
              <a:rPr lang="en" altLang="zh-CN" sz="2800" b="1" dirty="0" smtClean="0">
                <a:solidFill>
                  <a:srgbClr val="FF0000"/>
                </a:solidFill>
              </a:rPr>
              <a:t>Information we need to check</a:t>
            </a:r>
            <a:endParaRPr kumimoji="0" lang="e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0000" marR="0" lvl="1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dk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Percentage of reads</a:t>
            </a:r>
            <a:r>
              <a:rPr kumimoji="0" lang="en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properly mapped or uniquely</a:t>
            </a:r>
            <a:r>
              <a:rPr kumimoji="0" lang="en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mapped</a:t>
            </a:r>
            <a:endParaRPr kumimoji="0" lang="e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0000" lvl="1" indent="-381000">
              <a:spcBef>
                <a:spcPct val="20000"/>
              </a:spcBef>
              <a:buClr>
                <a:schemeClr val="dk1"/>
              </a:buClr>
              <a:buSzPct val="80000"/>
              <a:buFont typeface="Arial" pitchFamily="34" charset="0"/>
              <a:buChar char="•"/>
              <a:defRPr/>
            </a:pPr>
            <a:r>
              <a:rPr lang="en" altLang="zh-CN" sz="2800" dirty="0" smtClean="0"/>
              <a:t>Among the mapped reads, the percentage of reads in exon, intron, and intergenic regions.</a:t>
            </a:r>
          </a:p>
          <a:p>
            <a:pPr marL="360000" lvl="1" indent="-381000">
              <a:spcBef>
                <a:spcPct val="20000"/>
              </a:spcBef>
              <a:buClr>
                <a:schemeClr val="dk1"/>
              </a:buClr>
              <a:buSzPct val="80000"/>
              <a:buFont typeface="Arial" pitchFamily="34" charset="0"/>
              <a:buChar char="•"/>
              <a:defRPr/>
            </a:pPr>
            <a:r>
              <a:rPr kumimoji="0" lang="e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5' or 3' bias</a:t>
            </a:r>
          </a:p>
          <a:p>
            <a:pPr marL="360000" marR="0" lvl="1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dk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percentage of expressed genes</a:t>
            </a:r>
            <a:endParaRPr kumimoji="0" lang="en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604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96"/>
          <p:cNvSpPr txBox="1">
            <a:spLocks/>
          </p:cNvSpPr>
          <p:nvPr/>
        </p:nvSpPr>
        <p:spPr>
          <a:xfrm>
            <a:off x="457200" y="1679223"/>
            <a:ext cx="7931099" cy="4888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228600" marR="0" lvl="0" indent="-762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6666"/>
              <a:buFont typeface="Arial"/>
              <a:buChar char="•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 Metrics</a:t>
            </a:r>
          </a:p>
          <a:p>
            <a:pPr marL="457200" marR="0" lvl="1" indent="-3048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Total, unique, duplicate reads</a:t>
            </a:r>
          </a:p>
          <a:p>
            <a:pPr marL="457200" marR="0" lvl="1" indent="-3048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Alternative alignment reads</a:t>
            </a:r>
          </a:p>
          <a:p>
            <a:pPr marL="457200" marR="0" lvl="1" indent="-3048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 Length</a:t>
            </a:r>
          </a:p>
          <a:p>
            <a:pPr marL="457200" marR="0" lvl="1" indent="-3048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Fragment Length mean and standard deviation</a:t>
            </a:r>
          </a:p>
          <a:p>
            <a:pPr marL="457200" marR="0" lvl="1" indent="-3048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 pairs: number aligned, unpaired reads, base mismatch rate for each pair mate, chimeric pairs</a:t>
            </a:r>
          </a:p>
          <a:p>
            <a:pPr marL="457200" marR="0" lvl="1" indent="-3048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Vendor Failed Reads</a:t>
            </a:r>
          </a:p>
          <a:p>
            <a:pPr marL="457200" marR="0" lvl="1" indent="-3048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Mapped reads and mapped unique reads</a:t>
            </a:r>
          </a:p>
          <a:p>
            <a:pPr marL="457200" marR="0" lvl="1" indent="-3048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rRNA reads</a:t>
            </a:r>
          </a:p>
          <a:p>
            <a:pPr marL="457200" marR="0" lvl="1" indent="-3048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Transcript-annotated reads (intragenic, intergenic, exonic, intronic)</a:t>
            </a:r>
          </a:p>
          <a:p>
            <a:pPr marL="457200" marR="0" lvl="1" indent="-3048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Expression profiling efficiency (ratio of exon-derived reads to total reads sequenced)</a:t>
            </a:r>
          </a:p>
          <a:p>
            <a:pPr marL="457200" marR="0" lvl="1" indent="-3048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Strand specificity</a:t>
            </a:r>
          </a:p>
          <a:p>
            <a:pPr marL="228600" marR="0" lvl="0" indent="-762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6666"/>
              <a:buFont typeface="Arial"/>
              <a:buChar char="•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Coverage</a:t>
            </a:r>
          </a:p>
          <a:p>
            <a:pPr marL="457200" marR="0" lvl="1" indent="-3048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Mean coverage (reads per base)</a:t>
            </a:r>
          </a:p>
          <a:p>
            <a:pPr marL="457200" marR="0" lvl="1" indent="-3048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Mean coefficient of variation</a:t>
            </a:r>
          </a:p>
          <a:p>
            <a:pPr marL="457200" marR="0" lvl="1" indent="-3048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5'/3' bias</a:t>
            </a:r>
          </a:p>
          <a:p>
            <a:pPr marL="457200" marR="0" lvl="1" indent="-3048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Coverage gaps: count, length</a:t>
            </a:r>
          </a:p>
          <a:p>
            <a:pPr marL="457200" marR="0" lvl="1" indent="-3048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Coverage Plots</a:t>
            </a:r>
          </a:p>
          <a:p>
            <a:pPr marL="228600" marR="0" lvl="0" indent="-762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6666"/>
              <a:buFont typeface="Arial"/>
              <a:buChar char="•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Downsampling</a:t>
            </a:r>
          </a:p>
          <a:p>
            <a:pPr marL="228600" marR="0" lvl="0" indent="-762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6666"/>
              <a:buFont typeface="Arial"/>
              <a:buChar char="•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GC Bias</a:t>
            </a:r>
          </a:p>
          <a:p>
            <a:pPr marL="228600" marR="0" lvl="0" indent="-762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6666"/>
              <a:buFont typeface="Arial"/>
              <a:buChar char="•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Correlation: </a:t>
            </a:r>
          </a:p>
          <a:p>
            <a:pPr marL="457200" marR="0" lvl="1" indent="-3048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Between sample(s) and a reference expression profile</a:t>
            </a:r>
          </a:p>
          <a:p>
            <a:pPr marL="457200" marR="0" lvl="1" indent="-3048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 run with multiple samples, the correlation between every sample pair is reported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" sz="11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https://confluence.broadinstitute.org/display/CGATools/RNA-SeQC</a:t>
            </a:r>
            <a:endParaRPr kumimoji="0" lang="en" sz="1100" b="0" i="0" u="sng" strike="noStrike" kern="1200" cap="none" spc="0" normalizeH="0" baseline="0" noProof="0" dirty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n-lt"/>
              <a:ea typeface="+mn-ea"/>
              <a:cs typeface="+mn-cs"/>
              <a:hlinkClick r:id="rId2"/>
            </a:endParaRPr>
          </a:p>
        </p:txBody>
      </p:sp>
      <p:sp>
        <p:nvSpPr>
          <p:cNvPr id="4" name="Shape 197"/>
          <p:cNvSpPr/>
          <p:nvPr/>
        </p:nvSpPr>
        <p:spPr>
          <a:xfrm>
            <a:off x="457200" y="120712"/>
            <a:ext cx="6524625" cy="14859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endParaRPr lang="zh-CN" altLang="en-US"/>
          </a:p>
        </p:txBody>
      </p:sp>
      <p:sp>
        <p:nvSpPr>
          <p:cNvPr id="5" name="Shape 198"/>
          <p:cNvSpPr txBox="1"/>
          <p:nvPr/>
        </p:nvSpPr>
        <p:spPr>
          <a:xfrm>
            <a:off x="1705968" y="68240"/>
            <a:ext cx="2957100" cy="40007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sz="1400" b="1" dirty="0">
                <a:latin typeface="Arial" pitchFamily="34" charset="0"/>
                <a:cs typeface="Arial" pitchFamily="34" charset="0"/>
              </a:rPr>
              <a:t>2012, Bioinformatics</a:t>
            </a:r>
          </a:p>
        </p:txBody>
      </p:sp>
      <p:sp>
        <p:nvSpPr>
          <p:cNvPr id="6" name="Shape 199"/>
          <p:cNvSpPr/>
          <p:nvPr/>
        </p:nvSpPr>
        <p:spPr>
          <a:xfrm>
            <a:off x="901425" y="1955250"/>
            <a:ext cx="2247000" cy="262800"/>
          </a:xfrm>
          <a:prstGeom prst="roundRect">
            <a:avLst>
              <a:gd name="adj" fmla="val 16667"/>
            </a:avLst>
          </a:prstGeom>
          <a:noFill/>
          <a:ln w="28575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7" name="Shape 200"/>
          <p:cNvSpPr/>
          <p:nvPr/>
        </p:nvSpPr>
        <p:spPr>
          <a:xfrm>
            <a:off x="864125" y="3288600"/>
            <a:ext cx="5048699" cy="597600"/>
          </a:xfrm>
          <a:prstGeom prst="roundRect">
            <a:avLst>
              <a:gd name="adj" fmla="val 16667"/>
            </a:avLst>
          </a:prstGeom>
          <a:noFill/>
          <a:ln w="254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8" name="Shape 201"/>
          <p:cNvSpPr/>
          <p:nvPr/>
        </p:nvSpPr>
        <p:spPr>
          <a:xfrm>
            <a:off x="901425" y="4497146"/>
            <a:ext cx="2495100" cy="204599"/>
          </a:xfrm>
          <a:prstGeom prst="roundRect">
            <a:avLst>
              <a:gd name="adj" fmla="val 16667"/>
            </a:avLst>
          </a:prstGeom>
          <a:noFill/>
          <a:ln w="254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9" name="Shape 202"/>
          <p:cNvSpPr/>
          <p:nvPr/>
        </p:nvSpPr>
        <p:spPr>
          <a:xfrm>
            <a:off x="901425" y="4906730"/>
            <a:ext cx="2247000" cy="203700"/>
          </a:xfrm>
          <a:prstGeom prst="roundRect">
            <a:avLst>
              <a:gd name="adj" fmla="val 16667"/>
            </a:avLst>
          </a:prstGeom>
          <a:noFill/>
          <a:ln w="254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4771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2400" y="152400"/>
            <a:ext cx="7772400" cy="762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Central dogma of molecular biology</a:t>
            </a:r>
            <a:endParaRPr lang="en-US" dirty="0"/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685800" y="1219200"/>
            <a:ext cx="7772400" cy="52578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pPr marL="0" indent="0">
              <a:buFont typeface="Arial"/>
              <a:buNone/>
            </a:pPr>
            <a:r>
              <a:rPr lang="en-US" smtClean="0"/>
              <a:t>RNA transcripts and their abundances capture the </a:t>
            </a:r>
            <a:r>
              <a:rPr lang="en-US" smtClean="0">
                <a:solidFill>
                  <a:srgbClr val="FF6600"/>
                </a:solidFill>
              </a:rPr>
              <a:t>dynamic</a:t>
            </a:r>
            <a:r>
              <a:rPr lang="en-US" smtClean="0"/>
              <a:t> state of a cell at a given time.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68300" y="2222500"/>
            <a:ext cx="1524000" cy="9779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Arial" pitchFamily="34" charset="0"/>
              </a:rPr>
              <a:t>DNA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632200" y="2235200"/>
            <a:ext cx="1524000" cy="9779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Arial" pitchFamily="34" charset="0"/>
              </a:rPr>
              <a:t>RNA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908800" y="2235200"/>
            <a:ext cx="1524000" cy="9779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Protein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7" name="Straight Arrow Connector 6"/>
          <p:cNvCxnSpPr>
            <a:stCxn id="4" idx="3"/>
            <a:endCxn id="5" idx="1"/>
          </p:cNvCxnSpPr>
          <p:nvPr/>
        </p:nvCxnSpPr>
        <p:spPr bwMode="auto">
          <a:xfrm>
            <a:off x="1892300" y="2711450"/>
            <a:ext cx="1739900" cy="127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>
            <a:endCxn id="6" idx="1"/>
          </p:cNvCxnSpPr>
          <p:nvPr/>
        </p:nvCxnSpPr>
        <p:spPr bwMode="auto">
          <a:xfrm>
            <a:off x="5181600" y="2717800"/>
            <a:ext cx="1727200" cy="635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1854200" y="2095500"/>
            <a:ext cx="1861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transcription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219700" y="2108200"/>
            <a:ext cx="1604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752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07"/>
          <p:cNvSpPr/>
          <p:nvPr/>
        </p:nvSpPr>
        <p:spPr>
          <a:xfrm>
            <a:off x="1218989" y="0"/>
            <a:ext cx="5872984" cy="36577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endParaRPr lang="zh-CN" altLang="en-US"/>
          </a:p>
        </p:txBody>
      </p:sp>
      <p:sp>
        <p:nvSpPr>
          <p:cNvPr id="3" name="Shape 208"/>
          <p:cNvSpPr txBox="1"/>
          <p:nvPr/>
        </p:nvSpPr>
        <p:spPr>
          <a:xfrm>
            <a:off x="6382450" y="1367300"/>
            <a:ext cx="2731499" cy="9135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sz="2400"/>
              <a:t>No 5' or 3' bias</a:t>
            </a:r>
          </a:p>
        </p:txBody>
      </p:sp>
      <p:sp>
        <p:nvSpPr>
          <p:cNvPr id="4" name="Shape 209"/>
          <p:cNvSpPr txBox="1"/>
          <p:nvPr/>
        </p:nvSpPr>
        <p:spPr>
          <a:xfrm>
            <a:off x="6458650" y="4720100"/>
            <a:ext cx="2731499" cy="9135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sz="2400"/>
              <a:t>5' bias</a:t>
            </a:r>
          </a:p>
        </p:txBody>
      </p:sp>
      <p:sp>
        <p:nvSpPr>
          <p:cNvPr id="5" name="Shape 210"/>
          <p:cNvSpPr/>
          <p:nvPr/>
        </p:nvSpPr>
        <p:spPr>
          <a:xfrm>
            <a:off x="1218989" y="3736955"/>
            <a:ext cx="4890531" cy="30210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14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81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From reads to differential expression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2707944" y="990600"/>
            <a:ext cx="2095500" cy="5334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Raw Sequence Data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FASTQ Files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776480" y="2057400"/>
            <a:ext cx="19050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Unspliced Mapping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BWA, Bowtie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400800" y="2590800"/>
            <a:ext cx="1536433" cy="5334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Mapped Reads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SAM/BAM Files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38200" y="2743200"/>
            <a:ext cx="2526933" cy="5334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Expression Quantification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752600" y="4267200"/>
            <a:ext cx="19812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Bodoni MT" pitchFamily="18" charset="0"/>
              </a:rPr>
              <a:t>DEseq</a:t>
            </a:r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, </a:t>
            </a:r>
            <a:r>
              <a:rPr lang="en-US" sz="1600" dirty="0" err="1" smtClean="0">
                <a:solidFill>
                  <a:schemeClr val="tx1"/>
                </a:solidFill>
                <a:latin typeface="Bodoni MT" pitchFamily="18" charset="0"/>
              </a:rPr>
              <a:t>edgeR</a:t>
            </a:r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, etc 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971264" y="4865424"/>
            <a:ext cx="2526933" cy="5334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Functional Interpretation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1" name="Flowchart: Terminator 20"/>
          <p:cNvSpPr/>
          <p:nvPr/>
        </p:nvSpPr>
        <p:spPr>
          <a:xfrm>
            <a:off x="5715000" y="971264"/>
            <a:ext cx="1447445" cy="553453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QC by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FastQC/R </a:t>
            </a:r>
            <a:endParaRPr lang="en-US" sz="16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3" name="Flowchart: Terminator 22"/>
          <p:cNvSpPr/>
          <p:nvPr/>
        </p:nvSpPr>
        <p:spPr>
          <a:xfrm>
            <a:off x="6484960" y="3456296"/>
            <a:ext cx="1444752" cy="557784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QC by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RNA-</a:t>
            </a:r>
            <a:r>
              <a:rPr lang="en-US" sz="1600" dirty="0" err="1" smtClean="0">
                <a:solidFill>
                  <a:schemeClr val="tx1"/>
                </a:solidFill>
                <a:latin typeface="Bodoni MT" pitchFamily="18" charset="0"/>
              </a:rPr>
              <a:t>SeQC</a:t>
            </a:r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 </a:t>
            </a:r>
            <a:endParaRPr lang="en-US" sz="16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30" name="Down Arrow 29"/>
          <p:cNvSpPr/>
          <p:nvPr/>
        </p:nvSpPr>
        <p:spPr>
          <a:xfrm>
            <a:off x="3657600" y="2743200"/>
            <a:ext cx="304800" cy="304800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own Arrow 31"/>
          <p:cNvSpPr/>
          <p:nvPr/>
        </p:nvSpPr>
        <p:spPr>
          <a:xfrm>
            <a:off x="3678936" y="1612392"/>
            <a:ext cx="283464" cy="29260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own Arrow 32"/>
          <p:cNvSpPr/>
          <p:nvPr/>
        </p:nvSpPr>
        <p:spPr>
          <a:xfrm>
            <a:off x="2612136" y="3850944"/>
            <a:ext cx="283464" cy="29260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>
            <a:off x="5105400" y="3858904"/>
            <a:ext cx="283464" cy="29260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>
            <a:off x="4988239" y="1119618"/>
            <a:ext cx="498161" cy="275363"/>
          </a:xfrm>
          <a:prstGeom prst="rightArrow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6"/>
          <p:cNvSpPr/>
          <p:nvPr/>
        </p:nvSpPr>
        <p:spPr>
          <a:xfrm>
            <a:off x="4165976" y="2057400"/>
            <a:ext cx="1536433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Spliced mapping</a:t>
            </a: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  <a:latin typeface="Bodoni MT" pitchFamily="18" charset="0"/>
              </a:rPr>
              <a:t>TopHat</a:t>
            </a:r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, </a:t>
            </a:r>
            <a:r>
              <a:rPr lang="en-US" sz="1200" dirty="0" err="1" smtClean="0">
                <a:solidFill>
                  <a:schemeClr val="tx1"/>
                </a:solidFill>
                <a:latin typeface="Bodoni MT" pitchFamily="18" charset="0"/>
              </a:rPr>
              <a:t>MapSplice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1219200" y="1981200"/>
            <a:ext cx="5029200" cy="6858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1295400" y="3124200"/>
            <a:ext cx="5029200" cy="685800"/>
          </a:xfrm>
          <a:prstGeom prst="roundRect">
            <a:avLst/>
          </a:prstGeom>
          <a:solidFill>
            <a:schemeClr val="accent2">
              <a:lumMod val="40000"/>
              <a:lumOff val="60000"/>
              <a:alpha val="63000"/>
            </a:schemeClr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Rounded Rectangle 10"/>
          <p:cNvSpPr/>
          <p:nvPr/>
        </p:nvSpPr>
        <p:spPr>
          <a:xfrm>
            <a:off x="673467" y="1524000"/>
            <a:ext cx="2526933" cy="5334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Reads Mapping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5" name="Rounded Rectangle 6"/>
          <p:cNvSpPr/>
          <p:nvPr/>
        </p:nvSpPr>
        <p:spPr>
          <a:xfrm>
            <a:off x="1752600" y="3200400"/>
            <a:ext cx="20574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Summarize read counts</a:t>
            </a:r>
          </a:p>
        </p:txBody>
      </p:sp>
      <p:sp>
        <p:nvSpPr>
          <p:cNvPr id="26" name="Rounded Rectangle 6"/>
          <p:cNvSpPr/>
          <p:nvPr/>
        </p:nvSpPr>
        <p:spPr>
          <a:xfrm>
            <a:off x="4114800" y="3200400"/>
            <a:ext cx="19050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FPKM/RPKM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Cufflinks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7" name="Rounded Rectangle 14"/>
          <p:cNvSpPr/>
          <p:nvPr/>
        </p:nvSpPr>
        <p:spPr>
          <a:xfrm>
            <a:off x="4114800" y="4259240"/>
            <a:ext cx="1818777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Bodoni MT" pitchFamily="18" charset="0"/>
              </a:rPr>
              <a:t>Cuffdiff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1291984" y="4191000"/>
            <a:ext cx="5029200" cy="6858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Rounded Rectangle 10"/>
          <p:cNvSpPr/>
          <p:nvPr/>
        </p:nvSpPr>
        <p:spPr>
          <a:xfrm>
            <a:off x="914400" y="3810000"/>
            <a:ext cx="1295400" cy="5334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DE testing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35" name="Down Arrow 31"/>
          <p:cNvSpPr/>
          <p:nvPr/>
        </p:nvSpPr>
        <p:spPr>
          <a:xfrm>
            <a:off x="3733800" y="4953000"/>
            <a:ext cx="283464" cy="29260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圆角矩形 35"/>
          <p:cNvSpPr/>
          <p:nvPr/>
        </p:nvSpPr>
        <p:spPr>
          <a:xfrm>
            <a:off x="1295400" y="5257800"/>
            <a:ext cx="5029200" cy="6858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Rounded Rectangle 14"/>
          <p:cNvSpPr/>
          <p:nvPr/>
        </p:nvSpPr>
        <p:spPr>
          <a:xfrm>
            <a:off x="1516040" y="5334000"/>
            <a:ext cx="14478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Function enrichment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38" name="Rounded Rectangle 14"/>
          <p:cNvSpPr/>
          <p:nvPr/>
        </p:nvSpPr>
        <p:spPr>
          <a:xfrm>
            <a:off x="3124200" y="5334000"/>
            <a:ext cx="14478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Infer networks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41" name="Rounded Rectangle 14"/>
          <p:cNvSpPr/>
          <p:nvPr/>
        </p:nvSpPr>
        <p:spPr>
          <a:xfrm>
            <a:off x="4724400" y="5334000"/>
            <a:ext cx="14478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Integrate with other data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47" name="Down Arrow 31"/>
          <p:cNvSpPr/>
          <p:nvPr/>
        </p:nvSpPr>
        <p:spPr>
          <a:xfrm>
            <a:off x="3733800" y="5943600"/>
            <a:ext cx="283464" cy="29260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圆角矩形 47"/>
          <p:cNvSpPr/>
          <p:nvPr/>
        </p:nvSpPr>
        <p:spPr>
          <a:xfrm>
            <a:off x="1412544" y="6295032"/>
            <a:ext cx="4876800" cy="3810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  <a:latin typeface="Bodoni MT" pitchFamily="18" charset="0"/>
              </a:rPr>
              <a:t>Biological Insights &amp; hypothesis</a:t>
            </a:r>
            <a:endParaRPr lang="zh-CN" altLang="en-US" sz="1600" dirty="0" smtClean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49" name="下箭头 48"/>
          <p:cNvSpPr/>
          <p:nvPr/>
        </p:nvSpPr>
        <p:spPr>
          <a:xfrm>
            <a:off x="7064992" y="3186752"/>
            <a:ext cx="304800" cy="22860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Rounded Rectangle 8"/>
          <p:cNvSpPr/>
          <p:nvPr/>
        </p:nvSpPr>
        <p:spPr>
          <a:xfrm>
            <a:off x="6482688" y="4661848"/>
            <a:ext cx="1536433" cy="5334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List of DE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96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Expression quantification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Count data</a:t>
            </a:r>
          </a:p>
          <a:p>
            <a:pPr lvl="1"/>
            <a:r>
              <a:rPr lang="en-US" altLang="zh-CN" dirty="0" smtClean="0"/>
              <a:t>Summarized mapped reads to CDS, gene or </a:t>
            </a:r>
            <a:r>
              <a:rPr lang="en-US" altLang="zh-CN" dirty="0" err="1" smtClean="0"/>
              <a:t>exon</a:t>
            </a:r>
            <a:r>
              <a:rPr lang="en-US" altLang="zh-CN" dirty="0" smtClean="0"/>
              <a:t> level</a:t>
            </a:r>
          </a:p>
          <a:p>
            <a:endParaRPr lang="en-US" altLang="zh-CN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2819400"/>
            <a:ext cx="59436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219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Expression quantification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number of reads is roughly proportional to 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/>
              <a:t>the length of the </a:t>
            </a:r>
            <a:r>
              <a:rPr lang="en-US" dirty="0" smtClean="0"/>
              <a:t>gene</a:t>
            </a:r>
            <a:endParaRPr lang="en-US" dirty="0"/>
          </a:p>
          <a:p>
            <a:pPr lvl="1"/>
            <a:r>
              <a:rPr lang="en-US" dirty="0" smtClean="0"/>
              <a:t> the </a:t>
            </a:r>
            <a:r>
              <a:rPr lang="en-US" dirty="0"/>
              <a:t>total number of reads in the </a:t>
            </a:r>
            <a:r>
              <a:rPr lang="en-US" dirty="0" smtClean="0"/>
              <a:t>library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Question: </a:t>
            </a:r>
          </a:p>
          <a:p>
            <a:pPr marL="457200" lvl="1" indent="0">
              <a:buNone/>
            </a:pPr>
            <a:r>
              <a:rPr lang="en-US" dirty="0" smtClean="0"/>
              <a:t>Gene A:  200</a:t>
            </a:r>
          </a:p>
          <a:p>
            <a:pPr marL="457200" lvl="1" indent="0">
              <a:buNone/>
            </a:pPr>
            <a:r>
              <a:rPr lang="en-US" dirty="0" smtClean="0"/>
              <a:t>Gene B: 300</a:t>
            </a:r>
          </a:p>
          <a:p>
            <a:pPr marL="457200" lvl="1" indent="0">
              <a:buNone/>
            </a:pPr>
            <a:r>
              <a:rPr lang="en-US" dirty="0" smtClean="0"/>
              <a:t>Expression of Gene A &lt; Expression of Gene B?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2797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Expression quantification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zh-CN" dirty="0" smtClean="0"/>
          </a:p>
          <a:p>
            <a:r>
              <a:rPr lang="en-US" altLang="zh-CN" dirty="0" smtClean="0"/>
              <a:t>FPKM /RPKM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pPr lvl="1"/>
            <a:r>
              <a:rPr lang="en-US" altLang="zh-CN" dirty="0" smtClean="0"/>
              <a:t>Cufflinks &amp; </a:t>
            </a:r>
            <a:r>
              <a:rPr lang="en-US" altLang="zh-CN" dirty="0" err="1" smtClean="0"/>
              <a:t>Cuffdiff</a:t>
            </a:r>
            <a:endParaRPr lang="en-US" altLang="zh-CN" dirty="0" smtClean="0"/>
          </a:p>
        </p:txBody>
      </p:sp>
      <p:sp>
        <p:nvSpPr>
          <p:cNvPr id="4" name="Shape 221"/>
          <p:cNvSpPr/>
          <p:nvPr/>
        </p:nvSpPr>
        <p:spPr>
          <a:xfrm>
            <a:off x="1104900" y="2743200"/>
            <a:ext cx="6213769" cy="11613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85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7"/>
          <p:cNvSpPr/>
          <p:nvPr/>
        </p:nvSpPr>
        <p:spPr>
          <a:xfrm>
            <a:off x="1291984" y="4191000"/>
            <a:ext cx="5029200" cy="685800"/>
          </a:xfrm>
          <a:prstGeom prst="roundRect">
            <a:avLst/>
          </a:prstGeom>
          <a:solidFill>
            <a:schemeClr val="accent2">
              <a:lumMod val="40000"/>
              <a:lumOff val="60000"/>
              <a:alpha val="64000"/>
            </a:schemeClr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81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From reads to differential expression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2707944" y="990600"/>
            <a:ext cx="2095500" cy="5334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Raw Sequence Data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FASTQ Files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776480" y="2057400"/>
            <a:ext cx="19050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Unspliced Mapping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BWA, Bowtie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400800" y="2590800"/>
            <a:ext cx="1536433" cy="5334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Mapped Reads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SAM/BAM Files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38200" y="2743200"/>
            <a:ext cx="2526933" cy="5334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Expression Quantification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752600" y="4267200"/>
            <a:ext cx="19812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Bodoni MT" pitchFamily="18" charset="0"/>
              </a:rPr>
              <a:t>DEseq</a:t>
            </a:r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, </a:t>
            </a:r>
            <a:r>
              <a:rPr lang="en-US" sz="1600" dirty="0" err="1" smtClean="0">
                <a:solidFill>
                  <a:schemeClr val="tx1"/>
                </a:solidFill>
                <a:latin typeface="Bodoni MT" pitchFamily="18" charset="0"/>
              </a:rPr>
              <a:t>edgeR</a:t>
            </a:r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, etc 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971264" y="4865424"/>
            <a:ext cx="2526933" cy="5334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Functional Interpretation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1" name="Flowchart: Terminator 20"/>
          <p:cNvSpPr/>
          <p:nvPr/>
        </p:nvSpPr>
        <p:spPr>
          <a:xfrm>
            <a:off x="5715000" y="971264"/>
            <a:ext cx="1447445" cy="553453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QC by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FastQC/R </a:t>
            </a:r>
            <a:endParaRPr lang="en-US" sz="16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3" name="Flowchart: Terminator 22"/>
          <p:cNvSpPr/>
          <p:nvPr/>
        </p:nvSpPr>
        <p:spPr>
          <a:xfrm>
            <a:off x="6484960" y="3456296"/>
            <a:ext cx="1444752" cy="557784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QC by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RNA-</a:t>
            </a:r>
            <a:r>
              <a:rPr lang="en-US" sz="1600" dirty="0" err="1" smtClean="0">
                <a:solidFill>
                  <a:schemeClr val="tx1"/>
                </a:solidFill>
                <a:latin typeface="Bodoni MT" pitchFamily="18" charset="0"/>
              </a:rPr>
              <a:t>SeQC</a:t>
            </a:r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 </a:t>
            </a:r>
            <a:endParaRPr lang="en-US" sz="16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30" name="Down Arrow 29"/>
          <p:cNvSpPr/>
          <p:nvPr/>
        </p:nvSpPr>
        <p:spPr>
          <a:xfrm>
            <a:off x="3657600" y="2743200"/>
            <a:ext cx="304800" cy="3048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own Arrow 31"/>
          <p:cNvSpPr/>
          <p:nvPr/>
        </p:nvSpPr>
        <p:spPr>
          <a:xfrm>
            <a:off x="3678936" y="1612392"/>
            <a:ext cx="283464" cy="29260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own Arrow 32"/>
          <p:cNvSpPr/>
          <p:nvPr/>
        </p:nvSpPr>
        <p:spPr>
          <a:xfrm>
            <a:off x="2612136" y="3850944"/>
            <a:ext cx="283464" cy="292608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>
            <a:off x="5105400" y="3858904"/>
            <a:ext cx="283464" cy="292608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>
            <a:off x="4988239" y="1119618"/>
            <a:ext cx="498161" cy="275363"/>
          </a:xfrm>
          <a:prstGeom prst="rightArrow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6"/>
          <p:cNvSpPr/>
          <p:nvPr/>
        </p:nvSpPr>
        <p:spPr>
          <a:xfrm>
            <a:off x="4165976" y="2057400"/>
            <a:ext cx="1536433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Spliced mapping</a:t>
            </a: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  <a:latin typeface="Bodoni MT" pitchFamily="18" charset="0"/>
              </a:rPr>
              <a:t>TopHat</a:t>
            </a:r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, </a:t>
            </a:r>
            <a:r>
              <a:rPr lang="en-US" sz="1200" dirty="0" err="1" smtClean="0">
                <a:solidFill>
                  <a:schemeClr val="tx1"/>
                </a:solidFill>
                <a:latin typeface="Bodoni MT" pitchFamily="18" charset="0"/>
              </a:rPr>
              <a:t>MapSplice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1219200" y="1981200"/>
            <a:ext cx="5029200" cy="6858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1295400" y="3124200"/>
            <a:ext cx="5029200" cy="6858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Rounded Rectangle 10"/>
          <p:cNvSpPr/>
          <p:nvPr/>
        </p:nvSpPr>
        <p:spPr>
          <a:xfrm>
            <a:off x="673467" y="1524000"/>
            <a:ext cx="2526933" cy="5334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Reads Mapping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5" name="Rounded Rectangle 6"/>
          <p:cNvSpPr/>
          <p:nvPr/>
        </p:nvSpPr>
        <p:spPr>
          <a:xfrm>
            <a:off x="1752600" y="3200400"/>
            <a:ext cx="20574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Summarize read counts</a:t>
            </a:r>
          </a:p>
        </p:txBody>
      </p:sp>
      <p:sp>
        <p:nvSpPr>
          <p:cNvPr id="26" name="Rounded Rectangle 6"/>
          <p:cNvSpPr/>
          <p:nvPr/>
        </p:nvSpPr>
        <p:spPr>
          <a:xfrm>
            <a:off x="4114800" y="3200400"/>
            <a:ext cx="19050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FPKM/RPKM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Bodoni MT" pitchFamily="18" charset="0"/>
              </a:rPr>
              <a:t>Cufflinks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7" name="Rounded Rectangle 14"/>
          <p:cNvSpPr/>
          <p:nvPr/>
        </p:nvSpPr>
        <p:spPr>
          <a:xfrm>
            <a:off x="4114800" y="4259240"/>
            <a:ext cx="1818777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Bodoni MT" pitchFamily="18" charset="0"/>
              </a:rPr>
              <a:t>Cuffdiff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29" name="Rounded Rectangle 10"/>
          <p:cNvSpPr/>
          <p:nvPr/>
        </p:nvSpPr>
        <p:spPr>
          <a:xfrm>
            <a:off x="914400" y="3810000"/>
            <a:ext cx="1295400" cy="5334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DE testing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35" name="Down Arrow 31"/>
          <p:cNvSpPr/>
          <p:nvPr/>
        </p:nvSpPr>
        <p:spPr>
          <a:xfrm>
            <a:off x="3733800" y="4953000"/>
            <a:ext cx="283464" cy="29260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圆角矩形 35"/>
          <p:cNvSpPr/>
          <p:nvPr/>
        </p:nvSpPr>
        <p:spPr>
          <a:xfrm>
            <a:off x="1295400" y="5257800"/>
            <a:ext cx="5029200" cy="6858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Rounded Rectangle 14"/>
          <p:cNvSpPr/>
          <p:nvPr/>
        </p:nvSpPr>
        <p:spPr>
          <a:xfrm>
            <a:off x="1516040" y="5334000"/>
            <a:ext cx="14478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Function enrichment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38" name="Rounded Rectangle 14"/>
          <p:cNvSpPr/>
          <p:nvPr/>
        </p:nvSpPr>
        <p:spPr>
          <a:xfrm>
            <a:off x="3124200" y="5334000"/>
            <a:ext cx="14478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Infer networks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41" name="Rounded Rectangle 14"/>
          <p:cNvSpPr/>
          <p:nvPr/>
        </p:nvSpPr>
        <p:spPr>
          <a:xfrm>
            <a:off x="4724400" y="5334000"/>
            <a:ext cx="1447800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Integrate with other data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47" name="Down Arrow 31"/>
          <p:cNvSpPr/>
          <p:nvPr/>
        </p:nvSpPr>
        <p:spPr>
          <a:xfrm>
            <a:off x="3733800" y="5943600"/>
            <a:ext cx="283464" cy="29260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圆角矩形 47"/>
          <p:cNvSpPr/>
          <p:nvPr/>
        </p:nvSpPr>
        <p:spPr>
          <a:xfrm>
            <a:off x="1412544" y="6295032"/>
            <a:ext cx="4876800" cy="3810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  <a:latin typeface="Bodoni MT" pitchFamily="18" charset="0"/>
              </a:rPr>
              <a:t>Biological Insights &amp; hypothesis</a:t>
            </a:r>
            <a:endParaRPr lang="zh-CN" altLang="en-US" sz="1600" dirty="0" smtClean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49" name="下箭头 48"/>
          <p:cNvSpPr/>
          <p:nvPr/>
        </p:nvSpPr>
        <p:spPr>
          <a:xfrm>
            <a:off x="7064992" y="3186752"/>
            <a:ext cx="304800" cy="22860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Rounded Rectangle 8"/>
          <p:cNvSpPr/>
          <p:nvPr/>
        </p:nvSpPr>
        <p:spPr>
          <a:xfrm>
            <a:off x="6482688" y="4661848"/>
            <a:ext cx="1536433" cy="533400"/>
          </a:xfrm>
          <a:prstGeom prst="roundRect">
            <a:avLst/>
          </a:prstGeom>
          <a:solidFill>
            <a:schemeClr val="accent2">
              <a:lumMod val="40000"/>
              <a:lumOff val="60000"/>
              <a:alpha val="66000"/>
            </a:schemeClr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Bodoni MT" pitchFamily="18" charset="0"/>
              </a:rPr>
              <a:t>List of DE</a:t>
            </a:r>
            <a:endParaRPr lang="en-US" sz="1200" dirty="0">
              <a:solidFill>
                <a:schemeClr val="tx1"/>
              </a:solidFill>
              <a:latin typeface="Bodoni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00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b="1" dirty="0" smtClean="0"/>
              <a:t>Count-based methods (R packages)</a:t>
            </a:r>
            <a:endParaRPr lang="zh-CN" altLang="en-US" sz="4000" b="1" dirty="0"/>
          </a:p>
        </p:txBody>
      </p:sp>
      <p:sp>
        <p:nvSpPr>
          <p:cNvPr id="4" name="Shape 238"/>
          <p:cNvSpPr txBox="1">
            <a:spLocks/>
          </p:cNvSpPr>
          <p:nvPr/>
        </p:nvSpPr>
        <p:spPr>
          <a:xfrm>
            <a:off x="805437" y="1286875"/>
            <a:ext cx="8229600" cy="49677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spAutoFit/>
          </a:bodyPr>
          <a:lstStyle/>
          <a:p>
            <a:pPr marL="4572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  <a:tabLst/>
              <a:defRPr/>
            </a:pPr>
            <a:r>
              <a:rPr kumimoji="0" lang="en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DESeq </a:t>
            </a:r>
            <a:r>
              <a:rPr kumimoji="0" lang="e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-- based on negative binomial distribution</a:t>
            </a:r>
          </a:p>
          <a:p>
            <a:pPr marL="4572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  <a:tabLst/>
              <a:defRPr/>
            </a:pPr>
            <a:r>
              <a:rPr kumimoji="0" lang="en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edgeR</a:t>
            </a:r>
            <a:r>
              <a:rPr kumimoji="0" lang="e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-- use an overdispersed Poisson model</a:t>
            </a:r>
          </a:p>
          <a:p>
            <a:pPr marL="4572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  <a:tabLst/>
              <a:defRPr/>
            </a:pPr>
            <a:r>
              <a:rPr kumimoji="0" lang="en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baySeq </a:t>
            </a:r>
            <a:r>
              <a:rPr kumimoji="0" lang="e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-- use an empirical Bayes approach</a:t>
            </a:r>
          </a:p>
          <a:p>
            <a:pPr marL="4572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  <a:tabLst/>
              <a:defRPr/>
            </a:pPr>
            <a:r>
              <a:rPr kumimoji="0" lang="en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TSPM</a:t>
            </a:r>
            <a:r>
              <a:rPr kumimoji="0" lang="e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-- use a two-stage poisson model</a:t>
            </a:r>
            <a:endParaRPr kumimoji="0" lang="en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hape 239"/>
          <p:cNvSpPr/>
          <p:nvPr/>
        </p:nvSpPr>
        <p:spPr>
          <a:xfrm>
            <a:off x="304800" y="3048000"/>
            <a:ext cx="4362450" cy="15430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endParaRPr lang="zh-CN" altLang="en-US"/>
          </a:p>
        </p:txBody>
      </p:sp>
      <p:sp>
        <p:nvSpPr>
          <p:cNvPr id="6" name="Shape 240"/>
          <p:cNvSpPr/>
          <p:nvPr/>
        </p:nvSpPr>
        <p:spPr>
          <a:xfrm>
            <a:off x="4648200" y="3124200"/>
            <a:ext cx="4495799" cy="16954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endParaRPr lang="zh-CN" altLang="en-US"/>
          </a:p>
        </p:txBody>
      </p:sp>
      <p:sp>
        <p:nvSpPr>
          <p:cNvPr id="7" name="Shape 241"/>
          <p:cNvSpPr/>
          <p:nvPr/>
        </p:nvSpPr>
        <p:spPr>
          <a:xfrm>
            <a:off x="4724400" y="4876800"/>
            <a:ext cx="4153657" cy="17466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/>
          <a:lstStyle/>
          <a:p>
            <a:endParaRPr lang="zh-CN" altLang="en-US"/>
          </a:p>
        </p:txBody>
      </p:sp>
      <p:sp>
        <p:nvSpPr>
          <p:cNvPr id="8" name="Shape 242"/>
          <p:cNvSpPr/>
          <p:nvPr/>
        </p:nvSpPr>
        <p:spPr>
          <a:xfrm>
            <a:off x="265885" y="4744546"/>
            <a:ext cx="4747215" cy="184353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13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RPKM/FPKM-based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Cufflinks &amp; </a:t>
            </a:r>
            <a:r>
              <a:rPr lang="en-US" dirty="0" err="1" smtClean="0"/>
              <a:t>Cuffdiff</a:t>
            </a:r>
            <a:endParaRPr lang="en-US" dirty="0" smtClean="0"/>
          </a:p>
          <a:p>
            <a:r>
              <a:rPr lang="en-US" dirty="0" smtClean="0"/>
              <a:t>Other differential analysis methods for microarray data</a:t>
            </a:r>
          </a:p>
          <a:p>
            <a:pPr lvl="1"/>
            <a:r>
              <a:rPr lang="en-US" dirty="0" smtClean="0"/>
              <a:t>t-test, </a:t>
            </a:r>
            <a:r>
              <a:rPr lang="en-US" dirty="0" err="1" smtClean="0"/>
              <a:t>limma</a:t>
            </a:r>
            <a:r>
              <a:rPr lang="en-US" dirty="0" smtClean="0"/>
              <a:t>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808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Count-based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147" b="41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053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4000" b="1" dirty="0" smtClean="0"/>
              <a:t>Cufflinks &amp; </a:t>
            </a:r>
            <a:r>
              <a:rPr lang="en-US" altLang="zh-CN" sz="4000" b="1" dirty="0" err="1" smtClean="0"/>
              <a:t>Cuffdiff</a:t>
            </a:r>
            <a:endParaRPr lang="zh-CN" altLang="en-US" sz="4000" b="1" dirty="0"/>
          </a:p>
        </p:txBody>
      </p:sp>
      <p:sp>
        <p:nvSpPr>
          <p:cNvPr id="4" name="Shape 230"/>
          <p:cNvSpPr txBox="1"/>
          <p:nvPr/>
        </p:nvSpPr>
        <p:spPr>
          <a:xfrm>
            <a:off x="457200" y="1981200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dirty="0"/>
              <a:t>Nature Protocols 7, 562-578 (2012)</a:t>
            </a:r>
          </a:p>
        </p:txBody>
      </p:sp>
      <p:sp>
        <p:nvSpPr>
          <p:cNvPr id="5" name="Shape 232"/>
          <p:cNvSpPr/>
          <p:nvPr/>
        </p:nvSpPr>
        <p:spPr>
          <a:xfrm>
            <a:off x="228600" y="2590800"/>
            <a:ext cx="4786260" cy="17430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901098"/>
            <a:ext cx="3257550" cy="5347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381000" y="6019800"/>
            <a:ext cx="4389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/>
              <a:t>http://cufflinks.cbcb.umd.edu/manual.html</a:t>
            </a:r>
            <a:endParaRPr lang="zh-CN" altLang="en-US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0840" y="299458"/>
            <a:ext cx="29432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848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The evolution of transcriptomics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2328863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Notched Right Arrow 7"/>
          <p:cNvSpPr/>
          <p:nvPr/>
        </p:nvSpPr>
        <p:spPr>
          <a:xfrm>
            <a:off x="304800" y="3966839"/>
            <a:ext cx="8153400" cy="3048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Up Arrow 8"/>
          <p:cNvSpPr/>
          <p:nvPr/>
        </p:nvSpPr>
        <p:spPr>
          <a:xfrm>
            <a:off x="685800" y="4419600"/>
            <a:ext cx="122238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90" name="TextBox 9"/>
          <p:cNvSpPr txBox="1">
            <a:spLocks noChangeArrowheads="1"/>
          </p:cNvSpPr>
          <p:nvPr/>
        </p:nvSpPr>
        <p:spPr bwMode="auto">
          <a:xfrm>
            <a:off x="228600" y="4953000"/>
            <a:ext cx="2667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 dirty="0">
                <a:latin typeface="Calibri" charset="0"/>
              </a:rPr>
              <a:t>1995</a:t>
            </a:r>
            <a:r>
              <a:rPr lang="en-US" sz="1600" dirty="0">
                <a:latin typeface="Calibri" charset="0"/>
              </a:rPr>
              <a:t> P. Brown, et. al. </a:t>
            </a:r>
          </a:p>
          <a:p>
            <a:pPr eaLnBrk="1" hangingPunct="1"/>
            <a:r>
              <a:rPr lang="en-US" sz="1600" dirty="0">
                <a:latin typeface="Calibri" charset="0"/>
              </a:rPr>
              <a:t>Gene expression profiling</a:t>
            </a:r>
          </a:p>
          <a:p>
            <a:pPr eaLnBrk="1" hangingPunct="1"/>
            <a:r>
              <a:rPr lang="en-US" sz="1600" dirty="0">
                <a:latin typeface="Calibri" charset="0"/>
              </a:rPr>
              <a:t>using spotted </a:t>
            </a:r>
            <a:r>
              <a:rPr lang="en-US" sz="1600" dirty="0" err="1">
                <a:latin typeface="Calibri" charset="0"/>
              </a:rPr>
              <a:t>cDNA</a:t>
            </a:r>
            <a:r>
              <a:rPr lang="en-US" sz="1600" dirty="0">
                <a:latin typeface="Calibri" charset="0"/>
              </a:rPr>
              <a:t> microarray: expression levels of known genes</a:t>
            </a:r>
          </a:p>
        </p:txBody>
      </p:sp>
      <p:pic>
        <p:nvPicPr>
          <p:cNvPr id="16391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1524000"/>
            <a:ext cx="2514600" cy="242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Up Arrow 12"/>
          <p:cNvSpPr/>
          <p:nvPr/>
        </p:nvSpPr>
        <p:spPr>
          <a:xfrm>
            <a:off x="4343400" y="4343400"/>
            <a:ext cx="122238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93" name="TextBox 13"/>
          <p:cNvSpPr txBox="1">
            <a:spLocks noChangeArrowheads="1"/>
          </p:cNvSpPr>
          <p:nvPr/>
        </p:nvSpPr>
        <p:spPr bwMode="auto">
          <a:xfrm>
            <a:off x="3124200" y="4953000"/>
            <a:ext cx="28194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latin typeface="Calibri" charset="0"/>
              </a:rPr>
              <a:t>2002</a:t>
            </a:r>
            <a:r>
              <a:rPr lang="en-US" sz="1600">
                <a:latin typeface="Calibri" charset="0"/>
              </a:rPr>
              <a:t> Affymetrix, whole genome expression profiling using tiling array: identifying and profiling novel genes and splicing variants</a:t>
            </a:r>
          </a:p>
        </p:txBody>
      </p:sp>
      <p:pic>
        <p:nvPicPr>
          <p:cNvPr id="16394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676400"/>
            <a:ext cx="2060575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Up Arrow 15"/>
          <p:cNvSpPr/>
          <p:nvPr/>
        </p:nvSpPr>
        <p:spPr>
          <a:xfrm>
            <a:off x="7391400" y="4343400"/>
            <a:ext cx="122238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96" name="TextBox 16"/>
          <p:cNvSpPr txBox="1">
            <a:spLocks noChangeArrowheads="1"/>
          </p:cNvSpPr>
          <p:nvPr/>
        </p:nvSpPr>
        <p:spPr bwMode="auto">
          <a:xfrm>
            <a:off x="5943600" y="4953000"/>
            <a:ext cx="28194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latin typeface="Calibri" charset="0"/>
              </a:rPr>
              <a:t>2008</a:t>
            </a:r>
            <a:r>
              <a:rPr lang="en-US" sz="1600">
                <a:latin typeface="Calibri" charset="0"/>
              </a:rPr>
              <a:t> many groups, mRNA-seq: direct sequencing of mRNAs using next generation sequencing techniques (NGS)</a:t>
            </a: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4495800" y="4154487"/>
            <a:ext cx="4495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dirty="0"/>
              <a:t>RNA-</a:t>
            </a:r>
            <a:r>
              <a:rPr lang="en-US" dirty="0" err="1"/>
              <a:t>seq</a:t>
            </a:r>
            <a:r>
              <a:rPr lang="en-US" dirty="0"/>
              <a:t> is still a technology under active development</a:t>
            </a:r>
          </a:p>
        </p:txBody>
      </p:sp>
      <p:sp>
        <p:nvSpPr>
          <p:cNvPr id="16398" name="TextBox 14"/>
          <p:cNvSpPr txBox="1">
            <a:spLocks noChangeArrowheads="1"/>
          </p:cNvSpPr>
          <p:nvPr/>
        </p:nvSpPr>
        <p:spPr bwMode="auto">
          <a:xfrm>
            <a:off x="1828800" y="1295400"/>
            <a:ext cx="2224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Hybridization-based</a:t>
            </a:r>
          </a:p>
        </p:txBody>
      </p:sp>
    </p:spTree>
    <p:extLst>
      <p:ext uri="{BB962C8B-B14F-4D97-AF65-F5344CB8AC3E}">
        <p14:creationId xmlns:p14="http://schemas.microsoft.com/office/powerpoint/2010/main" val="22704089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 smtClean="0"/>
              <a:t>Procedures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8613"/>
            <a:ext cx="8382000" cy="5265987"/>
          </a:xfrm>
        </p:spPr>
        <p:txBody>
          <a:bodyPr>
            <a:normAutofit fontScale="32500" lnSpcReduction="20000"/>
          </a:bodyPr>
          <a:lstStyle/>
          <a:p>
            <a:r>
              <a:rPr lang="en-US" b="1" dirty="0"/>
              <a:t>Step 1: Align the RNA-seq reads to the genome</a:t>
            </a:r>
          </a:p>
          <a:p>
            <a:r>
              <a:rPr lang="en-US" dirty="0" smtClean="0"/>
              <a:t>Map </a:t>
            </a:r>
            <a:r>
              <a:rPr lang="en-US" dirty="0"/>
              <a:t>the reads for each sample to the reference genome:</a:t>
            </a:r>
          </a:p>
          <a:p>
            <a:r>
              <a:rPr lang="en-US" dirty="0"/>
              <a:t>$ </a:t>
            </a:r>
            <a:r>
              <a:rPr lang="en-US" dirty="0" err="1"/>
              <a:t>tophat</a:t>
            </a:r>
            <a:r>
              <a:rPr lang="en-US" dirty="0"/>
              <a:t> -p 8 -G </a:t>
            </a:r>
            <a:r>
              <a:rPr lang="en-US" dirty="0" err="1"/>
              <a:t>genes.gtf</a:t>
            </a:r>
            <a:r>
              <a:rPr lang="en-US" dirty="0"/>
              <a:t> -o C1_R1_thout genome C1_R1_1.fq C1_R1_2.fq</a:t>
            </a:r>
          </a:p>
          <a:p>
            <a:r>
              <a:rPr lang="en-US" dirty="0"/>
              <a:t>$ </a:t>
            </a:r>
            <a:r>
              <a:rPr lang="en-US" dirty="0" err="1"/>
              <a:t>tophat</a:t>
            </a:r>
            <a:r>
              <a:rPr lang="en-US" dirty="0"/>
              <a:t> -p 8 -G </a:t>
            </a:r>
            <a:r>
              <a:rPr lang="en-US" dirty="0" err="1"/>
              <a:t>genes.gtf</a:t>
            </a:r>
            <a:r>
              <a:rPr lang="en-US" dirty="0"/>
              <a:t> -o C1_R2_thout genome C1_R2_1.fq C1_R2_2.fq</a:t>
            </a:r>
          </a:p>
          <a:p>
            <a:r>
              <a:rPr lang="en-US" dirty="0"/>
              <a:t>$ </a:t>
            </a:r>
            <a:r>
              <a:rPr lang="en-US" dirty="0" err="1"/>
              <a:t>tophat</a:t>
            </a:r>
            <a:r>
              <a:rPr lang="en-US" dirty="0"/>
              <a:t> -p 8 -G </a:t>
            </a:r>
            <a:r>
              <a:rPr lang="en-US" dirty="0" err="1"/>
              <a:t>genes.gtf</a:t>
            </a:r>
            <a:r>
              <a:rPr lang="en-US" dirty="0"/>
              <a:t> -o C1_R3_thout genome C1_R3_1.fq C1_R3_2.fq</a:t>
            </a:r>
          </a:p>
          <a:p>
            <a:r>
              <a:rPr lang="en-US" dirty="0"/>
              <a:t>$ </a:t>
            </a:r>
            <a:r>
              <a:rPr lang="en-US" dirty="0" err="1"/>
              <a:t>tophat</a:t>
            </a:r>
            <a:r>
              <a:rPr lang="en-US" dirty="0"/>
              <a:t> -p 8 -G </a:t>
            </a:r>
            <a:r>
              <a:rPr lang="en-US" dirty="0" err="1"/>
              <a:t>genes.gtf</a:t>
            </a:r>
            <a:r>
              <a:rPr lang="en-US" dirty="0"/>
              <a:t> -o C2_R1_thout genome C2_R1_1.fq C1_R1_2.fq</a:t>
            </a:r>
          </a:p>
          <a:p>
            <a:r>
              <a:rPr lang="en-US" dirty="0"/>
              <a:t>$ </a:t>
            </a:r>
            <a:r>
              <a:rPr lang="en-US" dirty="0" err="1"/>
              <a:t>tophat</a:t>
            </a:r>
            <a:r>
              <a:rPr lang="en-US" dirty="0"/>
              <a:t> -p 8 -G </a:t>
            </a:r>
            <a:r>
              <a:rPr lang="en-US" dirty="0" err="1"/>
              <a:t>genes.gtf</a:t>
            </a:r>
            <a:r>
              <a:rPr lang="en-US" dirty="0"/>
              <a:t> -o C2_R2_thout genome C2_R2_1.fq C1_R2_2.fq</a:t>
            </a:r>
          </a:p>
          <a:p>
            <a:r>
              <a:rPr lang="en-US" dirty="0"/>
              <a:t>$ </a:t>
            </a:r>
            <a:r>
              <a:rPr lang="en-US" dirty="0" err="1"/>
              <a:t>tophat</a:t>
            </a:r>
            <a:r>
              <a:rPr lang="en-US" dirty="0"/>
              <a:t> -p 8 -G </a:t>
            </a:r>
            <a:r>
              <a:rPr lang="en-US" dirty="0" err="1"/>
              <a:t>genes.gtf</a:t>
            </a:r>
            <a:r>
              <a:rPr lang="en-US" dirty="0"/>
              <a:t> -o C2_R3_thout genome C2_R3_1.fq C1_R3_2.fq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Steps 2 - 4: Assemble expressed genes and transcripts</a:t>
            </a:r>
          </a:p>
          <a:p>
            <a:r>
              <a:rPr lang="en-US" dirty="0" smtClean="0"/>
              <a:t>Assemble </a:t>
            </a:r>
            <a:r>
              <a:rPr lang="en-US" dirty="0"/>
              <a:t>transcripts for each sample:</a:t>
            </a:r>
          </a:p>
          <a:p>
            <a:r>
              <a:rPr lang="en-US" dirty="0"/>
              <a:t>$ cufflinks -p 8 -o C1_R1_clout C1_R1_thout/</a:t>
            </a:r>
            <a:r>
              <a:rPr lang="en-US" dirty="0" err="1"/>
              <a:t>accepted_hits.bam</a:t>
            </a:r>
            <a:endParaRPr lang="en-US" dirty="0"/>
          </a:p>
          <a:p>
            <a:r>
              <a:rPr lang="en-US" dirty="0"/>
              <a:t>$ cufflinks -p 8 -o C1_R2_clout C1_R2_thout/</a:t>
            </a:r>
            <a:r>
              <a:rPr lang="en-US" dirty="0" err="1"/>
              <a:t>accepted_hits.bam</a:t>
            </a:r>
            <a:endParaRPr lang="en-US" dirty="0"/>
          </a:p>
          <a:p>
            <a:r>
              <a:rPr lang="en-US" dirty="0"/>
              <a:t>$ cufflinks -p 8 -o C1_R3_clout C1_R3_thout/</a:t>
            </a:r>
            <a:r>
              <a:rPr lang="en-US" dirty="0" err="1"/>
              <a:t>accepted_hits.bam</a:t>
            </a:r>
            <a:endParaRPr lang="en-US" dirty="0"/>
          </a:p>
          <a:p>
            <a:r>
              <a:rPr lang="en-US" dirty="0"/>
              <a:t>$ cufflinks -p 8 -o C2_R1_clout C2_R1_thout/</a:t>
            </a:r>
            <a:r>
              <a:rPr lang="en-US" dirty="0" err="1"/>
              <a:t>accepted_hits.bam</a:t>
            </a:r>
            <a:endParaRPr lang="en-US" dirty="0"/>
          </a:p>
          <a:p>
            <a:r>
              <a:rPr lang="en-US" dirty="0"/>
              <a:t>$ cufflinks -p 8 -o C2_R2_clout C2_R2_thout/</a:t>
            </a:r>
            <a:r>
              <a:rPr lang="en-US" dirty="0" err="1"/>
              <a:t>accepted_hits.bam</a:t>
            </a:r>
            <a:endParaRPr lang="en-US" dirty="0"/>
          </a:p>
          <a:p>
            <a:r>
              <a:rPr lang="en-US" dirty="0"/>
              <a:t>$ cufflinks -p 8 -o C2_R3_clout C2_R3_thout/</a:t>
            </a:r>
            <a:r>
              <a:rPr lang="en-US" dirty="0" err="1"/>
              <a:t>accepted_hits.bam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Create </a:t>
            </a:r>
            <a:r>
              <a:rPr lang="en-US" dirty="0"/>
              <a:t>a file called assemblies.txt that lists the assembly file for each sample. The file should contain the following lines:</a:t>
            </a:r>
          </a:p>
          <a:p>
            <a:r>
              <a:rPr lang="en-US" dirty="0"/>
              <a:t>./C1_R1_clout/</a:t>
            </a:r>
            <a:r>
              <a:rPr lang="en-US" dirty="0" err="1"/>
              <a:t>transcripts.gtf</a:t>
            </a:r>
            <a:endParaRPr lang="en-US" dirty="0"/>
          </a:p>
          <a:p>
            <a:r>
              <a:rPr lang="en-US" dirty="0"/>
              <a:t>./C2_R2_clout/</a:t>
            </a:r>
            <a:r>
              <a:rPr lang="en-US" dirty="0" err="1"/>
              <a:t>transcripts.gtf</a:t>
            </a:r>
            <a:endParaRPr lang="en-US" dirty="0"/>
          </a:p>
          <a:p>
            <a:r>
              <a:rPr lang="en-US" dirty="0"/>
              <a:t>./C1_R2_clout/</a:t>
            </a:r>
            <a:r>
              <a:rPr lang="en-US" dirty="0" err="1"/>
              <a:t>transcripts.gtf</a:t>
            </a:r>
            <a:endParaRPr lang="en-US" dirty="0"/>
          </a:p>
          <a:p>
            <a:r>
              <a:rPr lang="en-US" dirty="0"/>
              <a:t>./C2_R1_clout/</a:t>
            </a:r>
            <a:r>
              <a:rPr lang="en-US" dirty="0" err="1"/>
              <a:t>transcripts.gtf</a:t>
            </a:r>
            <a:endParaRPr lang="en-US" dirty="0"/>
          </a:p>
          <a:p>
            <a:r>
              <a:rPr lang="en-US" dirty="0"/>
              <a:t>./C1_R3_clout/</a:t>
            </a:r>
            <a:r>
              <a:rPr lang="en-US" dirty="0" err="1"/>
              <a:t>transcripts.gtf</a:t>
            </a:r>
            <a:endParaRPr lang="en-US" dirty="0"/>
          </a:p>
          <a:p>
            <a:r>
              <a:rPr lang="en-US" dirty="0"/>
              <a:t>./C2_R3_clout/</a:t>
            </a:r>
            <a:r>
              <a:rPr lang="en-US" dirty="0" err="1"/>
              <a:t>transcripts.gtf</a:t>
            </a:r>
            <a:endParaRPr lang="en-US" dirty="0"/>
          </a:p>
          <a:p>
            <a:r>
              <a:rPr lang="en-US" dirty="0"/>
              <a:t>Run </a:t>
            </a:r>
            <a:r>
              <a:rPr lang="en-US" dirty="0" err="1"/>
              <a:t>Cuffmerge</a:t>
            </a:r>
            <a:r>
              <a:rPr lang="en-US" dirty="0"/>
              <a:t> on all your assemblies to create a single merged transcriptome annotation:</a:t>
            </a:r>
          </a:p>
          <a:p>
            <a:r>
              <a:rPr lang="en-US" dirty="0" err="1"/>
              <a:t>cuffmerge</a:t>
            </a:r>
            <a:r>
              <a:rPr lang="en-US" dirty="0"/>
              <a:t> -g </a:t>
            </a:r>
            <a:r>
              <a:rPr lang="en-US" dirty="0" err="1"/>
              <a:t>genes.gtf</a:t>
            </a:r>
            <a:r>
              <a:rPr lang="en-US" dirty="0"/>
              <a:t> -s </a:t>
            </a:r>
            <a:r>
              <a:rPr lang="en-US" dirty="0" err="1"/>
              <a:t>genome.fa</a:t>
            </a:r>
            <a:r>
              <a:rPr lang="en-US" dirty="0"/>
              <a:t> -p 8 assemblies.txt</a:t>
            </a:r>
          </a:p>
          <a:p>
            <a:endParaRPr lang="en-US" b="1" dirty="0" smtClean="0"/>
          </a:p>
          <a:p>
            <a:r>
              <a:rPr lang="en-US" b="1" dirty="0" smtClean="0"/>
              <a:t>Step </a:t>
            </a:r>
            <a:r>
              <a:rPr lang="en-US" b="1" dirty="0"/>
              <a:t>5: Identify differentially expressed genes and transcripts</a:t>
            </a:r>
          </a:p>
          <a:p>
            <a:r>
              <a:rPr lang="en-US" dirty="0" smtClean="0"/>
              <a:t>Run </a:t>
            </a:r>
            <a:r>
              <a:rPr lang="en-US" dirty="0" err="1"/>
              <a:t>Cuffdiff</a:t>
            </a:r>
            <a:r>
              <a:rPr lang="en-US" dirty="0"/>
              <a:t> by using the merged transcriptome assembly along with the BAM files from </a:t>
            </a:r>
            <a:r>
              <a:rPr lang="en-US" dirty="0" err="1"/>
              <a:t>TopHat</a:t>
            </a:r>
            <a:r>
              <a:rPr lang="en-US" dirty="0"/>
              <a:t> for each replicate:</a:t>
            </a:r>
          </a:p>
          <a:p>
            <a:r>
              <a:rPr lang="en-US" dirty="0"/>
              <a:t>$ </a:t>
            </a:r>
            <a:r>
              <a:rPr lang="en-US" dirty="0" err="1"/>
              <a:t>cuffdiff</a:t>
            </a:r>
            <a:r>
              <a:rPr lang="en-US" dirty="0"/>
              <a:t> -o </a:t>
            </a:r>
            <a:r>
              <a:rPr lang="en-US" dirty="0" err="1"/>
              <a:t>diff_out</a:t>
            </a:r>
            <a:r>
              <a:rPr lang="en-US" dirty="0"/>
              <a:t> -b </a:t>
            </a:r>
            <a:r>
              <a:rPr lang="en-US" dirty="0" err="1"/>
              <a:t>genome.fa</a:t>
            </a:r>
            <a:r>
              <a:rPr lang="en-US" dirty="0"/>
              <a:t> -p 8 –L C1,C2 -u </a:t>
            </a:r>
            <a:r>
              <a:rPr lang="en-US" dirty="0" err="1"/>
              <a:t>merged_asm</a:t>
            </a:r>
            <a:r>
              <a:rPr lang="en-US" dirty="0"/>
              <a:t>/</a:t>
            </a:r>
            <a:r>
              <a:rPr lang="en-US" dirty="0" err="1"/>
              <a:t>merged.gtf</a:t>
            </a:r>
            <a:r>
              <a:rPr lang="en-US" dirty="0"/>
              <a:t> \</a:t>
            </a:r>
          </a:p>
          <a:p>
            <a:r>
              <a:rPr lang="en-US" dirty="0"/>
              <a:t>./C1_R1_thout/</a:t>
            </a:r>
            <a:r>
              <a:rPr lang="en-US" dirty="0" err="1"/>
              <a:t>accepted_hits.bam</a:t>
            </a:r>
            <a:r>
              <a:rPr lang="en-US" dirty="0"/>
              <a:t>,./C1_R2_thout/</a:t>
            </a:r>
            <a:r>
              <a:rPr lang="en-US" dirty="0" err="1"/>
              <a:t>accepted_hits.bam</a:t>
            </a:r>
            <a:r>
              <a:rPr lang="en-US" dirty="0"/>
              <a:t>,./C1_R3_thout/</a:t>
            </a:r>
            <a:r>
              <a:rPr lang="en-US" dirty="0" err="1"/>
              <a:t>accepted_hits.bam</a:t>
            </a:r>
            <a:r>
              <a:rPr lang="en-US" dirty="0"/>
              <a:t> \</a:t>
            </a:r>
          </a:p>
          <a:p>
            <a:r>
              <a:rPr lang="en-US" dirty="0"/>
              <a:t>./C2_R1_thout/</a:t>
            </a:r>
            <a:r>
              <a:rPr lang="en-US" dirty="0" err="1"/>
              <a:t>accepted_hits.bam</a:t>
            </a:r>
            <a:r>
              <a:rPr lang="en-US" dirty="0"/>
              <a:t>,./C2_R3_thout/</a:t>
            </a:r>
            <a:r>
              <a:rPr lang="en-US" dirty="0" err="1"/>
              <a:t>accepted_hits.bam</a:t>
            </a:r>
            <a:r>
              <a:rPr lang="en-US" dirty="0"/>
              <a:t>,./</a:t>
            </a:r>
            <a:r>
              <a:rPr lang="en-US" dirty="0" smtClean="0"/>
              <a:t>C2_R2_thout/</a:t>
            </a:r>
            <a:r>
              <a:rPr lang="en-US" dirty="0" err="1" smtClean="0"/>
              <a:t>accepted_hits.bam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16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4000" b="1" dirty="0" err="1" smtClean="0"/>
              <a:t>Cuffdiff</a:t>
            </a:r>
            <a:r>
              <a:rPr lang="en-US" altLang="zh-CN" sz="4000" b="1" dirty="0" smtClean="0"/>
              <a:t> Results</a:t>
            </a:r>
            <a:endParaRPr lang="zh-CN" altLang="en-US" sz="4000" b="1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81000" y="1066800"/>
          <a:ext cx="2590799" cy="2278380"/>
        </p:xfrm>
        <a:graphic>
          <a:graphicData uri="http://schemas.openxmlformats.org/drawingml/2006/table">
            <a:tbl>
              <a:tblPr/>
              <a:tblGrid>
                <a:gridCol w="2590799"/>
              </a:tblGrid>
              <a:tr h="213360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81280" marR="81280" marT="40640" marB="4064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r>
                        <a:rPr lang="en-US" sz="2400" b="1" dirty="0" err="1"/>
                        <a:t>isoform_exp.diff</a:t>
                      </a:r>
                      <a:endParaRPr lang="en-US" sz="2400" b="1" dirty="0"/>
                    </a:p>
                  </a:txBody>
                  <a:tcPr marL="81280" marR="81280" marT="40640" marB="406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3240">
                <a:tc>
                  <a:txBody>
                    <a:bodyPr/>
                    <a:lstStyle/>
                    <a:p>
                      <a:r>
                        <a:rPr lang="en-US" sz="2400" b="1" dirty="0" err="1"/>
                        <a:t>gene_exp.diff</a:t>
                      </a:r>
                      <a:endParaRPr lang="en-US" sz="2400" b="1" dirty="0"/>
                    </a:p>
                  </a:txBody>
                  <a:tcPr marL="81280" marR="81280" marT="40640" marB="406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2400" b="1" dirty="0" err="1"/>
                        <a:t>tss_group_exp.diff</a:t>
                      </a:r>
                      <a:endParaRPr lang="en-US" sz="2400" b="1" dirty="0"/>
                    </a:p>
                  </a:txBody>
                  <a:tcPr marL="81280" marR="81280" marT="40640" marB="406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9580">
                <a:tc>
                  <a:txBody>
                    <a:bodyPr/>
                    <a:lstStyle/>
                    <a:p>
                      <a:r>
                        <a:rPr lang="en-US" sz="2400" b="1" dirty="0" err="1"/>
                        <a:t>cds_exp.diff</a:t>
                      </a:r>
                      <a:endParaRPr lang="en-US" sz="2400" b="1" dirty="0"/>
                    </a:p>
                  </a:txBody>
                  <a:tcPr marL="81280" marR="81280" marT="40640" marB="406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0" y="3581400"/>
            <a:ext cx="9282112" cy="1600200"/>
            <a:chOff x="-233360" y="5791200"/>
            <a:chExt cx="11916704" cy="1785937"/>
          </a:xfrm>
        </p:grpSpPr>
        <p:pic>
          <p:nvPicPr>
            <p:cNvPr id="6145" name="Picture 1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232656" y="5791200"/>
              <a:ext cx="119160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233360" y="6138862"/>
              <a:ext cx="11915776" cy="143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423104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907107"/>
            <a:ext cx="3981450" cy="287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err="1" smtClean="0"/>
              <a:t>CummeRbund</a:t>
            </a:r>
            <a:endParaRPr lang="zh-CN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12"/>
          <a:stretch>
            <a:fillRect/>
          </a:stretch>
        </p:blipFill>
        <p:spPr bwMode="auto">
          <a:xfrm>
            <a:off x="1066800" y="1148319"/>
            <a:ext cx="6543675" cy="3042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8322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Challenges: mapping reads to reference genome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Sequencing errors and polymorphisms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It is more difficult to map reads that span splice junctions (for complex transcriptomes), due to the presence of extensive alternative splicing and trans-splicing. 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Repetitive sequences: a significant portion of sequence reads match multiple locations in the genome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Obtaining longer sequence reads, or paired-end sequencing strategy, should help alleviate the multi-matching problem. </a:t>
            </a:r>
          </a:p>
        </p:txBody>
      </p:sp>
    </p:spTree>
    <p:extLst>
      <p:ext uri="{BB962C8B-B14F-4D97-AF65-F5344CB8AC3E}">
        <p14:creationId xmlns:p14="http://schemas.microsoft.com/office/powerpoint/2010/main" val="13660743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Challenges: novel splicing variant &amp; quantification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5344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270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700">
                <a:latin typeface="Arial" charset="0"/>
                <a:ea typeface="ＭＳ Ｐゴシック" charset="0"/>
                <a:cs typeface="ＭＳ Ｐゴシック" charset="0"/>
              </a:rPr>
              <a:t>Discovery of novel splicing variants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>
                <a:latin typeface="Arial" charset="0"/>
                <a:ea typeface="ＭＳ Ｐゴシック" charset="0"/>
              </a:rPr>
              <a:t>Reconstruction of complete splice forms</a:t>
            </a:r>
          </a:p>
          <a:p>
            <a:pPr lvl="1" eaLnBrk="1" hangingPunct="1">
              <a:lnSpc>
                <a:spcPct val="80000"/>
              </a:lnSpc>
            </a:pPr>
            <a:r>
              <a:rPr lang="en-US">
                <a:latin typeface="Arial" charset="0"/>
                <a:ea typeface="ＭＳ Ｐゴシック" charset="0"/>
              </a:rPr>
              <a:t>Reliability: assignment of a P-value</a:t>
            </a:r>
          </a:p>
          <a:p>
            <a:pPr eaLnBrk="1" hangingPunct="1">
              <a:lnSpc>
                <a:spcPct val="80000"/>
              </a:lnSpc>
            </a:pPr>
            <a:r>
              <a:rPr lang="en-US" sz="2700">
                <a:latin typeface="Arial" charset="0"/>
                <a:ea typeface="ＭＳ Ｐゴシック" charset="0"/>
                <a:cs typeface="ＭＳ Ｐゴシック" charset="0"/>
              </a:rPr>
              <a:t>Quantifying the expression levels of recently duplicated genes</a:t>
            </a:r>
          </a:p>
          <a:p>
            <a:pPr lvl="1" eaLnBrk="1" hangingPunct="1">
              <a:lnSpc>
                <a:spcPct val="80000"/>
              </a:lnSpc>
            </a:pPr>
            <a:r>
              <a:rPr lang="en-US">
                <a:latin typeface="Arial" charset="0"/>
                <a:ea typeface="ＭＳ Ｐゴシック" charset="0"/>
              </a:rPr>
              <a:t>Equivalent to the problem of quantifying splicing variants, but harder because many isoforms need to be consider simultaneously</a:t>
            </a:r>
          </a:p>
          <a:p>
            <a:pPr eaLnBrk="1" hangingPunct="1">
              <a:lnSpc>
                <a:spcPct val="80000"/>
              </a:lnSpc>
            </a:pPr>
            <a:endParaRPr lang="en-US" sz="270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17530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New discoveries from mRNA-Seq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696200" cy="5029200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Novel features of eukaryotic gene organization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Many yeast genes were found to overlap at their 3' ends; 808 pairs of ORFs overlap at their 3' ends (Science 320, 1344–1349, 2008)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Antisense expression (may be involved in gene regulation) is enriched in the 3' exons of mouse transcripts (Nature Methods 5, 613–619, 2008)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Novel splicing forms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31,618 known splicing events were confirmed (11% of all known splicing events) and 379 novel splicing events were discovered in human (Biotechniques 45, 81–94, 2008)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Novel transcripts</a:t>
            </a:r>
          </a:p>
        </p:txBody>
      </p:sp>
    </p:spTree>
    <p:extLst>
      <p:ext uri="{BB962C8B-B14F-4D97-AF65-F5344CB8AC3E}">
        <p14:creationId xmlns:p14="http://schemas.microsoft.com/office/powerpoint/2010/main" val="162342661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8"/>
          <p:cNvSpPr txBox="1">
            <a:spLocks noChangeArrowheads="1"/>
          </p:cNvSpPr>
          <p:nvPr/>
        </p:nvSpPr>
        <p:spPr bwMode="auto">
          <a:xfrm>
            <a:off x="5562600" y="3352800"/>
            <a:ext cx="2895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/>
              <a:t>A proposed model for the metabolism of genic transcripts into a diversity of long and short RNAs.</a:t>
            </a:r>
          </a:p>
        </p:txBody>
      </p:sp>
      <p:pic>
        <p:nvPicPr>
          <p:cNvPr id="56323" name="Picture 101" descr="nature07759-f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19400"/>
            <a:ext cx="4572000" cy="327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4" name="Title 5"/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641350"/>
          </a:xfrm>
        </p:spPr>
        <p:txBody>
          <a:bodyPr/>
          <a:lstStyle/>
          <a:p>
            <a:pPr eaLnBrk="1" hangingPunct="1"/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Deeper insights into the complex transcriptomes</a:t>
            </a:r>
          </a:p>
        </p:txBody>
      </p:sp>
      <p:sp>
        <p:nvSpPr>
          <p:cNvPr id="56325" name="Rectangle 6"/>
          <p:cNvSpPr>
            <a:spLocks noChangeArrowheads="1"/>
          </p:cNvSpPr>
          <p:nvPr/>
        </p:nvSpPr>
        <p:spPr bwMode="auto">
          <a:xfrm>
            <a:off x="2819400" y="6096000"/>
            <a:ext cx="3200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Nature 457, 1028-1032, 2009</a:t>
            </a:r>
          </a:p>
        </p:txBody>
      </p:sp>
      <p:sp>
        <p:nvSpPr>
          <p:cNvPr id="56326" name="Rectangle 7"/>
          <p:cNvSpPr>
            <a:spLocks noChangeArrowheads="1"/>
          </p:cNvSpPr>
          <p:nvPr/>
        </p:nvSpPr>
        <p:spPr bwMode="auto">
          <a:xfrm>
            <a:off x="685800" y="1219200"/>
            <a:ext cx="7772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Deep sequencing of small RNAs (&lt;200 nucleotides) from human HeLa and HepG2 cells</a:t>
            </a:r>
          </a:p>
          <a:p>
            <a:r>
              <a:rPr lang="en-US"/>
              <a:t>Individual non-coding RNAs dwarf the number of protein-coding genes, and include classes that are well understood as well as classes for which the nature, extent and functional roles are obscure</a:t>
            </a:r>
          </a:p>
        </p:txBody>
      </p:sp>
    </p:spTree>
    <p:extLst>
      <p:ext uri="{BB962C8B-B14F-4D97-AF65-F5344CB8AC3E}">
        <p14:creationId xmlns:p14="http://schemas.microsoft.com/office/powerpoint/2010/main" val="100887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772400" cy="6413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Another paper of deep sequencing of human transcriptome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533400" y="1715609"/>
            <a:ext cx="8077200" cy="47244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50% of the reads mapped to unique genomic locations, of which 80% corresponded to known exons. </a:t>
            </a:r>
          </a:p>
          <a:p>
            <a:pPr eaLnBrk="1" hangingPunct="1"/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66% of the </a:t>
            </a:r>
            <a:r>
              <a:rPr lang="en-US" sz="2400" dirty="0" err="1">
                <a:latin typeface="Arial" charset="0"/>
                <a:ea typeface="ＭＳ Ｐゴシック" charset="0"/>
                <a:cs typeface="ＭＳ Ｐゴシック" charset="0"/>
              </a:rPr>
              <a:t>polyadenylated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transcriptome mapped to known genes and 34% to </a:t>
            </a:r>
            <a:r>
              <a:rPr lang="en-US" sz="2400" dirty="0" err="1">
                <a:latin typeface="Arial" charset="0"/>
                <a:ea typeface="ＭＳ Ｐゴシック" charset="0"/>
                <a:cs typeface="ＭＳ Ｐゴシック" charset="0"/>
              </a:rPr>
              <a:t>nonannotated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genomic regions. </a:t>
            </a:r>
          </a:p>
          <a:p>
            <a:pPr eaLnBrk="1" hangingPunct="1"/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On the basis of known transcripts, RNA-</a:t>
            </a:r>
            <a:r>
              <a:rPr lang="en-US" sz="2400" dirty="0" err="1">
                <a:latin typeface="Arial" charset="0"/>
                <a:ea typeface="ＭＳ Ｐゴシック" charset="0"/>
                <a:cs typeface="ＭＳ Ｐゴシック" charset="0"/>
              </a:rPr>
              <a:t>Seq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can detect 25% more genes than can microarrays. </a:t>
            </a:r>
          </a:p>
          <a:p>
            <a:pPr eaLnBrk="1" hangingPunct="1"/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A global survey of messenger RNA splicing events identified 94,241 splice junctions (4096 of which were previously unidentified) and showed that exon skipping is the most prevalent form of alternative splicing.</a:t>
            </a:r>
          </a:p>
          <a:p>
            <a:pPr eaLnBrk="1" hangingPunct="1"/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Ref: Science, 321(5891):956-60, 2008</a:t>
            </a:r>
          </a:p>
        </p:txBody>
      </p:sp>
    </p:spTree>
    <p:extLst>
      <p:ext uri="{BB962C8B-B14F-4D97-AF65-F5344CB8AC3E}">
        <p14:creationId xmlns:p14="http://schemas.microsoft.com/office/powerpoint/2010/main" val="65679421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162800" cy="6413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Readings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7244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RNA-Seq: a revolutionary tool for transcriptomics, Nature Reviews Genetics 10, 57-63, 2009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Go with microarray or RNA-seq?</a:t>
            </a:r>
          </a:p>
          <a:p>
            <a:pPr lvl="1" eaLnBrk="1" hangingPunct="1"/>
            <a:r>
              <a:rPr lang="en-US" sz="1800">
                <a:latin typeface="Arial" charset="0"/>
                <a:ea typeface="ＭＳ Ｐゴシック" charset="0"/>
              </a:rPr>
              <a:t>Advantages of next-generation sequencing versus the microarray in epigenetic research, </a:t>
            </a:r>
          </a:p>
          <a:p>
            <a:pPr lvl="1" eaLnBrk="1" hangingPunct="1"/>
            <a:r>
              <a:rPr lang="en-US" sz="1800">
                <a:latin typeface="Arial" charset="0"/>
                <a:ea typeface="ＭＳ Ｐゴシック" charset="0"/>
              </a:rPr>
              <a:t>Briefings in Functional Genomics and Proteomics 2009 8(3):174-183)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Full-length transcriptome assembly from RNA-Seq data without a reference genome</a:t>
            </a:r>
          </a:p>
          <a:p>
            <a:pPr lvl="1" eaLnBrk="1" hangingPunct="1"/>
            <a:r>
              <a:rPr lang="en-US" sz="1800">
                <a:latin typeface="Arial" charset="0"/>
                <a:ea typeface="ＭＳ Ｐゴシック" charset="0"/>
              </a:rPr>
              <a:t>Nature Biotechnology Volume: 29, Pages: 644–652 Year published: (2011)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Next-generation transcriptome assembly</a:t>
            </a:r>
          </a:p>
          <a:p>
            <a:pPr lvl="1" eaLnBrk="1" hangingPunct="1"/>
            <a:r>
              <a:rPr lang="en-US" sz="1800">
                <a:latin typeface="Arial" charset="0"/>
                <a:ea typeface="ＭＳ Ｐゴシック" charset="0"/>
              </a:rPr>
              <a:t>Nature Reviews Genetics 12, 671-682</a:t>
            </a:r>
          </a:p>
          <a:p>
            <a:pPr lvl="1" eaLnBrk="1" hangingPunct="1"/>
            <a:r>
              <a:rPr lang="en-US" sz="1800">
                <a:latin typeface="Arial" charset="0"/>
                <a:ea typeface="ＭＳ Ｐゴシック" charset="0"/>
              </a:rPr>
              <a:t>This Review summarizes the recent developments in transcriptome assembly approaches — reference-based, de novo and combined strategies</a:t>
            </a:r>
          </a:p>
          <a:p>
            <a:pPr eaLnBrk="1" hangingPunct="1"/>
            <a:endParaRPr lang="en-US" sz="220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682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0" y="533400"/>
            <a:ext cx="5181600" cy="1143000"/>
          </a:xfrm>
        </p:spPr>
        <p:txBody>
          <a:bodyPr/>
          <a:lstStyle/>
          <a:p>
            <a:pPr eaLnBrk="1" hangingPunct="1"/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How RNA-seq works</a:t>
            </a:r>
          </a:p>
        </p:txBody>
      </p:sp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273050" y="6488113"/>
            <a:ext cx="7651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Calibri" charset="0"/>
              </a:rPr>
              <a:t>Figure from Wang et. al, </a:t>
            </a:r>
            <a:r>
              <a:rPr lang="en-US" sz="1200" b="1">
                <a:latin typeface="Calibri" charset="0"/>
              </a:rPr>
              <a:t>RNA-Seq: a revolutionary tool for transcriptomics, </a:t>
            </a:r>
            <a:r>
              <a:rPr lang="en-US" sz="1200">
                <a:latin typeface="Calibri" charset="0"/>
              </a:rPr>
              <a:t>Nat. Rev. Genetics 10, 57-63, 2009)</a:t>
            </a:r>
            <a:r>
              <a:rPr lang="en-US" sz="1800">
                <a:latin typeface="Calibri" charset="0"/>
              </a:rPr>
              <a:t>.</a:t>
            </a:r>
            <a:endParaRPr lang="en-US" sz="1200" b="1">
              <a:latin typeface="Calibri" charset="0"/>
            </a:endParaRPr>
          </a:p>
        </p:txBody>
      </p:sp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5486400" y="3322638"/>
            <a:ext cx="34083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Calibri" charset="0"/>
              </a:rPr>
              <a:t>Next generation sequencing (NGS)</a:t>
            </a:r>
          </a:p>
        </p:txBody>
      </p:sp>
      <p:sp>
        <p:nvSpPr>
          <p:cNvPr id="7" name="Up Arrow 6"/>
          <p:cNvSpPr/>
          <p:nvPr/>
        </p:nvSpPr>
        <p:spPr>
          <a:xfrm>
            <a:off x="5943600" y="2332038"/>
            <a:ext cx="76200" cy="685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5943600" y="4084638"/>
            <a:ext cx="762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5" name="TextBox 8"/>
          <p:cNvSpPr txBox="1">
            <a:spLocks noChangeArrowheads="1"/>
          </p:cNvSpPr>
          <p:nvPr/>
        </p:nvSpPr>
        <p:spPr bwMode="auto">
          <a:xfrm>
            <a:off x="6248400" y="25146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Calibri" charset="0"/>
              </a:rPr>
              <a:t>Sample preparation</a:t>
            </a:r>
          </a:p>
        </p:txBody>
      </p:sp>
      <p:sp>
        <p:nvSpPr>
          <p:cNvPr id="17416" name="TextBox 9"/>
          <p:cNvSpPr txBox="1">
            <a:spLocks noChangeArrowheads="1"/>
          </p:cNvSpPr>
          <p:nvPr/>
        </p:nvSpPr>
        <p:spPr bwMode="auto">
          <a:xfrm>
            <a:off x="6248400" y="4160838"/>
            <a:ext cx="26670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Calibri" charset="0"/>
              </a:rPr>
              <a:t>Data analysis:</a:t>
            </a:r>
          </a:p>
          <a:p>
            <a:pPr eaLnBrk="1" hangingPunct="1">
              <a:buFont typeface="Wingdings" charset="0"/>
              <a:buChar char="ü"/>
            </a:pPr>
            <a:r>
              <a:rPr lang="en-US" sz="1800">
                <a:latin typeface="Calibri" charset="0"/>
              </a:rPr>
              <a:t>Mapping reads</a:t>
            </a:r>
          </a:p>
          <a:p>
            <a:pPr eaLnBrk="1" hangingPunct="1">
              <a:buFont typeface="Wingdings" charset="0"/>
              <a:buChar char="ü"/>
            </a:pPr>
            <a:r>
              <a:rPr lang="en-US" sz="1800">
                <a:latin typeface="Calibri" charset="0"/>
              </a:rPr>
              <a:t>Visualization (Gbrowser)</a:t>
            </a:r>
          </a:p>
          <a:p>
            <a:pPr eaLnBrk="1" hangingPunct="1">
              <a:buFont typeface="Wingdings" charset="0"/>
              <a:buChar char="ü"/>
            </a:pPr>
            <a:r>
              <a:rPr lang="en-US" sz="1800">
                <a:latin typeface="Calibri" charset="0"/>
              </a:rPr>
              <a:t>De novo assembly</a:t>
            </a:r>
          </a:p>
          <a:p>
            <a:pPr eaLnBrk="1" hangingPunct="1">
              <a:buFont typeface="Wingdings" charset="0"/>
              <a:buChar char="ü"/>
            </a:pPr>
            <a:r>
              <a:rPr lang="en-US" sz="1800">
                <a:latin typeface="Calibri" charset="0"/>
              </a:rPr>
              <a:t>Quantification </a:t>
            </a:r>
          </a:p>
        </p:txBody>
      </p:sp>
      <p:pic>
        <p:nvPicPr>
          <p:cNvPr id="17417" name="Picture 93" descr="nrg2484-f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593725"/>
            <a:ext cx="5210175" cy="573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8944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RNA-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seq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vs. microarray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RNA-</a:t>
            </a:r>
            <a:r>
              <a:rPr lang="en-US" sz="2000" dirty="0" err="1">
                <a:latin typeface="Arial" charset="0"/>
                <a:ea typeface="ＭＳ Ｐゴシック" charset="0"/>
                <a:cs typeface="ＭＳ Ｐゴシック" charset="0"/>
              </a:rPr>
              <a:t>seq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 can be used to characterize novel transcripts and splicing variants as well as to profile the expression levels of known transcripts (but hybridization-based techniques are limited to detect transcripts corresponding to known genomic sequences)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RNA-</a:t>
            </a:r>
            <a:r>
              <a:rPr lang="en-US" sz="2000" dirty="0" err="1">
                <a:latin typeface="Arial" charset="0"/>
                <a:ea typeface="ＭＳ Ｐゴシック" charset="0"/>
                <a:cs typeface="ＭＳ Ｐゴシック" charset="0"/>
              </a:rPr>
              <a:t>seq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 has </a:t>
            </a:r>
            <a:r>
              <a:rPr lang="en-US" sz="2000" b="1" dirty="0">
                <a:latin typeface="Arial" charset="0"/>
                <a:ea typeface="ＭＳ Ｐゴシック" charset="0"/>
                <a:cs typeface="ＭＳ Ｐゴシック" charset="0"/>
              </a:rPr>
              <a:t>higher resolution 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than whole genome tiling array analysis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900" dirty="0">
                <a:latin typeface="Arial" charset="0"/>
                <a:ea typeface="ＭＳ Ｐゴシック" charset="0"/>
              </a:rPr>
              <a:t>In principle, </a:t>
            </a:r>
            <a:r>
              <a:rPr lang="en-US" sz="1900" dirty="0" smtClean="0">
                <a:latin typeface="Arial" charset="0"/>
                <a:ea typeface="ＭＳ Ｐゴシック" charset="0"/>
              </a:rPr>
              <a:t>RNA-</a:t>
            </a:r>
            <a:r>
              <a:rPr lang="en-US" sz="1900" dirty="0" err="1" smtClean="0">
                <a:latin typeface="Arial" charset="0"/>
                <a:ea typeface="ＭＳ Ｐゴシック" charset="0"/>
              </a:rPr>
              <a:t>seq</a:t>
            </a:r>
            <a:r>
              <a:rPr lang="en-US" sz="1900" dirty="0" smtClean="0">
                <a:latin typeface="Arial" charset="0"/>
                <a:ea typeface="ＭＳ Ｐゴシック" charset="0"/>
              </a:rPr>
              <a:t> </a:t>
            </a:r>
            <a:r>
              <a:rPr lang="en-US" sz="1900" dirty="0">
                <a:latin typeface="Arial" charset="0"/>
                <a:ea typeface="ＭＳ Ｐゴシック" charset="0"/>
              </a:rPr>
              <a:t>can achieve single-base resolution, where the resolution of tiling array depends on the density of probes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RNA-</a:t>
            </a:r>
            <a:r>
              <a:rPr lang="en-US" sz="2000" dirty="0" err="1">
                <a:latin typeface="Arial" charset="0"/>
                <a:ea typeface="ＭＳ Ｐゴシック" charset="0"/>
                <a:cs typeface="ＭＳ Ｐゴシック" charset="0"/>
              </a:rPr>
              <a:t>seq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 can apply the same experimental protocol to various purposes, whereas specialized arrays need to be designed in these cases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900" dirty="0">
                <a:latin typeface="Arial" charset="0"/>
                <a:ea typeface="ＭＳ Ｐゴシック" charset="0"/>
              </a:rPr>
              <a:t>Detecting single nucleotide polymorphisms (needs SNP array otherwise)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900" dirty="0">
                <a:latin typeface="Arial" charset="0"/>
                <a:ea typeface="ＭＳ Ｐゴシック" charset="0"/>
              </a:rPr>
              <a:t>Mapping exon junctions (needs junction array otherwise)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900" dirty="0">
                <a:latin typeface="Arial" charset="0"/>
                <a:ea typeface="ＭＳ Ｐゴシック" charset="0"/>
              </a:rPr>
              <a:t>Detecting gene fusions (needs gene fusion array otherwise)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–"/>
            </a:pP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Next-generation sequencing (NGS) technologies are now challenging microarrays as the tool of choice for genome analysis. </a:t>
            </a:r>
          </a:p>
        </p:txBody>
      </p:sp>
    </p:spTree>
    <p:extLst>
      <p:ext uri="{BB962C8B-B14F-4D97-AF65-F5344CB8AC3E}">
        <p14:creationId xmlns:p14="http://schemas.microsoft.com/office/powerpoint/2010/main" val="127634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98" descr="nrg2484-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212975"/>
            <a:ext cx="8097838" cy="334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7848600" cy="6413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Advantages of RNA-Seq compared with other transcriptomics methods</a:t>
            </a:r>
          </a:p>
        </p:txBody>
      </p:sp>
    </p:spTree>
    <p:extLst>
      <p:ext uri="{BB962C8B-B14F-4D97-AF65-F5344CB8AC3E}">
        <p14:creationId xmlns:p14="http://schemas.microsoft.com/office/powerpoint/2010/main" val="313994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Application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Differential expression</a:t>
            </a:r>
          </a:p>
          <a:p>
            <a:r>
              <a:rPr lang="en-US" dirty="0" smtClean="0"/>
              <a:t>Gene fusion</a:t>
            </a:r>
          </a:p>
          <a:p>
            <a:r>
              <a:rPr lang="en-US" dirty="0" smtClean="0"/>
              <a:t>Alternative splicing</a:t>
            </a:r>
          </a:p>
          <a:p>
            <a:r>
              <a:rPr lang="en-US" dirty="0" smtClean="0"/>
              <a:t>Novel transcribed regions</a:t>
            </a:r>
          </a:p>
          <a:p>
            <a:r>
              <a:rPr lang="en-US" dirty="0" smtClean="0"/>
              <a:t>Allele-specific expression</a:t>
            </a:r>
          </a:p>
          <a:p>
            <a:r>
              <a:rPr lang="en-US" dirty="0" smtClean="0"/>
              <a:t>RNA editing</a:t>
            </a:r>
          </a:p>
          <a:p>
            <a:r>
              <a:rPr lang="en-US" dirty="0" smtClean="0"/>
              <a:t>Transcriptome for non-model organisms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79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Benefits &amp; Challenge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Benefits:</a:t>
            </a:r>
          </a:p>
          <a:p>
            <a:r>
              <a:rPr lang="en-US" sz="2400" dirty="0" smtClean="0"/>
              <a:t>Independent of </a:t>
            </a:r>
            <a:r>
              <a:rPr lang="en-US" sz="2400" dirty="0" smtClean="0"/>
              <a:t>prior knowledge</a:t>
            </a:r>
          </a:p>
          <a:p>
            <a:r>
              <a:rPr lang="en-US" sz="2400" dirty="0" smtClean="0"/>
              <a:t>High resolution, sensitivity and large dynamic range</a:t>
            </a:r>
          </a:p>
          <a:p>
            <a:r>
              <a:rPr lang="en-US" sz="2400" dirty="0" smtClean="0"/>
              <a:t>Unravel previously inaccessible complexities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Challenge:</a:t>
            </a:r>
          </a:p>
          <a:p>
            <a:r>
              <a:rPr lang="en-US" sz="2400" dirty="0" smtClean="0"/>
              <a:t>Interpretation is not straightforward</a:t>
            </a:r>
          </a:p>
          <a:p>
            <a:r>
              <a:rPr lang="en-US" sz="2400" dirty="0" smtClean="0"/>
              <a:t>Procedures continue to evolve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3725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2012</Words>
  <Application>Microsoft Office PowerPoint</Application>
  <PresentationFormat>On-screen Show (4:3)</PresentationFormat>
  <Paragraphs>370</Paragraphs>
  <Slides>48</Slides>
  <Notes>2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Office Theme</vt:lpstr>
      <vt:lpstr>TranscriptomicS</vt:lpstr>
      <vt:lpstr>PowerPoint Presentation</vt:lpstr>
      <vt:lpstr>PowerPoint Presentation</vt:lpstr>
      <vt:lpstr>The evolution of transcriptomics</vt:lpstr>
      <vt:lpstr>How RNA-seq works</vt:lpstr>
      <vt:lpstr>RNA-seq vs. microarray</vt:lpstr>
      <vt:lpstr>Advantages of RNA-Seq compared with other transcriptomics methods</vt:lpstr>
      <vt:lpstr>Application</vt:lpstr>
      <vt:lpstr>Benefits &amp; Challenge</vt:lpstr>
      <vt:lpstr>PowerPoint Presentation</vt:lpstr>
      <vt:lpstr>ANNOTATION</vt:lpstr>
      <vt:lpstr>PowerPoint Presentation</vt:lpstr>
      <vt:lpstr>DIFFERENTIAL EXPRESSION ANALYSIS</vt:lpstr>
      <vt:lpstr>From reads to differential expression</vt:lpstr>
      <vt:lpstr>PowerPoint Presentation</vt:lpstr>
      <vt:lpstr>ANALYSIS OF DATA</vt:lpstr>
      <vt:lpstr>FASTQ files</vt:lpstr>
      <vt:lpstr>Sequencing QC</vt:lpstr>
      <vt:lpstr>FastQC</vt:lpstr>
      <vt:lpstr>Per base sequence quality</vt:lpstr>
      <vt:lpstr>Duplication level</vt:lpstr>
      <vt:lpstr>Overrepresented Sequences</vt:lpstr>
      <vt:lpstr>From reads to differential expression</vt:lpstr>
      <vt:lpstr>Read mapping</vt:lpstr>
      <vt:lpstr>List of mapping methods</vt:lpstr>
      <vt:lpstr>SAM/BAM format</vt:lpstr>
      <vt:lpstr>One example: SAM file</vt:lpstr>
      <vt:lpstr>Mapping QC</vt:lpstr>
      <vt:lpstr>PowerPoint Presentation</vt:lpstr>
      <vt:lpstr>PowerPoint Presentation</vt:lpstr>
      <vt:lpstr>From reads to differential expression</vt:lpstr>
      <vt:lpstr>Expression quantification</vt:lpstr>
      <vt:lpstr>Expression quantification</vt:lpstr>
      <vt:lpstr>Expression quantification</vt:lpstr>
      <vt:lpstr>From reads to differential expression</vt:lpstr>
      <vt:lpstr>Count-based methods (R packages)</vt:lpstr>
      <vt:lpstr>RPKM/FPKM-based methods</vt:lpstr>
      <vt:lpstr>Count-based </vt:lpstr>
      <vt:lpstr>Cufflinks &amp; Cuffdiff</vt:lpstr>
      <vt:lpstr>Procedures</vt:lpstr>
      <vt:lpstr>Cuffdiff Results</vt:lpstr>
      <vt:lpstr>CummeRbund</vt:lpstr>
      <vt:lpstr>Challenges: mapping reads to reference genome</vt:lpstr>
      <vt:lpstr>Challenges: novel splicing variant &amp; quantification</vt:lpstr>
      <vt:lpstr>New discoveries from mRNA-Seq</vt:lpstr>
      <vt:lpstr>Deeper insights into the complex transcriptomes</vt:lpstr>
      <vt:lpstr>Another paper of deep sequencing of human transcriptome</vt:lpstr>
      <vt:lpstr>Readings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TranscriptomicS</dc:title>
  <dc:creator>Geetha Saarunya S</dc:creator>
  <cp:lastModifiedBy>Dr. Bert Ely</cp:lastModifiedBy>
  <cp:revision>10</cp:revision>
  <dcterms:created xsi:type="dcterms:W3CDTF">2017-10-11T22:14:43Z</dcterms:created>
  <dcterms:modified xsi:type="dcterms:W3CDTF">2017-10-12T10:10:11Z</dcterms:modified>
</cp:coreProperties>
</file>