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embeddings/oleObject1.bin" ContentType="application/vnd.openxmlformats-officedocument.oleObject"/>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9"/>
  </p:notesMasterIdLst>
  <p:sldIdLst>
    <p:sldId id="256" r:id="rId2"/>
    <p:sldId id="257" r:id="rId3"/>
    <p:sldId id="262" r:id="rId4"/>
    <p:sldId id="259" r:id="rId5"/>
    <p:sldId id="260" r:id="rId6"/>
    <p:sldId id="275" r:id="rId7"/>
    <p:sldId id="261"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6" r:id="rId21"/>
    <p:sldId id="277" r:id="rId22"/>
    <p:sldId id="284" r:id="rId23"/>
    <p:sldId id="278" r:id="rId24"/>
    <p:sldId id="279" r:id="rId25"/>
    <p:sldId id="280" r:id="rId26"/>
    <p:sldId id="281" r:id="rId27"/>
    <p:sldId id="282"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01" d="100"/>
          <a:sy n="101" d="100"/>
        </p:scale>
        <p:origin x="-1320" y="-1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3A46A4D-6177-3A43-8F36-5D0250694EF9}" type="doc">
      <dgm:prSet loTypeId="urn:microsoft.com/office/officeart/2005/8/layout/pyramid4" loCatId="" qsTypeId="urn:microsoft.com/office/officeart/2005/8/quickstyle/simple4" qsCatId="simple" csTypeId="urn:microsoft.com/office/officeart/2005/8/colors/accent1_2" csCatId="accent1" phldr="1"/>
      <dgm:spPr/>
      <dgm:t>
        <a:bodyPr/>
        <a:lstStyle/>
        <a:p>
          <a:endParaRPr lang="en-US"/>
        </a:p>
      </dgm:t>
    </dgm:pt>
    <dgm:pt modelId="{8706A893-5172-4245-BFCA-8608B5017BD8}">
      <dgm:prSet phldrT="[Text]">
        <dgm:style>
          <a:lnRef idx="2">
            <a:schemeClr val="dk1">
              <a:shade val="50000"/>
            </a:schemeClr>
          </a:lnRef>
          <a:fillRef idx="1">
            <a:schemeClr val="dk1"/>
          </a:fillRef>
          <a:effectRef idx="0">
            <a:schemeClr val="dk1"/>
          </a:effectRef>
          <a:fontRef idx="minor">
            <a:schemeClr val="lt1"/>
          </a:fontRef>
        </dgm:style>
      </dgm:prSet>
      <dgm:spPr/>
      <dgm:t>
        <a:bodyPr/>
        <a:lstStyle/>
        <a:p>
          <a:r>
            <a:rPr lang="en-US" dirty="0" smtClean="0"/>
            <a:t>Gene order </a:t>
          </a:r>
        </a:p>
        <a:p>
          <a:r>
            <a:rPr lang="en-US" dirty="0" smtClean="0"/>
            <a:t>Analysis through alignment</a:t>
          </a:r>
          <a:endParaRPr lang="en-US" dirty="0"/>
        </a:p>
      </dgm:t>
    </dgm:pt>
    <dgm:pt modelId="{59868217-791A-7F4D-B1B0-EE04CCA9ABEB}" type="parTrans" cxnId="{DB0E172B-379F-FB46-B6FA-917D0B61187A}">
      <dgm:prSet/>
      <dgm:spPr/>
      <dgm:t>
        <a:bodyPr/>
        <a:lstStyle/>
        <a:p>
          <a:endParaRPr lang="en-US"/>
        </a:p>
      </dgm:t>
    </dgm:pt>
    <dgm:pt modelId="{499ED6D4-BAAA-9943-BBEE-9151E1DAFB05}" type="sibTrans" cxnId="{DB0E172B-379F-FB46-B6FA-917D0B61187A}">
      <dgm:prSet/>
      <dgm:spPr/>
      <dgm:t>
        <a:bodyPr/>
        <a:lstStyle/>
        <a:p>
          <a:endParaRPr lang="en-US"/>
        </a:p>
      </dgm:t>
    </dgm:pt>
    <dgm:pt modelId="{8D534990-204E-B54D-A6D4-0086BDCCABCC}">
      <dgm:prSet phldrT="[Text]"/>
      <dgm:spPr/>
      <dgm:t>
        <a:bodyPr/>
        <a:lstStyle/>
        <a:p>
          <a:r>
            <a:rPr lang="en-US" dirty="0" smtClean="0"/>
            <a:t>Coding regions:  Functional prediction &amp; conservation</a:t>
          </a:r>
          <a:endParaRPr lang="en-US" dirty="0"/>
        </a:p>
      </dgm:t>
    </dgm:pt>
    <dgm:pt modelId="{E17D076D-F486-3E41-AE59-85964846E3A1}" type="parTrans" cxnId="{3D92F371-E5E0-7F49-9287-AE4EE1955E44}">
      <dgm:prSet/>
      <dgm:spPr/>
      <dgm:t>
        <a:bodyPr/>
        <a:lstStyle/>
        <a:p>
          <a:endParaRPr lang="en-US"/>
        </a:p>
      </dgm:t>
    </dgm:pt>
    <dgm:pt modelId="{E63BBE19-14FC-544C-95A7-BFEF4DDB8409}" type="sibTrans" cxnId="{3D92F371-E5E0-7F49-9287-AE4EE1955E44}">
      <dgm:prSet/>
      <dgm:spPr/>
      <dgm:t>
        <a:bodyPr/>
        <a:lstStyle/>
        <a:p>
          <a:endParaRPr lang="en-US"/>
        </a:p>
      </dgm:t>
    </dgm:pt>
    <dgm:pt modelId="{C06A308D-3C7F-9F46-B0A2-D3B32AC89DE1}">
      <dgm:prSet phldrT="[Text]"/>
      <dgm:spPr/>
      <dgm:t>
        <a:bodyPr/>
        <a:lstStyle/>
        <a:p>
          <a:r>
            <a:rPr lang="en-US" dirty="0" smtClean="0"/>
            <a:t>Comparative analysis</a:t>
          </a:r>
          <a:endParaRPr lang="en-US" dirty="0"/>
        </a:p>
      </dgm:t>
    </dgm:pt>
    <dgm:pt modelId="{93C67EF5-B5E0-9941-BE68-53E58613A793}" type="parTrans" cxnId="{8E10E4EF-3D6A-1D45-B496-E819658AACC0}">
      <dgm:prSet/>
      <dgm:spPr/>
      <dgm:t>
        <a:bodyPr/>
        <a:lstStyle/>
        <a:p>
          <a:endParaRPr lang="en-US"/>
        </a:p>
      </dgm:t>
    </dgm:pt>
    <dgm:pt modelId="{944094B4-C734-B644-BBD9-695A396BB8B3}" type="sibTrans" cxnId="{8E10E4EF-3D6A-1D45-B496-E819658AACC0}">
      <dgm:prSet/>
      <dgm:spPr/>
      <dgm:t>
        <a:bodyPr/>
        <a:lstStyle/>
        <a:p>
          <a:endParaRPr lang="en-US"/>
        </a:p>
      </dgm:t>
    </dgm:pt>
    <dgm:pt modelId="{D8942BCB-8E0F-3C4F-BC11-F829CCD0A219}">
      <dgm:prSet phldrT="[Text]"/>
      <dgm:spPr/>
      <dgm:t>
        <a:bodyPr/>
        <a:lstStyle/>
        <a:p>
          <a:r>
            <a:rPr lang="en-US" dirty="0" smtClean="0"/>
            <a:t>Non-coding region: Biological functions </a:t>
          </a:r>
          <a:r>
            <a:rPr lang="en-US" dirty="0" err="1" smtClean="0"/>
            <a:t>inc</a:t>
          </a:r>
          <a:r>
            <a:rPr lang="en-US" dirty="0" smtClean="0"/>
            <a:t>: transcription regulation , DNA replication</a:t>
          </a:r>
          <a:endParaRPr lang="en-US" dirty="0"/>
        </a:p>
      </dgm:t>
    </dgm:pt>
    <dgm:pt modelId="{854AC93C-BB89-5F4D-B68F-AD1E4826C7CF}" type="parTrans" cxnId="{3111FA0B-77F8-4341-B2C3-79A321BCD1D4}">
      <dgm:prSet/>
      <dgm:spPr/>
      <dgm:t>
        <a:bodyPr/>
        <a:lstStyle/>
        <a:p>
          <a:endParaRPr lang="en-US"/>
        </a:p>
      </dgm:t>
    </dgm:pt>
    <dgm:pt modelId="{827F74ED-3249-EA4C-B7C0-08DDC4EB2382}" type="sibTrans" cxnId="{3111FA0B-77F8-4341-B2C3-79A321BCD1D4}">
      <dgm:prSet/>
      <dgm:spPr/>
      <dgm:t>
        <a:bodyPr/>
        <a:lstStyle/>
        <a:p>
          <a:endParaRPr lang="en-US"/>
        </a:p>
      </dgm:t>
    </dgm:pt>
    <dgm:pt modelId="{8B62DFB2-2B74-F844-84B4-AD5C23A2C274}" type="pres">
      <dgm:prSet presAssocID="{13A46A4D-6177-3A43-8F36-5D0250694EF9}" presName="compositeShape" presStyleCnt="0">
        <dgm:presLayoutVars>
          <dgm:chMax val="9"/>
          <dgm:dir/>
          <dgm:resizeHandles val="exact"/>
        </dgm:presLayoutVars>
      </dgm:prSet>
      <dgm:spPr/>
      <dgm:t>
        <a:bodyPr/>
        <a:lstStyle/>
        <a:p>
          <a:endParaRPr lang="en-US"/>
        </a:p>
      </dgm:t>
    </dgm:pt>
    <dgm:pt modelId="{C9390782-0002-E543-99FD-4101555EF973}" type="pres">
      <dgm:prSet presAssocID="{13A46A4D-6177-3A43-8F36-5D0250694EF9}" presName="triangle1" presStyleLbl="node1" presStyleIdx="0" presStyleCnt="4">
        <dgm:presLayoutVars>
          <dgm:bulletEnabled val="1"/>
        </dgm:presLayoutVars>
      </dgm:prSet>
      <dgm:spPr/>
      <dgm:t>
        <a:bodyPr/>
        <a:lstStyle/>
        <a:p>
          <a:endParaRPr lang="en-US"/>
        </a:p>
      </dgm:t>
    </dgm:pt>
    <dgm:pt modelId="{6C19D456-3416-5048-946E-62022D6B43F2}" type="pres">
      <dgm:prSet presAssocID="{13A46A4D-6177-3A43-8F36-5D0250694EF9}" presName="triangle2" presStyleLbl="node1" presStyleIdx="1" presStyleCnt="4">
        <dgm:presLayoutVars>
          <dgm:bulletEnabled val="1"/>
        </dgm:presLayoutVars>
      </dgm:prSet>
      <dgm:spPr/>
      <dgm:t>
        <a:bodyPr/>
        <a:lstStyle/>
        <a:p>
          <a:endParaRPr lang="en-US"/>
        </a:p>
      </dgm:t>
    </dgm:pt>
    <dgm:pt modelId="{83AA0D23-FCE5-C14E-9CAE-E5DBBE610E06}" type="pres">
      <dgm:prSet presAssocID="{13A46A4D-6177-3A43-8F36-5D0250694EF9}" presName="triangle3" presStyleLbl="node1" presStyleIdx="2" presStyleCnt="4">
        <dgm:presLayoutVars>
          <dgm:bulletEnabled val="1"/>
        </dgm:presLayoutVars>
      </dgm:prSet>
      <dgm:spPr/>
      <dgm:t>
        <a:bodyPr/>
        <a:lstStyle/>
        <a:p>
          <a:endParaRPr lang="en-US"/>
        </a:p>
      </dgm:t>
    </dgm:pt>
    <dgm:pt modelId="{8B39A348-FD19-C44F-94E0-A9E08152F770}" type="pres">
      <dgm:prSet presAssocID="{13A46A4D-6177-3A43-8F36-5D0250694EF9}" presName="triangle4" presStyleLbl="node1" presStyleIdx="3" presStyleCnt="4">
        <dgm:presLayoutVars>
          <dgm:bulletEnabled val="1"/>
        </dgm:presLayoutVars>
      </dgm:prSet>
      <dgm:spPr/>
      <dgm:t>
        <a:bodyPr/>
        <a:lstStyle/>
        <a:p>
          <a:endParaRPr lang="en-US"/>
        </a:p>
      </dgm:t>
    </dgm:pt>
  </dgm:ptLst>
  <dgm:cxnLst>
    <dgm:cxn modelId="{7C3AFC44-B30A-BE48-959C-9953911371A0}" type="presOf" srcId="{13A46A4D-6177-3A43-8F36-5D0250694EF9}" destId="{8B62DFB2-2B74-F844-84B4-AD5C23A2C274}" srcOrd="0" destOrd="0" presId="urn:microsoft.com/office/officeart/2005/8/layout/pyramid4"/>
    <dgm:cxn modelId="{AD42D22A-2BE1-7749-BAB5-C8E0ABA7B99A}" type="presOf" srcId="{D8942BCB-8E0F-3C4F-BC11-F829CCD0A219}" destId="{8B39A348-FD19-C44F-94E0-A9E08152F770}" srcOrd="0" destOrd="0" presId="urn:microsoft.com/office/officeart/2005/8/layout/pyramid4"/>
    <dgm:cxn modelId="{DB0E172B-379F-FB46-B6FA-917D0B61187A}" srcId="{13A46A4D-6177-3A43-8F36-5D0250694EF9}" destId="{8706A893-5172-4245-BFCA-8608B5017BD8}" srcOrd="0" destOrd="0" parTransId="{59868217-791A-7F4D-B1B0-EE04CCA9ABEB}" sibTransId="{499ED6D4-BAAA-9943-BBEE-9151E1DAFB05}"/>
    <dgm:cxn modelId="{8E10E4EF-3D6A-1D45-B496-E819658AACC0}" srcId="{13A46A4D-6177-3A43-8F36-5D0250694EF9}" destId="{C06A308D-3C7F-9F46-B0A2-D3B32AC89DE1}" srcOrd="2" destOrd="0" parTransId="{93C67EF5-B5E0-9941-BE68-53E58613A793}" sibTransId="{944094B4-C734-B644-BBD9-695A396BB8B3}"/>
    <dgm:cxn modelId="{F6A8E37D-A0D7-0343-B1C5-1E4B472A9791}" type="presOf" srcId="{8D534990-204E-B54D-A6D4-0086BDCCABCC}" destId="{6C19D456-3416-5048-946E-62022D6B43F2}" srcOrd="0" destOrd="0" presId="urn:microsoft.com/office/officeart/2005/8/layout/pyramid4"/>
    <dgm:cxn modelId="{3111FA0B-77F8-4341-B2C3-79A321BCD1D4}" srcId="{13A46A4D-6177-3A43-8F36-5D0250694EF9}" destId="{D8942BCB-8E0F-3C4F-BC11-F829CCD0A219}" srcOrd="3" destOrd="0" parTransId="{854AC93C-BB89-5F4D-B68F-AD1E4826C7CF}" sibTransId="{827F74ED-3249-EA4C-B7C0-08DDC4EB2382}"/>
    <dgm:cxn modelId="{F1AC95B0-E45E-1E4A-946F-A54A9F71DB34}" type="presOf" srcId="{8706A893-5172-4245-BFCA-8608B5017BD8}" destId="{C9390782-0002-E543-99FD-4101555EF973}" srcOrd="0" destOrd="0" presId="urn:microsoft.com/office/officeart/2005/8/layout/pyramid4"/>
    <dgm:cxn modelId="{3D92F371-E5E0-7F49-9287-AE4EE1955E44}" srcId="{13A46A4D-6177-3A43-8F36-5D0250694EF9}" destId="{8D534990-204E-B54D-A6D4-0086BDCCABCC}" srcOrd="1" destOrd="0" parTransId="{E17D076D-F486-3E41-AE59-85964846E3A1}" sibTransId="{E63BBE19-14FC-544C-95A7-BFEF4DDB8409}"/>
    <dgm:cxn modelId="{975E95F5-3EFF-CD4F-A5A7-D108E2E752CB}" type="presOf" srcId="{C06A308D-3C7F-9F46-B0A2-D3B32AC89DE1}" destId="{83AA0D23-FCE5-C14E-9CAE-E5DBBE610E06}" srcOrd="0" destOrd="0" presId="urn:microsoft.com/office/officeart/2005/8/layout/pyramid4"/>
    <dgm:cxn modelId="{82E391F9-CFDC-EF47-AB5C-AB0E241B3C2A}" type="presParOf" srcId="{8B62DFB2-2B74-F844-84B4-AD5C23A2C274}" destId="{C9390782-0002-E543-99FD-4101555EF973}" srcOrd="0" destOrd="0" presId="urn:microsoft.com/office/officeart/2005/8/layout/pyramid4"/>
    <dgm:cxn modelId="{B898469B-5CC0-454C-AA1E-62028837260E}" type="presParOf" srcId="{8B62DFB2-2B74-F844-84B4-AD5C23A2C274}" destId="{6C19D456-3416-5048-946E-62022D6B43F2}" srcOrd="1" destOrd="0" presId="urn:microsoft.com/office/officeart/2005/8/layout/pyramid4"/>
    <dgm:cxn modelId="{7CC18E8F-D3C6-0546-BD4C-D5656F027CF9}" type="presParOf" srcId="{8B62DFB2-2B74-F844-84B4-AD5C23A2C274}" destId="{83AA0D23-FCE5-C14E-9CAE-E5DBBE610E06}" srcOrd="2" destOrd="0" presId="urn:microsoft.com/office/officeart/2005/8/layout/pyramid4"/>
    <dgm:cxn modelId="{95D85208-A60F-EB48-837F-5193BE810C30}" type="presParOf" srcId="{8B62DFB2-2B74-F844-84B4-AD5C23A2C274}" destId="{8B39A348-FD19-C44F-94E0-A9E08152F770}" srcOrd="3" destOrd="0" presId="urn:microsoft.com/office/officeart/2005/8/layout/pyramid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390782-0002-E543-99FD-4101555EF973}">
      <dsp:nvSpPr>
        <dsp:cNvPr id="0" name=""/>
        <dsp:cNvSpPr/>
      </dsp:nvSpPr>
      <dsp:spPr>
        <a:xfrm>
          <a:off x="2983309" y="0"/>
          <a:ext cx="2262981" cy="2262981"/>
        </a:xfrm>
        <a:prstGeom prst="triangle">
          <a:avLst/>
        </a:prstGeom>
        <a:solidFill>
          <a:schemeClr val="dk1"/>
        </a:solidFill>
        <a:ln w="25400" cap="flat" cmpd="sng" algn="ctr">
          <a:solidFill>
            <a:schemeClr val="dk1">
              <a:shade val="50000"/>
            </a:schemeClr>
          </a:solidFill>
          <a:prstDash val="solid"/>
        </a:ln>
        <a:effectLst/>
      </dsp:spPr>
      <dsp:style>
        <a:lnRef idx="2">
          <a:schemeClr val="dk1">
            <a:shade val="50000"/>
          </a:schemeClr>
        </a:lnRef>
        <a:fillRef idx="1">
          <a:schemeClr val="dk1"/>
        </a:fillRef>
        <a:effectRef idx="0">
          <a:schemeClr val="dk1"/>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Gene order </a:t>
          </a:r>
        </a:p>
        <a:p>
          <a:pPr lvl="0" algn="ctr" defTabSz="488950">
            <a:lnSpc>
              <a:spcPct val="90000"/>
            </a:lnSpc>
            <a:spcBef>
              <a:spcPct val="0"/>
            </a:spcBef>
            <a:spcAft>
              <a:spcPct val="35000"/>
            </a:spcAft>
          </a:pPr>
          <a:r>
            <a:rPr lang="en-US" sz="1100" kern="1200" dirty="0" smtClean="0"/>
            <a:t>Analysis through alignment</a:t>
          </a:r>
          <a:endParaRPr lang="en-US" sz="1100" kern="1200" dirty="0"/>
        </a:p>
      </dsp:txBody>
      <dsp:txXfrm>
        <a:off x="3549054" y="1131491"/>
        <a:ext cx="1131491" cy="1131490"/>
      </dsp:txXfrm>
    </dsp:sp>
    <dsp:sp modelId="{6C19D456-3416-5048-946E-62022D6B43F2}">
      <dsp:nvSpPr>
        <dsp:cNvPr id="0" name=""/>
        <dsp:cNvSpPr/>
      </dsp:nvSpPr>
      <dsp:spPr>
        <a:xfrm>
          <a:off x="1851818" y="2262981"/>
          <a:ext cx="2262981" cy="2262981"/>
        </a:xfrm>
        <a:prstGeom prst="triangl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Coding regions:  Functional prediction &amp; conservation</a:t>
          </a:r>
          <a:endParaRPr lang="en-US" sz="1100" kern="1200" dirty="0"/>
        </a:p>
      </dsp:txBody>
      <dsp:txXfrm>
        <a:off x="2417563" y="3394472"/>
        <a:ext cx="1131491" cy="1131490"/>
      </dsp:txXfrm>
    </dsp:sp>
    <dsp:sp modelId="{83AA0D23-FCE5-C14E-9CAE-E5DBBE610E06}">
      <dsp:nvSpPr>
        <dsp:cNvPr id="0" name=""/>
        <dsp:cNvSpPr/>
      </dsp:nvSpPr>
      <dsp:spPr>
        <a:xfrm rot="10800000">
          <a:off x="2983309" y="2262981"/>
          <a:ext cx="2262981" cy="2262981"/>
        </a:xfrm>
        <a:prstGeom prst="triangl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Comparative analysis</a:t>
          </a:r>
          <a:endParaRPr lang="en-US" sz="1100" kern="1200" dirty="0"/>
        </a:p>
      </dsp:txBody>
      <dsp:txXfrm rot="10800000">
        <a:off x="3549054" y="2262981"/>
        <a:ext cx="1131491" cy="1131490"/>
      </dsp:txXfrm>
    </dsp:sp>
    <dsp:sp modelId="{8B39A348-FD19-C44F-94E0-A9E08152F770}">
      <dsp:nvSpPr>
        <dsp:cNvPr id="0" name=""/>
        <dsp:cNvSpPr/>
      </dsp:nvSpPr>
      <dsp:spPr>
        <a:xfrm>
          <a:off x="4114800" y="2262981"/>
          <a:ext cx="2262981" cy="2262981"/>
        </a:xfrm>
        <a:prstGeom prst="triangl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Non-coding region: Biological functions </a:t>
          </a:r>
          <a:r>
            <a:rPr lang="en-US" sz="1100" kern="1200" dirty="0" err="1" smtClean="0"/>
            <a:t>inc</a:t>
          </a:r>
          <a:r>
            <a:rPr lang="en-US" sz="1100" kern="1200" dirty="0" smtClean="0"/>
            <a:t>: transcription regulation , DNA replication</a:t>
          </a:r>
          <a:endParaRPr lang="en-US" sz="1100" kern="1200" dirty="0"/>
        </a:p>
      </dsp:txBody>
      <dsp:txXfrm>
        <a:off x="4680545" y="3394472"/>
        <a:ext cx="1131491" cy="1131490"/>
      </dsp:txXfrm>
    </dsp:sp>
  </dsp:spTree>
</dsp:drawing>
</file>

<file path=ppt/diagrams/layout1.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31BB19D-B274-D547-9771-E9EE18C0A67F}" type="datetimeFigureOut">
              <a:rPr lang="en-US" smtClean="0"/>
              <a:t>06/09/17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60841EF-1E3F-A24F-BC8E-499083128EBD}" type="slidenum">
              <a:rPr lang="en-US" smtClean="0"/>
              <a:t>‹#›</a:t>
            </a:fld>
            <a:endParaRPr lang="en-US"/>
          </a:p>
        </p:txBody>
      </p:sp>
    </p:spTree>
    <p:extLst>
      <p:ext uri="{BB962C8B-B14F-4D97-AF65-F5344CB8AC3E}">
        <p14:creationId xmlns:p14="http://schemas.microsoft.com/office/powerpoint/2010/main" val="172703240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solidFill>
                  <a:srgbClr val="B5A788"/>
                </a:solidFill>
                <a:latin typeface="Gill Sans MT" charset="0"/>
              </a:rPr>
              <a:t>© 2005 Prentice Hall Inc. / A Pearson Education Company / Upper Saddle River, New Jersey 07458</a:t>
            </a:r>
            <a:endParaRPr lang="en-US" dirty="0" smtClean="0">
              <a:latin typeface="Gill Sans MT" charset="0"/>
            </a:endParaRPr>
          </a:p>
          <a:p>
            <a:endParaRPr lang="en-US" dirty="0"/>
          </a:p>
        </p:txBody>
      </p:sp>
      <p:sp>
        <p:nvSpPr>
          <p:cNvPr id="4" name="Slide Number Placeholder 3"/>
          <p:cNvSpPr>
            <a:spLocks noGrp="1"/>
          </p:cNvSpPr>
          <p:nvPr>
            <p:ph type="sldNum" sz="quarter" idx="10"/>
          </p:nvPr>
        </p:nvSpPr>
        <p:spPr/>
        <p:txBody>
          <a:bodyPr/>
          <a:lstStyle/>
          <a:p>
            <a:fld id="{060841EF-1E3F-A24F-BC8E-499083128EBD}" type="slidenum">
              <a:rPr lang="en-US" smtClean="0"/>
              <a:t>4</a:t>
            </a:fld>
            <a:endParaRPr lang="en-US"/>
          </a:p>
        </p:txBody>
      </p:sp>
    </p:spTree>
    <p:extLst>
      <p:ext uri="{BB962C8B-B14F-4D97-AF65-F5344CB8AC3E}">
        <p14:creationId xmlns:p14="http://schemas.microsoft.com/office/powerpoint/2010/main" val="19323165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Refer paper</a:t>
            </a:r>
            <a:endParaRPr lang="en-US" dirty="0"/>
          </a:p>
        </p:txBody>
      </p:sp>
      <p:sp>
        <p:nvSpPr>
          <p:cNvPr id="4" name="Slide Number Placeholder 3"/>
          <p:cNvSpPr>
            <a:spLocks noGrp="1"/>
          </p:cNvSpPr>
          <p:nvPr>
            <p:ph type="sldNum" sz="quarter" idx="10"/>
          </p:nvPr>
        </p:nvSpPr>
        <p:spPr/>
        <p:txBody>
          <a:bodyPr/>
          <a:lstStyle/>
          <a:p>
            <a:fld id="{060841EF-1E3F-A24F-BC8E-499083128EBD}" type="slidenum">
              <a:rPr lang="en-US" smtClean="0"/>
              <a:t>27</a:t>
            </a:fld>
            <a:endParaRPr lang="en-US"/>
          </a:p>
        </p:txBody>
      </p:sp>
    </p:spTree>
    <p:extLst>
      <p:ext uri="{BB962C8B-B14F-4D97-AF65-F5344CB8AC3E}">
        <p14:creationId xmlns:p14="http://schemas.microsoft.com/office/powerpoint/2010/main" val="18361833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99C8049-5982-224C-9AAE-E096BEA4D67E}" type="datetimeFigureOut">
              <a:rPr lang="en-US" smtClean="0"/>
              <a:t>06/09/17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C2A6E2-9394-294E-8478-77F56AE986D2}" type="slidenum">
              <a:rPr lang="en-US" smtClean="0"/>
              <a:t>‹#›</a:t>
            </a:fld>
            <a:endParaRPr lang="en-US"/>
          </a:p>
        </p:txBody>
      </p:sp>
    </p:spTree>
    <p:extLst>
      <p:ext uri="{BB962C8B-B14F-4D97-AF65-F5344CB8AC3E}">
        <p14:creationId xmlns:p14="http://schemas.microsoft.com/office/powerpoint/2010/main" val="24598078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9C8049-5982-224C-9AAE-E096BEA4D67E}" type="datetimeFigureOut">
              <a:rPr lang="en-US" smtClean="0"/>
              <a:t>06/09/17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C2A6E2-9394-294E-8478-77F56AE986D2}" type="slidenum">
              <a:rPr lang="en-US" smtClean="0"/>
              <a:t>‹#›</a:t>
            </a:fld>
            <a:endParaRPr lang="en-US"/>
          </a:p>
        </p:txBody>
      </p:sp>
    </p:spTree>
    <p:extLst>
      <p:ext uri="{BB962C8B-B14F-4D97-AF65-F5344CB8AC3E}">
        <p14:creationId xmlns:p14="http://schemas.microsoft.com/office/powerpoint/2010/main" val="2483206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9C8049-5982-224C-9AAE-E096BEA4D67E}" type="datetimeFigureOut">
              <a:rPr lang="en-US" smtClean="0"/>
              <a:t>06/09/17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C2A6E2-9394-294E-8478-77F56AE986D2}" type="slidenum">
              <a:rPr lang="en-US" smtClean="0"/>
              <a:t>‹#›</a:t>
            </a:fld>
            <a:endParaRPr lang="en-US"/>
          </a:p>
        </p:txBody>
      </p:sp>
    </p:spTree>
    <p:extLst>
      <p:ext uri="{BB962C8B-B14F-4D97-AF65-F5344CB8AC3E}">
        <p14:creationId xmlns:p14="http://schemas.microsoft.com/office/powerpoint/2010/main" val="31985420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9C8049-5982-224C-9AAE-E096BEA4D67E}" type="datetimeFigureOut">
              <a:rPr lang="en-US" smtClean="0"/>
              <a:t>06/09/17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C2A6E2-9394-294E-8478-77F56AE986D2}" type="slidenum">
              <a:rPr lang="en-US" smtClean="0"/>
              <a:t>‹#›</a:t>
            </a:fld>
            <a:endParaRPr lang="en-US"/>
          </a:p>
        </p:txBody>
      </p:sp>
    </p:spTree>
    <p:extLst>
      <p:ext uri="{BB962C8B-B14F-4D97-AF65-F5344CB8AC3E}">
        <p14:creationId xmlns:p14="http://schemas.microsoft.com/office/powerpoint/2010/main" val="34351095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99C8049-5982-224C-9AAE-E096BEA4D67E}" type="datetimeFigureOut">
              <a:rPr lang="en-US" smtClean="0"/>
              <a:t>06/09/17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C2A6E2-9394-294E-8478-77F56AE986D2}" type="slidenum">
              <a:rPr lang="en-US" smtClean="0"/>
              <a:t>‹#›</a:t>
            </a:fld>
            <a:endParaRPr lang="en-US"/>
          </a:p>
        </p:txBody>
      </p:sp>
    </p:spTree>
    <p:extLst>
      <p:ext uri="{BB962C8B-B14F-4D97-AF65-F5344CB8AC3E}">
        <p14:creationId xmlns:p14="http://schemas.microsoft.com/office/powerpoint/2010/main" val="15834509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99C8049-5982-224C-9AAE-E096BEA4D67E}" type="datetimeFigureOut">
              <a:rPr lang="en-US" smtClean="0"/>
              <a:t>06/09/17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C2A6E2-9394-294E-8478-77F56AE986D2}" type="slidenum">
              <a:rPr lang="en-US" smtClean="0"/>
              <a:t>‹#›</a:t>
            </a:fld>
            <a:endParaRPr lang="en-US"/>
          </a:p>
        </p:txBody>
      </p:sp>
    </p:spTree>
    <p:extLst>
      <p:ext uri="{BB962C8B-B14F-4D97-AF65-F5344CB8AC3E}">
        <p14:creationId xmlns:p14="http://schemas.microsoft.com/office/powerpoint/2010/main" val="16994535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99C8049-5982-224C-9AAE-E096BEA4D67E}" type="datetimeFigureOut">
              <a:rPr lang="en-US" smtClean="0"/>
              <a:t>06/09/17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C2A6E2-9394-294E-8478-77F56AE986D2}" type="slidenum">
              <a:rPr lang="en-US" smtClean="0"/>
              <a:t>‹#›</a:t>
            </a:fld>
            <a:endParaRPr lang="en-US"/>
          </a:p>
        </p:txBody>
      </p:sp>
    </p:spTree>
    <p:extLst>
      <p:ext uri="{BB962C8B-B14F-4D97-AF65-F5344CB8AC3E}">
        <p14:creationId xmlns:p14="http://schemas.microsoft.com/office/powerpoint/2010/main" val="23184747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99C8049-5982-224C-9AAE-E096BEA4D67E}" type="datetimeFigureOut">
              <a:rPr lang="en-US" smtClean="0"/>
              <a:t>06/09/17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C2A6E2-9394-294E-8478-77F56AE986D2}" type="slidenum">
              <a:rPr lang="en-US" smtClean="0"/>
              <a:t>‹#›</a:t>
            </a:fld>
            <a:endParaRPr lang="en-US"/>
          </a:p>
        </p:txBody>
      </p:sp>
    </p:spTree>
    <p:extLst>
      <p:ext uri="{BB962C8B-B14F-4D97-AF65-F5344CB8AC3E}">
        <p14:creationId xmlns:p14="http://schemas.microsoft.com/office/powerpoint/2010/main" val="4147048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99C8049-5982-224C-9AAE-E096BEA4D67E}" type="datetimeFigureOut">
              <a:rPr lang="en-US" smtClean="0"/>
              <a:t>06/09/17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C2A6E2-9394-294E-8478-77F56AE986D2}" type="slidenum">
              <a:rPr lang="en-US" smtClean="0"/>
              <a:t>‹#›</a:t>
            </a:fld>
            <a:endParaRPr lang="en-US"/>
          </a:p>
        </p:txBody>
      </p:sp>
    </p:spTree>
    <p:extLst>
      <p:ext uri="{BB962C8B-B14F-4D97-AF65-F5344CB8AC3E}">
        <p14:creationId xmlns:p14="http://schemas.microsoft.com/office/powerpoint/2010/main" val="39006643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99C8049-5982-224C-9AAE-E096BEA4D67E}" type="datetimeFigureOut">
              <a:rPr lang="en-US" smtClean="0"/>
              <a:t>06/09/17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C2A6E2-9394-294E-8478-77F56AE986D2}" type="slidenum">
              <a:rPr lang="en-US" smtClean="0"/>
              <a:t>‹#›</a:t>
            </a:fld>
            <a:endParaRPr lang="en-US"/>
          </a:p>
        </p:txBody>
      </p:sp>
    </p:spTree>
    <p:extLst>
      <p:ext uri="{BB962C8B-B14F-4D97-AF65-F5344CB8AC3E}">
        <p14:creationId xmlns:p14="http://schemas.microsoft.com/office/powerpoint/2010/main" val="26060456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99C8049-5982-224C-9AAE-E096BEA4D67E}" type="datetimeFigureOut">
              <a:rPr lang="en-US" smtClean="0"/>
              <a:t>06/09/17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C2A6E2-9394-294E-8478-77F56AE986D2}" type="slidenum">
              <a:rPr lang="en-US" smtClean="0"/>
              <a:t>‹#›</a:t>
            </a:fld>
            <a:endParaRPr lang="en-US"/>
          </a:p>
        </p:txBody>
      </p:sp>
    </p:spTree>
    <p:extLst>
      <p:ext uri="{BB962C8B-B14F-4D97-AF65-F5344CB8AC3E}">
        <p14:creationId xmlns:p14="http://schemas.microsoft.com/office/powerpoint/2010/main" val="77039133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9C8049-5982-224C-9AAE-E096BEA4D67E}" type="datetimeFigureOut">
              <a:rPr lang="en-US" smtClean="0"/>
              <a:t>06/09/17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C2A6E2-9394-294E-8478-77F56AE986D2}" type="slidenum">
              <a:rPr lang="en-US" smtClean="0"/>
              <a:t>‹#›</a:t>
            </a:fld>
            <a:endParaRPr lang="en-US"/>
          </a:p>
        </p:txBody>
      </p:sp>
    </p:spTree>
    <p:extLst>
      <p:ext uri="{BB962C8B-B14F-4D97-AF65-F5344CB8AC3E}">
        <p14:creationId xmlns:p14="http://schemas.microsoft.com/office/powerpoint/2010/main" val="1015912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1.emf"/><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Comparative Genomics</a:t>
            </a:r>
            <a:endParaRPr lang="en-US" dirty="0"/>
          </a:p>
        </p:txBody>
      </p:sp>
      <p:sp>
        <p:nvSpPr>
          <p:cNvPr id="3" name="Subtitle 2"/>
          <p:cNvSpPr>
            <a:spLocks noGrp="1"/>
          </p:cNvSpPr>
          <p:nvPr>
            <p:ph type="subTitle" idx="1"/>
          </p:nvPr>
        </p:nvSpPr>
        <p:spPr/>
        <p:txBody>
          <a:bodyPr/>
          <a:lstStyle/>
          <a:p>
            <a:r>
              <a:rPr lang="en-US" dirty="0" smtClean="0"/>
              <a:t>09/07/17</a:t>
            </a:r>
            <a:endParaRPr lang="en-US" dirty="0"/>
          </a:p>
        </p:txBody>
      </p:sp>
    </p:spTree>
    <p:extLst>
      <p:ext uri="{BB962C8B-B14F-4D97-AF65-F5344CB8AC3E}">
        <p14:creationId xmlns:p14="http://schemas.microsoft.com/office/powerpoint/2010/main" val="17960412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58"/>
          <p:cNvGrpSpPr>
            <a:grpSpLocks/>
          </p:cNvGrpSpPr>
          <p:nvPr/>
        </p:nvGrpSpPr>
        <p:grpSpPr bwMode="auto">
          <a:xfrm>
            <a:off x="150813" y="111125"/>
            <a:ext cx="8916987" cy="6442075"/>
            <a:chOff x="95" y="70"/>
            <a:chExt cx="5617" cy="4058"/>
          </a:xfrm>
        </p:grpSpPr>
        <p:sp>
          <p:nvSpPr>
            <p:cNvPr id="5" name="Rectangle 3"/>
            <p:cNvSpPr>
              <a:spLocks noChangeArrowheads="1"/>
            </p:cNvSpPr>
            <p:nvPr/>
          </p:nvSpPr>
          <p:spPr bwMode="auto">
            <a:xfrm>
              <a:off x="1574" y="70"/>
              <a:ext cx="4138" cy="410"/>
            </a:xfrm>
            <a:prstGeom prst="rect">
              <a:avLst/>
            </a:prstGeom>
            <a:noFill/>
            <a:ln w="9525">
              <a:solidFill>
                <a:srgbClr val="000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GB" sz="3600" b="1" dirty="0">
                  <a:solidFill>
                    <a:srgbClr val="000000"/>
                  </a:solidFill>
                </a:rPr>
                <a:t>Homologs - </a:t>
              </a:r>
              <a:r>
                <a:rPr lang="en-GB" sz="3600" b="1" dirty="0" err="1">
                  <a:solidFill>
                    <a:srgbClr val="000000"/>
                  </a:solidFill>
                </a:rPr>
                <a:t>Paralogs</a:t>
              </a:r>
              <a:r>
                <a:rPr lang="en-GB" sz="3600" b="1" dirty="0">
                  <a:solidFill>
                    <a:srgbClr val="000000"/>
                  </a:solidFill>
                </a:rPr>
                <a:t> - </a:t>
              </a:r>
              <a:r>
                <a:rPr lang="en-GB" sz="3600" b="1" dirty="0" err="1">
                  <a:solidFill>
                    <a:srgbClr val="000000"/>
                  </a:solidFill>
                </a:rPr>
                <a:t>Orthologs</a:t>
              </a:r>
              <a:endParaRPr lang="en-GB" sz="3200" b="1" dirty="0">
                <a:solidFill>
                  <a:srgbClr val="000000"/>
                </a:solidFill>
              </a:endParaRPr>
            </a:p>
          </p:txBody>
        </p:sp>
        <p:sp>
          <p:nvSpPr>
            <p:cNvPr id="6" name="Text Box 4"/>
            <p:cNvSpPr txBox="1">
              <a:spLocks noChangeArrowheads="1"/>
            </p:cNvSpPr>
            <p:nvPr/>
          </p:nvSpPr>
          <p:spPr bwMode="auto">
            <a:xfrm>
              <a:off x="2371" y="1176"/>
              <a:ext cx="3264" cy="1141"/>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sz="2800" b="1"/>
                <a:t>Homologs: A</a:t>
              </a:r>
              <a:r>
                <a:rPr lang="en-GB" sz="2800" b="1" baseline="-25000"/>
                <a:t>1</a:t>
              </a:r>
              <a:r>
                <a:rPr lang="en-GB" sz="2800" b="1"/>
                <a:t>, B</a:t>
              </a:r>
              <a:r>
                <a:rPr lang="en-GB" sz="2800" b="1" baseline="-25000"/>
                <a:t>1</a:t>
              </a:r>
              <a:r>
                <a:rPr lang="en-GB" sz="2800" b="1"/>
                <a:t>, A</a:t>
              </a:r>
              <a:r>
                <a:rPr lang="en-GB" sz="2800" b="1" baseline="-25000"/>
                <a:t>2</a:t>
              </a:r>
              <a:r>
                <a:rPr lang="en-GB" sz="2800" b="1"/>
                <a:t>, B</a:t>
              </a:r>
              <a:r>
                <a:rPr lang="en-GB" sz="2800" b="1" baseline="-25000"/>
                <a:t>2</a:t>
              </a:r>
              <a:endParaRPr lang="en-GB" sz="2800" b="1"/>
            </a:p>
            <a:p>
              <a:pPr>
                <a:spcBef>
                  <a:spcPct val="50000"/>
                </a:spcBef>
              </a:pPr>
              <a:r>
                <a:rPr lang="en-GB" sz="2800" b="1"/>
                <a:t>Paralogs  : A</a:t>
              </a:r>
              <a:r>
                <a:rPr lang="en-GB" sz="2800" b="1" baseline="-25000"/>
                <a:t>1</a:t>
              </a:r>
              <a:r>
                <a:rPr lang="en-GB" sz="2800" b="1"/>
                <a:t> vs B</a:t>
              </a:r>
              <a:r>
                <a:rPr lang="en-GB" sz="2800" b="1" baseline="-25000"/>
                <a:t>1</a:t>
              </a:r>
              <a:r>
                <a:rPr lang="en-GB" sz="2800" b="1"/>
                <a:t> and A</a:t>
              </a:r>
              <a:r>
                <a:rPr lang="en-GB" sz="2800" b="1" baseline="-25000"/>
                <a:t>2</a:t>
              </a:r>
              <a:r>
                <a:rPr lang="en-GB" sz="2800" b="1"/>
                <a:t> vs B</a:t>
              </a:r>
              <a:r>
                <a:rPr lang="en-GB" sz="2800" b="1" baseline="-25000"/>
                <a:t>2</a:t>
              </a:r>
              <a:endParaRPr lang="en-GB" sz="2800" b="1"/>
            </a:p>
            <a:p>
              <a:pPr>
                <a:spcBef>
                  <a:spcPct val="50000"/>
                </a:spcBef>
              </a:pPr>
              <a:r>
                <a:rPr lang="en-GB" sz="2800" b="1"/>
                <a:t>Orthologs: A</a:t>
              </a:r>
              <a:r>
                <a:rPr lang="en-GB" sz="2800" b="1" baseline="-25000"/>
                <a:t>1</a:t>
              </a:r>
              <a:r>
                <a:rPr lang="en-GB" sz="2800" b="1"/>
                <a:t> vs A</a:t>
              </a:r>
              <a:r>
                <a:rPr lang="en-GB" sz="2800" b="1" baseline="-25000"/>
                <a:t>2</a:t>
              </a:r>
              <a:r>
                <a:rPr lang="en-GB" sz="2800" b="1"/>
                <a:t> and B</a:t>
              </a:r>
              <a:r>
                <a:rPr lang="en-GB" sz="2800" b="1" baseline="-25000"/>
                <a:t>1</a:t>
              </a:r>
              <a:r>
                <a:rPr lang="en-GB" sz="2800" b="1"/>
                <a:t> vs B</a:t>
              </a:r>
              <a:r>
                <a:rPr lang="en-GB" sz="2800" b="1" baseline="-25000"/>
                <a:t>2</a:t>
              </a:r>
              <a:endParaRPr lang="en-GB" sz="2400"/>
            </a:p>
          </p:txBody>
        </p:sp>
        <p:grpSp>
          <p:nvGrpSpPr>
            <p:cNvPr id="7" name="Group 5"/>
            <p:cNvGrpSpPr>
              <a:grpSpLocks/>
            </p:cNvGrpSpPr>
            <p:nvPr/>
          </p:nvGrpSpPr>
          <p:grpSpPr bwMode="auto">
            <a:xfrm>
              <a:off x="3331" y="3222"/>
              <a:ext cx="1824" cy="906"/>
              <a:chOff x="3840" y="3270"/>
              <a:chExt cx="1824" cy="906"/>
            </a:xfrm>
          </p:grpSpPr>
          <p:sp>
            <p:nvSpPr>
              <p:cNvPr id="44" name="Line 6"/>
              <p:cNvSpPr>
                <a:spLocks noChangeShapeType="1"/>
              </p:cNvSpPr>
              <p:nvPr/>
            </p:nvSpPr>
            <p:spPr bwMode="auto">
              <a:xfrm>
                <a:off x="3840" y="3270"/>
                <a:ext cx="1824" cy="0"/>
              </a:xfrm>
              <a:prstGeom prst="line">
                <a:avLst/>
              </a:prstGeom>
              <a:noFill/>
              <a:ln w="9525">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5" name="Line 7"/>
              <p:cNvSpPr>
                <a:spLocks noChangeShapeType="1"/>
              </p:cNvSpPr>
              <p:nvPr/>
            </p:nvSpPr>
            <p:spPr bwMode="auto">
              <a:xfrm>
                <a:off x="4080" y="3673"/>
                <a:ext cx="384" cy="0"/>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6" name="Line 8"/>
              <p:cNvSpPr>
                <a:spLocks noChangeShapeType="1"/>
              </p:cNvSpPr>
              <p:nvPr/>
            </p:nvSpPr>
            <p:spPr bwMode="auto">
              <a:xfrm>
                <a:off x="4080" y="3773"/>
                <a:ext cx="3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7" name="Line 9"/>
              <p:cNvSpPr>
                <a:spLocks noChangeShapeType="1"/>
              </p:cNvSpPr>
              <p:nvPr/>
            </p:nvSpPr>
            <p:spPr bwMode="auto">
              <a:xfrm>
                <a:off x="4080" y="3874"/>
                <a:ext cx="3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8" name="Line 10"/>
              <p:cNvSpPr>
                <a:spLocks noChangeShapeType="1"/>
              </p:cNvSpPr>
              <p:nvPr/>
            </p:nvSpPr>
            <p:spPr bwMode="auto">
              <a:xfrm>
                <a:off x="4080" y="4025"/>
                <a:ext cx="3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9" name="Line 11"/>
              <p:cNvSpPr>
                <a:spLocks noChangeShapeType="1"/>
              </p:cNvSpPr>
              <p:nvPr/>
            </p:nvSpPr>
            <p:spPr bwMode="auto">
              <a:xfrm>
                <a:off x="5040" y="3673"/>
                <a:ext cx="384" cy="0"/>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0" name="Line 12"/>
              <p:cNvSpPr>
                <a:spLocks noChangeShapeType="1"/>
              </p:cNvSpPr>
              <p:nvPr/>
            </p:nvSpPr>
            <p:spPr bwMode="auto">
              <a:xfrm>
                <a:off x="5040" y="3773"/>
                <a:ext cx="3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1" name="Line 13"/>
              <p:cNvSpPr>
                <a:spLocks noChangeShapeType="1"/>
              </p:cNvSpPr>
              <p:nvPr/>
            </p:nvSpPr>
            <p:spPr bwMode="auto">
              <a:xfrm>
                <a:off x="5040" y="3924"/>
                <a:ext cx="3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2" name="Line 14"/>
              <p:cNvSpPr>
                <a:spLocks noChangeShapeType="1"/>
              </p:cNvSpPr>
              <p:nvPr/>
            </p:nvSpPr>
            <p:spPr bwMode="auto">
              <a:xfrm>
                <a:off x="4608" y="3673"/>
                <a:ext cx="288" cy="0"/>
              </a:xfrm>
              <a:prstGeom prst="line">
                <a:avLst/>
              </a:prstGeom>
              <a:noFill/>
              <a:ln w="28575">
                <a:solidFill>
                  <a:srgbClr val="FF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 name="Text Box 15"/>
              <p:cNvSpPr txBox="1">
                <a:spLocks noChangeArrowheads="1"/>
              </p:cNvSpPr>
              <p:nvPr/>
            </p:nvSpPr>
            <p:spPr bwMode="auto">
              <a:xfrm>
                <a:off x="4176" y="3270"/>
                <a:ext cx="28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sz="2400" b="1">
                    <a:solidFill>
                      <a:srgbClr val="0000FF"/>
                    </a:solidFill>
                  </a:rPr>
                  <a:t>S</a:t>
                </a:r>
                <a:r>
                  <a:rPr lang="en-GB" sz="2400" b="1" baseline="-25000">
                    <a:solidFill>
                      <a:srgbClr val="0000FF"/>
                    </a:solidFill>
                  </a:rPr>
                  <a:t>1</a:t>
                </a:r>
                <a:endParaRPr lang="en-GB" sz="2400"/>
              </a:p>
            </p:txBody>
          </p:sp>
          <p:sp>
            <p:nvSpPr>
              <p:cNvPr id="54" name="Text Box 16"/>
              <p:cNvSpPr txBox="1">
                <a:spLocks noChangeArrowheads="1"/>
              </p:cNvSpPr>
              <p:nvPr/>
            </p:nvSpPr>
            <p:spPr bwMode="auto">
              <a:xfrm>
                <a:off x="5040" y="3270"/>
                <a:ext cx="38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sz="2400" b="1">
                    <a:solidFill>
                      <a:srgbClr val="0000FF"/>
                    </a:solidFill>
                  </a:rPr>
                  <a:t>S</a:t>
                </a:r>
                <a:r>
                  <a:rPr lang="en-GB" sz="2400" b="1" baseline="-25000">
                    <a:solidFill>
                      <a:srgbClr val="0000FF"/>
                    </a:solidFill>
                  </a:rPr>
                  <a:t>2</a:t>
                </a:r>
                <a:endParaRPr lang="en-GB" sz="2400"/>
              </a:p>
            </p:txBody>
          </p:sp>
          <p:sp>
            <p:nvSpPr>
              <p:cNvPr id="55" name="Text Box 17"/>
              <p:cNvSpPr txBox="1">
                <a:spLocks noChangeArrowheads="1"/>
              </p:cNvSpPr>
              <p:nvPr/>
            </p:nvSpPr>
            <p:spPr bwMode="auto">
              <a:xfrm>
                <a:off x="3840" y="3472"/>
                <a:ext cx="24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sz="2400" b="1">
                    <a:solidFill>
                      <a:srgbClr val="FF0000"/>
                    </a:solidFill>
                  </a:rPr>
                  <a:t>a</a:t>
                </a:r>
                <a:endParaRPr lang="en-GB" sz="2400"/>
              </a:p>
            </p:txBody>
          </p:sp>
          <p:sp>
            <p:nvSpPr>
              <p:cNvPr id="56" name="Text Box 18"/>
              <p:cNvSpPr txBox="1">
                <a:spLocks noChangeArrowheads="1"/>
              </p:cNvSpPr>
              <p:nvPr/>
            </p:nvSpPr>
            <p:spPr bwMode="auto">
              <a:xfrm>
                <a:off x="5472" y="3472"/>
                <a:ext cx="19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sz="2400" b="1">
                    <a:solidFill>
                      <a:srgbClr val="FF0000"/>
                    </a:solidFill>
                  </a:rPr>
                  <a:t>b</a:t>
                </a:r>
                <a:endParaRPr lang="en-GB" sz="2400"/>
              </a:p>
            </p:txBody>
          </p:sp>
          <p:sp>
            <p:nvSpPr>
              <p:cNvPr id="57" name="Line 19"/>
              <p:cNvSpPr>
                <a:spLocks noChangeShapeType="1"/>
              </p:cNvSpPr>
              <p:nvPr/>
            </p:nvSpPr>
            <p:spPr bwMode="auto">
              <a:xfrm>
                <a:off x="3840" y="3270"/>
                <a:ext cx="0" cy="906"/>
              </a:xfrm>
              <a:prstGeom prst="line">
                <a:avLst/>
              </a:prstGeom>
              <a:noFill/>
              <a:ln w="9525">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8" name="Line 20"/>
              <p:cNvSpPr>
                <a:spLocks noChangeShapeType="1"/>
              </p:cNvSpPr>
              <p:nvPr/>
            </p:nvSpPr>
            <p:spPr bwMode="auto">
              <a:xfrm flipH="1">
                <a:off x="5664" y="3270"/>
                <a:ext cx="0" cy="906"/>
              </a:xfrm>
              <a:prstGeom prst="line">
                <a:avLst/>
              </a:prstGeom>
              <a:noFill/>
              <a:ln w="9525">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9" name="Line 21"/>
              <p:cNvSpPr>
                <a:spLocks noChangeShapeType="1"/>
              </p:cNvSpPr>
              <p:nvPr/>
            </p:nvSpPr>
            <p:spPr bwMode="auto">
              <a:xfrm>
                <a:off x="3840" y="4176"/>
                <a:ext cx="1824" cy="0"/>
              </a:xfrm>
              <a:prstGeom prst="line">
                <a:avLst/>
              </a:prstGeom>
              <a:noFill/>
              <a:ln w="9525">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8" name="Text Box 22"/>
            <p:cNvSpPr txBox="1">
              <a:spLocks noChangeArrowheads="1"/>
            </p:cNvSpPr>
            <p:nvPr/>
          </p:nvSpPr>
          <p:spPr bwMode="auto">
            <a:xfrm>
              <a:off x="3475" y="2870"/>
              <a:ext cx="158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sz="2400" b="1">
                  <a:solidFill>
                    <a:srgbClr val="0000FF"/>
                  </a:solidFill>
                </a:rPr>
                <a:t>Sequence analysis</a:t>
              </a:r>
              <a:endParaRPr lang="en-GB" sz="2400"/>
            </a:p>
          </p:txBody>
        </p:sp>
        <p:grpSp>
          <p:nvGrpSpPr>
            <p:cNvPr id="9" name="Group 23"/>
            <p:cNvGrpSpPr>
              <a:grpSpLocks/>
            </p:cNvGrpSpPr>
            <p:nvPr/>
          </p:nvGrpSpPr>
          <p:grpSpPr bwMode="auto">
            <a:xfrm>
              <a:off x="95" y="144"/>
              <a:ext cx="2468" cy="3984"/>
              <a:chOff x="76" y="192"/>
              <a:chExt cx="2468" cy="3984"/>
            </a:xfrm>
          </p:grpSpPr>
          <p:sp>
            <p:nvSpPr>
              <p:cNvPr id="13" name="Rectangle 24"/>
              <p:cNvSpPr>
                <a:spLocks noChangeArrowheads="1"/>
              </p:cNvSpPr>
              <p:nvPr/>
            </p:nvSpPr>
            <p:spPr bwMode="auto">
              <a:xfrm>
                <a:off x="183" y="3888"/>
                <a:ext cx="87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GB" sz="2400" b="1"/>
                  <a:t>Species-1</a:t>
                </a:r>
              </a:p>
            </p:txBody>
          </p:sp>
          <p:sp>
            <p:nvSpPr>
              <p:cNvPr id="14" name="Rectangle 25"/>
              <p:cNvSpPr>
                <a:spLocks noChangeArrowheads="1"/>
              </p:cNvSpPr>
              <p:nvPr/>
            </p:nvSpPr>
            <p:spPr bwMode="auto">
              <a:xfrm>
                <a:off x="1671" y="3888"/>
                <a:ext cx="87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GB" sz="2400" b="1"/>
                  <a:t>Species-2</a:t>
                </a:r>
              </a:p>
            </p:txBody>
          </p:sp>
          <p:sp>
            <p:nvSpPr>
              <p:cNvPr id="15" name="Rectangle 26"/>
              <p:cNvSpPr>
                <a:spLocks noChangeArrowheads="1"/>
              </p:cNvSpPr>
              <p:nvPr/>
            </p:nvSpPr>
            <p:spPr bwMode="auto">
              <a:xfrm>
                <a:off x="76" y="624"/>
                <a:ext cx="107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GB" sz="2400" b="1">
                    <a:solidFill>
                      <a:srgbClr val="FF0000"/>
                    </a:solidFill>
                  </a:rPr>
                  <a:t>Duplication</a:t>
                </a:r>
              </a:p>
            </p:txBody>
          </p:sp>
          <p:sp>
            <p:nvSpPr>
              <p:cNvPr id="16" name="Text Box 27"/>
              <p:cNvSpPr txBox="1">
                <a:spLocks noChangeArrowheads="1"/>
              </p:cNvSpPr>
              <p:nvPr/>
            </p:nvSpPr>
            <p:spPr bwMode="auto">
              <a:xfrm>
                <a:off x="96" y="288"/>
                <a:ext cx="120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sz="2400" b="1" dirty="0"/>
                  <a:t>Ancestor</a:t>
                </a:r>
                <a:endParaRPr lang="en-GB" sz="2400" dirty="0"/>
              </a:p>
            </p:txBody>
          </p:sp>
          <p:sp>
            <p:nvSpPr>
              <p:cNvPr id="17" name="Text Box 28"/>
              <p:cNvSpPr txBox="1">
                <a:spLocks noChangeArrowheads="1"/>
              </p:cNvSpPr>
              <p:nvPr/>
            </p:nvSpPr>
            <p:spPr bwMode="auto">
              <a:xfrm>
                <a:off x="144" y="1680"/>
                <a:ext cx="100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sz="2400" b="1">
                    <a:solidFill>
                      <a:srgbClr val="FF0000"/>
                    </a:solidFill>
                  </a:rPr>
                  <a:t>Evolution</a:t>
                </a:r>
                <a:endParaRPr lang="en-GB" sz="2400"/>
              </a:p>
            </p:txBody>
          </p:sp>
          <p:sp>
            <p:nvSpPr>
              <p:cNvPr id="18" name="Text Box 29"/>
              <p:cNvSpPr txBox="1">
                <a:spLocks noChangeArrowheads="1"/>
              </p:cNvSpPr>
              <p:nvPr/>
            </p:nvSpPr>
            <p:spPr bwMode="auto">
              <a:xfrm>
                <a:off x="96" y="2736"/>
                <a:ext cx="124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sz="2400" b="1">
                    <a:solidFill>
                      <a:srgbClr val="FF0000"/>
                    </a:solidFill>
                  </a:rPr>
                  <a:t>Speciation</a:t>
                </a:r>
                <a:endParaRPr lang="en-GB" sz="2400"/>
              </a:p>
            </p:txBody>
          </p:sp>
          <p:grpSp>
            <p:nvGrpSpPr>
              <p:cNvPr id="19" name="Group 30"/>
              <p:cNvGrpSpPr>
                <a:grpSpLocks/>
              </p:cNvGrpSpPr>
              <p:nvPr/>
            </p:nvGrpSpPr>
            <p:grpSpPr bwMode="auto">
              <a:xfrm>
                <a:off x="737" y="192"/>
                <a:ext cx="1519" cy="3648"/>
                <a:chOff x="689" y="192"/>
                <a:chExt cx="1519" cy="3648"/>
              </a:xfrm>
            </p:grpSpPr>
            <p:grpSp>
              <p:nvGrpSpPr>
                <p:cNvPr id="20" name="Group 31"/>
                <p:cNvGrpSpPr>
                  <a:grpSpLocks/>
                </p:cNvGrpSpPr>
                <p:nvPr/>
              </p:nvGrpSpPr>
              <p:grpSpPr bwMode="auto">
                <a:xfrm>
                  <a:off x="1008" y="192"/>
                  <a:ext cx="816" cy="3648"/>
                  <a:chOff x="864" y="192"/>
                  <a:chExt cx="816" cy="3648"/>
                </a:xfrm>
              </p:grpSpPr>
              <p:sp>
                <p:nvSpPr>
                  <p:cNvPr id="30" name="Line 32"/>
                  <p:cNvSpPr>
                    <a:spLocks noChangeShapeType="1"/>
                  </p:cNvSpPr>
                  <p:nvPr/>
                </p:nvSpPr>
                <p:spPr bwMode="auto">
                  <a:xfrm>
                    <a:off x="1248" y="192"/>
                    <a:ext cx="0" cy="336"/>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1" name="Line 33"/>
                  <p:cNvSpPr>
                    <a:spLocks noChangeShapeType="1"/>
                  </p:cNvSpPr>
                  <p:nvPr/>
                </p:nvSpPr>
                <p:spPr bwMode="auto">
                  <a:xfrm>
                    <a:off x="1248" y="2016"/>
                    <a:ext cx="0" cy="336"/>
                  </a:xfrm>
                  <a:prstGeom prst="line">
                    <a:avLst/>
                  </a:prstGeom>
                  <a:noFill/>
                  <a:ln w="5715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2" name="Line 34"/>
                  <p:cNvSpPr>
                    <a:spLocks noChangeShapeType="1"/>
                  </p:cNvSpPr>
                  <p:nvPr/>
                </p:nvSpPr>
                <p:spPr bwMode="auto">
                  <a:xfrm>
                    <a:off x="1248" y="2400"/>
                    <a:ext cx="0" cy="336"/>
                  </a:xfrm>
                  <a:prstGeom prst="line">
                    <a:avLst/>
                  </a:prstGeom>
                  <a:noFill/>
                  <a:ln w="571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3" name="Line 35"/>
                  <p:cNvSpPr>
                    <a:spLocks noChangeShapeType="1"/>
                  </p:cNvSpPr>
                  <p:nvPr/>
                </p:nvSpPr>
                <p:spPr bwMode="auto">
                  <a:xfrm>
                    <a:off x="1248" y="912"/>
                    <a:ext cx="0" cy="336"/>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4" name="Line 36"/>
                  <p:cNvSpPr>
                    <a:spLocks noChangeShapeType="1"/>
                  </p:cNvSpPr>
                  <p:nvPr/>
                </p:nvSpPr>
                <p:spPr bwMode="auto">
                  <a:xfrm>
                    <a:off x="1248" y="1296"/>
                    <a:ext cx="0" cy="336"/>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nvGrpSpPr>
                  <p:cNvPr id="35" name="Group 37"/>
                  <p:cNvGrpSpPr>
                    <a:grpSpLocks/>
                  </p:cNvGrpSpPr>
                  <p:nvPr/>
                </p:nvGrpSpPr>
                <p:grpSpPr bwMode="auto">
                  <a:xfrm>
                    <a:off x="912" y="2736"/>
                    <a:ext cx="720" cy="336"/>
                    <a:chOff x="912" y="3264"/>
                    <a:chExt cx="720" cy="336"/>
                  </a:xfrm>
                </p:grpSpPr>
                <p:sp>
                  <p:nvSpPr>
                    <p:cNvPr id="42" name="Line 38"/>
                    <p:cNvSpPr>
                      <a:spLocks noChangeShapeType="1"/>
                    </p:cNvSpPr>
                    <p:nvPr/>
                  </p:nvSpPr>
                  <p:spPr bwMode="auto">
                    <a:xfrm flipH="1">
                      <a:off x="912" y="3264"/>
                      <a:ext cx="336" cy="336"/>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3" name="Line 39"/>
                    <p:cNvSpPr>
                      <a:spLocks noChangeShapeType="1"/>
                    </p:cNvSpPr>
                    <p:nvPr/>
                  </p:nvSpPr>
                  <p:spPr bwMode="auto">
                    <a:xfrm>
                      <a:off x="1248" y="3264"/>
                      <a:ext cx="384" cy="288"/>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36" name="Line 40"/>
                  <p:cNvSpPr>
                    <a:spLocks noChangeShapeType="1"/>
                  </p:cNvSpPr>
                  <p:nvPr/>
                </p:nvSpPr>
                <p:spPr bwMode="auto">
                  <a:xfrm>
                    <a:off x="864" y="3072"/>
                    <a:ext cx="0" cy="336"/>
                  </a:xfrm>
                  <a:prstGeom prst="line">
                    <a:avLst/>
                  </a:prstGeom>
                  <a:noFill/>
                  <a:ln w="5715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7" name="Line 41"/>
                  <p:cNvSpPr>
                    <a:spLocks noChangeShapeType="1"/>
                  </p:cNvSpPr>
                  <p:nvPr/>
                </p:nvSpPr>
                <p:spPr bwMode="auto">
                  <a:xfrm>
                    <a:off x="1680" y="3072"/>
                    <a:ext cx="0" cy="336"/>
                  </a:xfrm>
                  <a:prstGeom prst="line">
                    <a:avLst/>
                  </a:prstGeom>
                  <a:noFill/>
                  <a:ln w="5715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8" name="Line 42"/>
                  <p:cNvSpPr>
                    <a:spLocks noChangeShapeType="1"/>
                  </p:cNvSpPr>
                  <p:nvPr/>
                </p:nvSpPr>
                <p:spPr bwMode="auto">
                  <a:xfrm>
                    <a:off x="864" y="3504"/>
                    <a:ext cx="0" cy="336"/>
                  </a:xfrm>
                  <a:prstGeom prst="line">
                    <a:avLst/>
                  </a:prstGeom>
                  <a:noFill/>
                  <a:ln w="571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9" name="Line 43"/>
                  <p:cNvSpPr>
                    <a:spLocks noChangeShapeType="1"/>
                  </p:cNvSpPr>
                  <p:nvPr/>
                </p:nvSpPr>
                <p:spPr bwMode="auto">
                  <a:xfrm>
                    <a:off x="1680" y="3504"/>
                    <a:ext cx="0" cy="336"/>
                  </a:xfrm>
                  <a:prstGeom prst="line">
                    <a:avLst/>
                  </a:prstGeom>
                  <a:noFill/>
                  <a:ln w="57150">
                    <a:solidFill>
                      <a:srgbClr val="00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0" name="Line 44"/>
                  <p:cNvSpPr>
                    <a:spLocks noChangeShapeType="1"/>
                  </p:cNvSpPr>
                  <p:nvPr/>
                </p:nvSpPr>
                <p:spPr bwMode="auto">
                  <a:xfrm>
                    <a:off x="1248" y="576"/>
                    <a:ext cx="0" cy="288"/>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1" name="Line 45"/>
                  <p:cNvSpPr>
                    <a:spLocks noChangeShapeType="1"/>
                  </p:cNvSpPr>
                  <p:nvPr/>
                </p:nvSpPr>
                <p:spPr bwMode="auto">
                  <a:xfrm>
                    <a:off x="1248" y="1680"/>
                    <a:ext cx="0" cy="288"/>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21" name="Rectangle 46"/>
                <p:cNvSpPr>
                  <a:spLocks noChangeArrowheads="1"/>
                </p:cNvSpPr>
                <p:nvPr/>
              </p:nvSpPr>
              <p:spPr bwMode="auto">
                <a:xfrm>
                  <a:off x="689" y="3072"/>
                  <a:ext cx="31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GB" sz="2400" b="1">
                      <a:solidFill>
                        <a:schemeClr val="accent2"/>
                      </a:solidFill>
                    </a:rPr>
                    <a:t>A</a:t>
                  </a:r>
                  <a:r>
                    <a:rPr lang="en-GB" sz="2400" b="1" baseline="-25000">
                      <a:solidFill>
                        <a:schemeClr val="accent2"/>
                      </a:solidFill>
                    </a:rPr>
                    <a:t>1</a:t>
                  </a:r>
                </a:p>
              </p:txBody>
            </p:sp>
            <p:sp>
              <p:nvSpPr>
                <p:cNvPr id="22" name="Rectangle 47"/>
                <p:cNvSpPr>
                  <a:spLocks noChangeArrowheads="1"/>
                </p:cNvSpPr>
                <p:nvPr/>
              </p:nvSpPr>
              <p:spPr bwMode="auto">
                <a:xfrm>
                  <a:off x="1889" y="3072"/>
                  <a:ext cx="31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GB" sz="2400" b="1">
                      <a:solidFill>
                        <a:schemeClr val="folHlink"/>
                      </a:solidFill>
                    </a:rPr>
                    <a:t>A</a:t>
                  </a:r>
                  <a:r>
                    <a:rPr lang="en-GB" sz="2400" b="1" baseline="-25000">
                      <a:solidFill>
                        <a:schemeClr val="folHlink"/>
                      </a:solidFill>
                    </a:rPr>
                    <a:t>2</a:t>
                  </a:r>
                  <a:endParaRPr lang="en-GB" sz="2400" b="1" baseline="-25000">
                    <a:solidFill>
                      <a:srgbClr val="FF0000"/>
                    </a:solidFill>
                  </a:endParaRPr>
                </a:p>
              </p:txBody>
            </p:sp>
            <p:sp>
              <p:nvSpPr>
                <p:cNvPr id="23" name="Rectangle 48"/>
                <p:cNvSpPr>
                  <a:spLocks noChangeArrowheads="1"/>
                </p:cNvSpPr>
                <p:nvPr/>
              </p:nvSpPr>
              <p:spPr bwMode="auto">
                <a:xfrm>
                  <a:off x="700" y="3552"/>
                  <a:ext cx="30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GB" sz="2400" b="1">
                      <a:solidFill>
                        <a:srgbClr val="0000FF"/>
                      </a:solidFill>
                    </a:rPr>
                    <a:t>B</a:t>
                  </a:r>
                  <a:r>
                    <a:rPr lang="en-GB" sz="2400" b="1" baseline="-25000">
                      <a:solidFill>
                        <a:srgbClr val="0000FF"/>
                      </a:solidFill>
                    </a:rPr>
                    <a:t>1</a:t>
                  </a:r>
                </a:p>
              </p:txBody>
            </p:sp>
            <p:sp>
              <p:nvSpPr>
                <p:cNvPr id="24" name="Rectangle 49"/>
                <p:cNvSpPr>
                  <a:spLocks noChangeArrowheads="1"/>
                </p:cNvSpPr>
                <p:nvPr/>
              </p:nvSpPr>
              <p:spPr bwMode="auto">
                <a:xfrm>
                  <a:off x="1900" y="3552"/>
                  <a:ext cx="30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GB" sz="2400" b="1">
                      <a:solidFill>
                        <a:srgbClr val="00FFFF"/>
                      </a:solidFill>
                    </a:rPr>
                    <a:t>B</a:t>
                  </a:r>
                  <a:r>
                    <a:rPr lang="en-GB" sz="2400" b="1" baseline="-25000">
                      <a:solidFill>
                        <a:srgbClr val="00FFFF"/>
                      </a:solidFill>
                    </a:rPr>
                    <a:t>2</a:t>
                  </a:r>
                  <a:endParaRPr lang="en-GB" sz="2400" b="1" baseline="-25000">
                    <a:solidFill>
                      <a:srgbClr val="0000FF"/>
                    </a:solidFill>
                  </a:endParaRPr>
                </a:p>
              </p:txBody>
            </p:sp>
            <p:sp>
              <p:nvSpPr>
                <p:cNvPr id="25" name="Rectangle 50"/>
                <p:cNvSpPr>
                  <a:spLocks noChangeArrowheads="1"/>
                </p:cNvSpPr>
                <p:nvPr/>
              </p:nvSpPr>
              <p:spPr bwMode="auto">
                <a:xfrm>
                  <a:off x="1056" y="2016"/>
                  <a:ext cx="25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GB" sz="2400" b="1">
                      <a:solidFill>
                        <a:schemeClr val="accent2"/>
                      </a:solidFill>
                    </a:rPr>
                    <a:t>A</a:t>
                  </a:r>
                </a:p>
              </p:txBody>
            </p:sp>
            <p:sp>
              <p:nvSpPr>
                <p:cNvPr id="26" name="Rectangle 51"/>
                <p:cNvSpPr>
                  <a:spLocks noChangeArrowheads="1"/>
                </p:cNvSpPr>
                <p:nvPr/>
              </p:nvSpPr>
              <p:spPr bwMode="auto">
                <a:xfrm>
                  <a:off x="1056" y="2400"/>
                  <a:ext cx="24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GB" sz="2400" b="1">
                      <a:solidFill>
                        <a:srgbClr val="0000FF"/>
                      </a:solidFill>
                    </a:rPr>
                    <a:t>B</a:t>
                  </a:r>
                  <a:endParaRPr lang="en-GB" sz="2400">
                    <a:solidFill>
                      <a:srgbClr val="0000FF"/>
                    </a:solidFill>
                  </a:endParaRPr>
                </a:p>
              </p:txBody>
            </p:sp>
            <p:sp>
              <p:nvSpPr>
                <p:cNvPr id="27" name="Rectangle 52"/>
                <p:cNvSpPr>
                  <a:spLocks noChangeArrowheads="1"/>
                </p:cNvSpPr>
                <p:nvPr/>
              </p:nvSpPr>
              <p:spPr bwMode="auto">
                <a:xfrm>
                  <a:off x="1056" y="960"/>
                  <a:ext cx="25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GB" sz="2400" b="1"/>
                    <a:t>A</a:t>
                  </a:r>
                  <a:endParaRPr lang="en-GB" sz="2400" b="1">
                    <a:solidFill>
                      <a:schemeClr val="accent2"/>
                    </a:solidFill>
                  </a:endParaRPr>
                </a:p>
              </p:txBody>
            </p:sp>
            <p:sp>
              <p:nvSpPr>
                <p:cNvPr id="28" name="Rectangle 53"/>
                <p:cNvSpPr>
                  <a:spLocks noChangeArrowheads="1"/>
                </p:cNvSpPr>
                <p:nvPr/>
              </p:nvSpPr>
              <p:spPr bwMode="auto">
                <a:xfrm>
                  <a:off x="1056" y="1344"/>
                  <a:ext cx="24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GB" sz="2400" b="1"/>
                    <a:t>B</a:t>
                  </a:r>
                  <a:endParaRPr lang="en-GB" sz="2400" b="1">
                    <a:solidFill>
                      <a:srgbClr val="0000FF"/>
                    </a:solidFill>
                  </a:endParaRPr>
                </a:p>
              </p:txBody>
            </p:sp>
            <p:sp>
              <p:nvSpPr>
                <p:cNvPr id="29" name="Rectangle 54"/>
                <p:cNvSpPr>
                  <a:spLocks noChangeArrowheads="1"/>
                </p:cNvSpPr>
                <p:nvPr/>
              </p:nvSpPr>
              <p:spPr bwMode="auto">
                <a:xfrm>
                  <a:off x="1056" y="240"/>
                  <a:ext cx="25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GB" sz="2400" b="1"/>
                    <a:t>A</a:t>
                  </a:r>
                </a:p>
              </p:txBody>
            </p:sp>
          </p:grpSp>
        </p:grpSp>
        <p:grpSp>
          <p:nvGrpSpPr>
            <p:cNvPr id="10" name="Group 55"/>
            <p:cNvGrpSpPr>
              <a:grpSpLocks/>
            </p:cNvGrpSpPr>
            <p:nvPr/>
          </p:nvGrpSpPr>
          <p:grpSpPr bwMode="auto">
            <a:xfrm>
              <a:off x="115" y="192"/>
              <a:ext cx="624" cy="3840"/>
              <a:chOff x="96" y="240"/>
              <a:chExt cx="624" cy="3840"/>
            </a:xfrm>
          </p:grpSpPr>
          <p:sp>
            <p:nvSpPr>
              <p:cNvPr id="11" name="Line 56"/>
              <p:cNvSpPr>
                <a:spLocks noChangeShapeType="1"/>
              </p:cNvSpPr>
              <p:nvPr/>
            </p:nvSpPr>
            <p:spPr bwMode="auto">
              <a:xfrm>
                <a:off x="96" y="240"/>
                <a:ext cx="0" cy="3840"/>
              </a:xfrm>
              <a:prstGeom prst="line">
                <a:avLst/>
              </a:prstGeom>
              <a:noFill/>
              <a:ln w="28575">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2" name="Text Box 57"/>
              <p:cNvSpPr txBox="1">
                <a:spLocks noChangeArrowheads="1"/>
              </p:cNvSpPr>
              <p:nvPr/>
            </p:nvSpPr>
            <p:spPr bwMode="auto">
              <a:xfrm>
                <a:off x="144" y="1152"/>
                <a:ext cx="57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sz="2400">
                    <a:solidFill>
                      <a:srgbClr val="0000FF"/>
                    </a:solidFill>
                  </a:rPr>
                  <a:t>Time</a:t>
                </a:r>
              </a:p>
            </p:txBody>
          </p:sp>
        </p:grpSp>
      </p:grpSp>
    </p:spTree>
    <p:extLst>
      <p:ext uri="{BB962C8B-B14F-4D97-AF65-F5344CB8AC3E}">
        <p14:creationId xmlns:p14="http://schemas.microsoft.com/office/powerpoint/2010/main" val="4154985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838200" y="730250"/>
            <a:ext cx="6858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sz="3600" dirty="0"/>
              <a:t>Molecular Phylogenetic Analysis</a:t>
            </a:r>
            <a:endParaRPr lang="en-GB" sz="3200" dirty="0"/>
          </a:p>
        </p:txBody>
      </p:sp>
      <p:sp>
        <p:nvSpPr>
          <p:cNvPr id="3" name="Text Box 3"/>
          <p:cNvSpPr txBox="1">
            <a:spLocks noChangeArrowheads="1"/>
          </p:cNvSpPr>
          <p:nvPr/>
        </p:nvSpPr>
        <p:spPr bwMode="auto">
          <a:xfrm>
            <a:off x="152400" y="1843088"/>
            <a:ext cx="87630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sz="2800" dirty="0"/>
              <a:t>Study of evolutionary relationships between genes and species.</a:t>
            </a:r>
            <a:endParaRPr lang="en-GB" sz="2400" dirty="0"/>
          </a:p>
        </p:txBody>
      </p:sp>
      <p:sp>
        <p:nvSpPr>
          <p:cNvPr id="4" name="Text Box 4"/>
          <p:cNvSpPr txBox="1">
            <a:spLocks noChangeArrowheads="1"/>
          </p:cNvSpPr>
          <p:nvPr/>
        </p:nvSpPr>
        <p:spPr bwMode="auto">
          <a:xfrm>
            <a:off x="228600" y="3048000"/>
            <a:ext cx="87630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sz="2800">
                <a:solidFill>
                  <a:srgbClr val="FF0000"/>
                </a:solidFill>
              </a:rPr>
              <a:t>•</a:t>
            </a:r>
            <a:r>
              <a:rPr lang="en-GB" sz="2800"/>
              <a:t> The actual pattern of evolutionary history is the </a:t>
            </a:r>
            <a:r>
              <a:rPr lang="en-GB" sz="2800">
                <a:solidFill>
                  <a:srgbClr val="FF0000"/>
                </a:solidFill>
              </a:rPr>
              <a:t>phylogeny</a:t>
            </a:r>
            <a:r>
              <a:rPr lang="en-GB" sz="2800"/>
              <a:t> or </a:t>
            </a:r>
            <a:r>
              <a:rPr lang="en-GB" sz="2800">
                <a:solidFill>
                  <a:srgbClr val="FF0000"/>
                </a:solidFill>
              </a:rPr>
              <a:t>evolutionary tree</a:t>
            </a:r>
            <a:r>
              <a:rPr lang="en-GB" sz="2800"/>
              <a:t> which we try to estimate.</a:t>
            </a:r>
            <a:endParaRPr lang="en-GB"/>
          </a:p>
        </p:txBody>
      </p:sp>
      <p:sp>
        <p:nvSpPr>
          <p:cNvPr id="5" name="Text Box 5"/>
          <p:cNvSpPr txBox="1">
            <a:spLocks noChangeArrowheads="1"/>
          </p:cNvSpPr>
          <p:nvPr/>
        </p:nvSpPr>
        <p:spPr bwMode="auto">
          <a:xfrm>
            <a:off x="228600" y="4572000"/>
            <a:ext cx="8763000" cy="1373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sz="2800">
                <a:solidFill>
                  <a:srgbClr val="FF0000"/>
                </a:solidFill>
              </a:rPr>
              <a:t>•</a:t>
            </a:r>
            <a:r>
              <a:rPr lang="en-GB" sz="2800"/>
              <a:t> A tree is a mathematical structure which is used to model the actual evolutionary history of a group of sequences or organisms.</a:t>
            </a:r>
          </a:p>
        </p:txBody>
      </p:sp>
    </p:spTree>
    <p:extLst>
      <p:ext uri="{BB962C8B-B14F-4D97-AF65-F5344CB8AC3E}">
        <p14:creationId xmlns:p14="http://schemas.microsoft.com/office/powerpoint/2010/main" val="10919255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2"/>
          <p:cNvSpPr>
            <a:spLocks noChangeShapeType="1"/>
          </p:cNvSpPr>
          <p:nvPr/>
        </p:nvSpPr>
        <p:spPr bwMode="auto">
          <a:xfrm>
            <a:off x="609600" y="1676400"/>
            <a:ext cx="3352800" cy="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 name="Line 3"/>
          <p:cNvSpPr>
            <a:spLocks noChangeShapeType="1"/>
          </p:cNvSpPr>
          <p:nvPr/>
        </p:nvSpPr>
        <p:spPr bwMode="auto">
          <a:xfrm>
            <a:off x="685800" y="2743200"/>
            <a:ext cx="3276600" cy="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 name="Line 4"/>
          <p:cNvSpPr>
            <a:spLocks noChangeShapeType="1"/>
          </p:cNvSpPr>
          <p:nvPr/>
        </p:nvSpPr>
        <p:spPr bwMode="auto">
          <a:xfrm>
            <a:off x="1219200" y="1676400"/>
            <a:ext cx="0" cy="15240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 name="Line 5"/>
          <p:cNvSpPr>
            <a:spLocks noChangeShapeType="1"/>
          </p:cNvSpPr>
          <p:nvPr/>
        </p:nvSpPr>
        <p:spPr bwMode="auto">
          <a:xfrm>
            <a:off x="1752600" y="1676400"/>
            <a:ext cx="0" cy="15240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6" name="Line 6"/>
          <p:cNvSpPr>
            <a:spLocks noChangeShapeType="1"/>
          </p:cNvSpPr>
          <p:nvPr/>
        </p:nvSpPr>
        <p:spPr bwMode="auto">
          <a:xfrm>
            <a:off x="2286000" y="1676400"/>
            <a:ext cx="0" cy="15240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 name="Line 7"/>
          <p:cNvSpPr>
            <a:spLocks noChangeShapeType="1"/>
          </p:cNvSpPr>
          <p:nvPr/>
        </p:nvSpPr>
        <p:spPr bwMode="auto">
          <a:xfrm>
            <a:off x="2819400" y="1676400"/>
            <a:ext cx="0" cy="15240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 name="Line 8"/>
          <p:cNvSpPr>
            <a:spLocks noChangeShapeType="1"/>
          </p:cNvSpPr>
          <p:nvPr/>
        </p:nvSpPr>
        <p:spPr bwMode="auto">
          <a:xfrm>
            <a:off x="3429000" y="1676400"/>
            <a:ext cx="0" cy="15240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9" name="Line 9"/>
          <p:cNvSpPr>
            <a:spLocks noChangeShapeType="1"/>
          </p:cNvSpPr>
          <p:nvPr/>
        </p:nvSpPr>
        <p:spPr bwMode="auto">
          <a:xfrm>
            <a:off x="3962400" y="1676400"/>
            <a:ext cx="0" cy="15240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 name="Line 10"/>
          <p:cNvSpPr>
            <a:spLocks noChangeShapeType="1"/>
          </p:cNvSpPr>
          <p:nvPr/>
        </p:nvSpPr>
        <p:spPr bwMode="auto">
          <a:xfrm>
            <a:off x="685800" y="2590800"/>
            <a:ext cx="0" cy="15240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1" name="Line 11"/>
          <p:cNvSpPr>
            <a:spLocks noChangeShapeType="1"/>
          </p:cNvSpPr>
          <p:nvPr/>
        </p:nvSpPr>
        <p:spPr bwMode="auto">
          <a:xfrm>
            <a:off x="1219200" y="2590800"/>
            <a:ext cx="0" cy="15240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2" name="Line 12"/>
          <p:cNvSpPr>
            <a:spLocks noChangeShapeType="1"/>
          </p:cNvSpPr>
          <p:nvPr/>
        </p:nvSpPr>
        <p:spPr bwMode="auto">
          <a:xfrm>
            <a:off x="1752600" y="2590800"/>
            <a:ext cx="0" cy="15240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3" name="Line 13"/>
          <p:cNvSpPr>
            <a:spLocks noChangeShapeType="1"/>
          </p:cNvSpPr>
          <p:nvPr/>
        </p:nvSpPr>
        <p:spPr bwMode="auto">
          <a:xfrm>
            <a:off x="2286000" y="2590800"/>
            <a:ext cx="0" cy="15240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4" name="Line 14"/>
          <p:cNvSpPr>
            <a:spLocks noChangeShapeType="1"/>
          </p:cNvSpPr>
          <p:nvPr/>
        </p:nvSpPr>
        <p:spPr bwMode="auto">
          <a:xfrm>
            <a:off x="2819400" y="2590800"/>
            <a:ext cx="0" cy="15240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5" name="Line 15"/>
          <p:cNvSpPr>
            <a:spLocks noChangeShapeType="1"/>
          </p:cNvSpPr>
          <p:nvPr/>
        </p:nvSpPr>
        <p:spPr bwMode="auto">
          <a:xfrm>
            <a:off x="3352800" y="2590800"/>
            <a:ext cx="0" cy="15240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6" name="Line 16"/>
          <p:cNvSpPr>
            <a:spLocks noChangeShapeType="1"/>
          </p:cNvSpPr>
          <p:nvPr/>
        </p:nvSpPr>
        <p:spPr bwMode="auto">
          <a:xfrm>
            <a:off x="3962400" y="2590800"/>
            <a:ext cx="0" cy="15240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 name="Text Box 17"/>
          <p:cNvSpPr txBox="1">
            <a:spLocks noChangeArrowheads="1"/>
          </p:cNvSpPr>
          <p:nvPr/>
        </p:nvSpPr>
        <p:spPr bwMode="auto">
          <a:xfrm>
            <a:off x="533400" y="2895600"/>
            <a:ext cx="54102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endParaRPr lang="fr-FR"/>
          </a:p>
        </p:txBody>
      </p:sp>
      <p:grpSp>
        <p:nvGrpSpPr>
          <p:cNvPr id="18" name="Group 18"/>
          <p:cNvGrpSpPr>
            <a:grpSpLocks/>
          </p:cNvGrpSpPr>
          <p:nvPr/>
        </p:nvGrpSpPr>
        <p:grpSpPr bwMode="auto">
          <a:xfrm>
            <a:off x="381000" y="1219200"/>
            <a:ext cx="8610600" cy="2012950"/>
            <a:chOff x="240" y="748"/>
            <a:chExt cx="5424" cy="1268"/>
          </a:xfrm>
        </p:grpSpPr>
        <p:sp>
          <p:nvSpPr>
            <p:cNvPr id="19" name="Text Box 19"/>
            <p:cNvSpPr txBox="1">
              <a:spLocks noChangeArrowheads="1"/>
            </p:cNvSpPr>
            <p:nvPr/>
          </p:nvSpPr>
          <p:spPr bwMode="auto">
            <a:xfrm>
              <a:off x="240" y="1056"/>
              <a:ext cx="5424" cy="6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sz="2400">
                  <a:latin typeface="Courier CE" charset="0"/>
                </a:rPr>
                <a:t>-GGAGC</a:t>
              </a:r>
              <a:r>
                <a:rPr lang="en-GB" sz="2400">
                  <a:solidFill>
                    <a:srgbClr val="FF0000"/>
                  </a:solidFill>
                  <a:latin typeface="Courier CE" charset="0"/>
                </a:rPr>
                <a:t>C</a:t>
              </a:r>
              <a:r>
                <a:rPr lang="en-GB" sz="2400">
                  <a:latin typeface="Courier CE" charset="0"/>
                </a:rPr>
                <a:t>AT</a:t>
              </a:r>
              <a:r>
                <a:rPr lang="en-GB" sz="2400">
                  <a:solidFill>
                    <a:srgbClr val="FF0000"/>
                  </a:solidFill>
                  <a:latin typeface="Courier CE" charset="0"/>
                </a:rPr>
                <a:t>A</a:t>
              </a:r>
              <a:r>
                <a:rPr lang="en-GB" sz="2400">
                  <a:latin typeface="Courier CE" charset="0"/>
                </a:rPr>
                <a:t>TT</a:t>
              </a:r>
              <a:r>
                <a:rPr lang="en-GB" sz="2400">
                  <a:solidFill>
                    <a:srgbClr val="FF0000"/>
                  </a:solidFill>
                  <a:latin typeface="Courier CE" charset="0"/>
                </a:rPr>
                <a:t>A</a:t>
              </a:r>
              <a:r>
                <a:rPr lang="en-GB" sz="2400">
                  <a:latin typeface="Courier CE" charset="0"/>
                </a:rPr>
                <a:t>GATAGA-</a:t>
              </a:r>
            </a:p>
            <a:p>
              <a:pPr>
                <a:spcBef>
                  <a:spcPct val="50000"/>
                </a:spcBef>
              </a:pPr>
              <a:r>
                <a:rPr lang="en-GB" sz="2400">
                  <a:latin typeface="Courier CE" charset="0"/>
                </a:rPr>
                <a:t>-GGAGC</a:t>
              </a:r>
              <a:r>
                <a:rPr lang="en-GB" sz="2400">
                  <a:solidFill>
                    <a:srgbClr val="FF0000"/>
                  </a:solidFill>
                  <a:latin typeface="Courier CE" charset="0"/>
                </a:rPr>
                <a:t>A</a:t>
              </a:r>
              <a:r>
                <a:rPr lang="en-GB" sz="2400">
                  <a:latin typeface="Courier CE" charset="0"/>
                </a:rPr>
                <a:t>AT</a:t>
              </a:r>
              <a:r>
                <a:rPr lang="en-GB" sz="2400">
                  <a:solidFill>
                    <a:srgbClr val="FF0000"/>
                  </a:solidFill>
                  <a:latin typeface="Courier CE" charset="0"/>
                </a:rPr>
                <a:t>T</a:t>
              </a:r>
              <a:r>
                <a:rPr lang="en-GB" sz="2400">
                  <a:latin typeface="Courier CE" charset="0"/>
                </a:rPr>
                <a:t>TT</a:t>
              </a:r>
              <a:r>
                <a:rPr lang="en-GB" sz="2400">
                  <a:solidFill>
                    <a:srgbClr val="FF0000"/>
                  </a:solidFill>
                  <a:latin typeface="Courier CE" charset="0"/>
                </a:rPr>
                <a:t>T</a:t>
              </a:r>
              <a:r>
                <a:rPr lang="en-GB" sz="2400">
                  <a:latin typeface="Courier CE" charset="0"/>
                </a:rPr>
                <a:t>GATAGA-</a:t>
              </a:r>
            </a:p>
          </p:txBody>
        </p:sp>
        <p:sp>
          <p:nvSpPr>
            <p:cNvPr id="20" name="Text Box 20"/>
            <p:cNvSpPr txBox="1">
              <a:spLocks noChangeArrowheads="1"/>
            </p:cNvSpPr>
            <p:nvPr/>
          </p:nvSpPr>
          <p:spPr bwMode="auto">
            <a:xfrm>
              <a:off x="384" y="748"/>
              <a:ext cx="230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sz="2400" b="1">
                  <a:solidFill>
                    <a:srgbClr val="0000FF"/>
                  </a:solidFill>
                </a:rPr>
                <a:t>Gly Ala  Ile  Leu asp Arg</a:t>
              </a:r>
              <a:endParaRPr lang="en-GB" sz="2400" b="1"/>
            </a:p>
          </p:txBody>
        </p:sp>
        <p:sp>
          <p:nvSpPr>
            <p:cNvPr id="21" name="Text Box 21"/>
            <p:cNvSpPr txBox="1">
              <a:spLocks noChangeArrowheads="1"/>
            </p:cNvSpPr>
            <p:nvPr/>
          </p:nvSpPr>
          <p:spPr bwMode="auto">
            <a:xfrm>
              <a:off x="432" y="1728"/>
              <a:ext cx="230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sz="2400" b="1">
                  <a:solidFill>
                    <a:srgbClr val="0000FF"/>
                  </a:solidFill>
                </a:rPr>
                <a:t>Gly Ala  Ile </a:t>
              </a:r>
              <a:r>
                <a:rPr lang="en-GB" sz="2400" b="1">
                  <a:solidFill>
                    <a:srgbClr val="FF0000"/>
                  </a:solidFill>
                </a:rPr>
                <a:t>Phe</a:t>
              </a:r>
              <a:r>
                <a:rPr lang="en-GB" sz="2400" b="1">
                  <a:solidFill>
                    <a:srgbClr val="0000FF"/>
                  </a:solidFill>
                </a:rPr>
                <a:t> asp Arg</a:t>
              </a:r>
              <a:endParaRPr lang="en-GB" sz="2400" b="1"/>
            </a:p>
          </p:txBody>
        </p:sp>
      </p:grpSp>
      <p:sp>
        <p:nvSpPr>
          <p:cNvPr id="22" name="Line 22"/>
          <p:cNvSpPr>
            <a:spLocks noChangeShapeType="1"/>
          </p:cNvSpPr>
          <p:nvPr/>
        </p:nvSpPr>
        <p:spPr bwMode="auto">
          <a:xfrm>
            <a:off x="685800" y="1676400"/>
            <a:ext cx="0" cy="15240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3" name="Text Box 23"/>
          <p:cNvSpPr txBox="1">
            <a:spLocks noChangeArrowheads="1"/>
          </p:cNvSpPr>
          <p:nvPr/>
        </p:nvSpPr>
        <p:spPr bwMode="auto">
          <a:xfrm>
            <a:off x="76200" y="4270375"/>
            <a:ext cx="8839200" cy="2677656"/>
          </a:xfrm>
          <a:prstGeom prst="rect">
            <a:avLst/>
          </a:prstGeom>
          <a:noFill/>
          <a:ln w="9525">
            <a:solidFill>
              <a:srgbClr val="000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spcBef>
                <a:spcPct val="50000"/>
              </a:spcBef>
            </a:pPr>
            <a:r>
              <a:rPr lang="en-GB" sz="2400" dirty="0"/>
              <a:t>DNA yields more phylogenetic information than proteins. </a:t>
            </a:r>
            <a:r>
              <a:rPr lang="en-GB" sz="2400" b="1" dirty="0">
                <a:solidFill>
                  <a:srgbClr val="FF0000"/>
                </a:solidFill>
              </a:rPr>
              <a:t>The </a:t>
            </a:r>
            <a:r>
              <a:rPr lang="en-GB" sz="2400" b="1" dirty="0">
                <a:solidFill>
                  <a:srgbClr val="000000"/>
                </a:solidFill>
              </a:rPr>
              <a:t>nucleotide sequences of a pair of homologous genes have a higher information content than the amino acid sequences of the corresponding proteins</a:t>
            </a:r>
            <a:r>
              <a:rPr lang="en-GB" sz="2400" dirty="0"/>
              <a:t>, because mutations that result in synonymous changes alter the DNA sequence but do not affect the amino acid sequence. (Amino-acid sequences are more efficiently aligned).</a:t>
            </a:r>
            <a:endParaRPr lang="en-GB" dirty="0"/>
          </a:p>
        </p:txBody>
      </p:sp>
      <p:sp>
        <p:nvSpPr>
          <p:cNvPr id="24" name="Text Box 24"/>
          <p:cNvSpPr txBox="1">
            <a:spLocks noChangeArrowheads="1"/>
          </p:cNvSpPr>
          <p:nvPr/>
        </p:nvSpPr>
        <p:spPr bwMode="auto">
          <a:xfrm>
            <a:off x="5029200" y="838200"/>
            <a:ext cx="38862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endParaRPr lang="fr-FR"/>
          </a:p>
        </p:txBody>
      </p:sp>
      <p:sp>
        <p:nvSpPr>
          <p:cNvPr id="25" name="Text Box 25"/>
          <p:cNvSpPr txBox="1">
            <a:spLocks noChangeArrowheads="1"/>
          </p:cNvSpPr>
          <p:nvPr/>
        </p:nvSpPr>
        <p:spPr bwMode="auto">
          <a:xfrm>
            <a:off x="4419600" y="1212850"/>
            <a:ext cx="4648200" cy="2474913"/>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spcBef>
                <a:spcPct val="50000"/>
              </a:spcBef>
            </a:pPr>
            <a:r>
              <a:rPr lang="en-GB" sz="2400" b="1" dirty="0"/>
              <a:t>• 3 different DNA positions but only one different amino acid position:</a:t>
            </a:r>
          </a:p>
          <a:p>
            <a:pPr algn="just">
              <a:spcBef>
                <a:spcPct val="50000"/>
              </a:spcBef>
            </a:pPr>
            <a:r>
              <a:rPr lang="en-GB" sz="2400" b="1" dirty="0"/>
              <a:t>2 of the nucleotide substitutions are therefore </a:t>
            </a:r>
            <a:r>
              <a:rPr lang="en-GB" sz="2400" b="1" dirty="0">
                <a:solidFill>
                  <a:srgbClr val="000000"/>
                </a:solidFill>
              </a:rPr>
              <a:t>synonymous and one is non-synonymous</a:t>
            </a:r>
            <a:r>
              <a:rPr lang="en-GB" sz="2400" b="1" dirty="0"/>
              <a:t>.</a:t>
            </a:r>
            <a:endParaRPr lang="en-GB" dirty="0"/>
          </a:p>
        </p:txBody>
      </p:sp>
      <p:sp>
        <p:nvSpPr>
          <p:cNvPr id="26" name="Text Box 26"/>
          <p:cNvSpPr txBox="1">
            <a:spLocks noChangeArrowheads="1"/>
          </p:cNvSpPr>
          <p:nvPr/>
        </p:nvSpPr>
        <p:spPr bwMode="auto">
          <a:xfrm>
            <a:off x="1447800" y="228600"/>
            <a:ext cx="6400800" cy="588963"/>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sz="3200" b="1" dirty="0"/>
              <a:t>Nucleotide, amino-acid sequences</a:t>
            </a:r>
            <a:endParaRPr lang="en-GB" dirty="0"/>
          </a:p>
        </p:txBody>
      </p:sp>
    </p:spTree>
    <p:extLst>
      <p:ext uri="{BB962C8B-B14F-4D97-AF65-F5344CB8AC3E}">
        <p14:creationId xmlns:p14="http://schemas.microsoft.com/office/powerpoint/2010/main" val="23290276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2057400" y="381000"/>
            <a:ext cx="4267200" cy="588963"/>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sz="3200" b="1" dirty="0">
                <a:solidFill>
                  <a:srgbClr val="000000"/>
                </a:solidFill>
              </a:rPr>
              <a:t>Gene tree - Species tree</a:t>
            </a:r>
            <a:endParaRPr lang="en-GB" dirty="0">
              <a:solidFill>
                <a:srgbClr val="000000"/>
              </a:solidFill>
            </a:endParaRPr>
          </a:p>
        </p:txBody>
      </p:sp>
      <p:grpSp>
        <p:nvGrpSpPr>
          <p:cNvPr id="3" name="Group 55"/>
          <p:cNvGrpSpPr>
            <a:grpSpLocks/>
          </p:cNvGrpSpPr>
          <p:nvPr/>
        </p:nvGrpSpPr>
        <p:grpSpPr bwMode="auto">
          <a:xfrm>
            <a:off x="152400" y="1219200"/>
            <a:ext cx="3429000" cy="4313238"/>
            <a:chOff x="96" y="768"/>
            <a:chExt cx="2160" cy="2717"/>
          </a:xfrm>
        </p:grpSpPr>
        <p:grpSp>
          <p:nvGrpSpPr>
            <p:cNvPr id="4" name="Group 31"/>
            <p:cNvGrpSpPr>
              <a:grpSpLocks/>
            </p:cNvGrpSpPr>
            <p:nvPr/>
          </p:nvGrpSpPr>
          <p:grpSpPr bwMode="auto">
            <a:xfrm>
              <a:off x="96" y="768"/>
              <a:ext cx="2160" cy="2208"/>
              <a:chOff x="0" y="864"/>
              <a:chExt cx="2160" cy="2208"/>
            </a:xfrm>
          </p:grpSpPr>
          <p:grpSp>
            <p:nvGrpSpPr>
              <p:cNvPr id="6" name="Group 32"/>
              <p:cNvGrpSpPr>
                <a:grpSpLocks/>
              </p:cNvGrpSpPr>
              <p:nvPr/>
            </p:nvGrpSpPr>
            <p:grpSpPr bwMode="auto">
              <a:xfrm>
                <a:off x="192" y="864"/>
                <a:ext cx="1968" cy="2208"/>
                <a:chOff x="192" y="864"/>
                <a:chExt cx="1968" cy="2208"/>
              </a:xfrm>
            </p:grpSpPr>
            <p:grpSp>
              <p:nvGrpSpPr>
                <p:cNvPr id="12" name="Group 33"/>
                <p:cNvGrpSpPr>
                  <a:grpSpLocks/>
                </p:cNvGrpSpPr>
                <p:nvPr/>
              </p:nvGrpSpPr>
              <p:grpSpPr bwMode="auto">
                <a:xfrm>
                  <a:off x="192" y="1008"/>
                  <a:ext cx="1392" cy="1872"/>
                  <a:chOff x="192" y="1536"/>
                  <a:chExt cx="1392" cy="1872"/>
                </a:xfrm>
              </p:grpSpPr>
              <p:sp>
                <p:nvSpPr>
                  <p:cNvPr id="18" name="Line 34"/>
                  <p:cNvSpPr>
                    <a:spLocks noChangeShapeType="1"/>
                  </p:cNvSpPr>
                  <p:nvPr/>
                </p:nvSpPr>
                <p:spPr bwMode="auto">
                  <a:xfrm>
                    <a:off x="192" y="2592"/>
                    <a:ext cx="48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9" name="Line 35"/>
                  <p:cNvSpPr>
                    <a:spLocks noChangeShapeType="1"/>
                  </p:cNvSpPr>
                  <p:nvPr/>
                </p:nvSpPr>
                <p:spPr bwMode="auto">
                  <a:xfrm flipV="1">
                    <a:off x="672" y="1536"/>
                    <a:ext cx="912" cy="105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0" name="Line 36"/>
                  <p:cNvSpPr>
                    <a:spLocks noChangeShapeType="1"/>
                  </p:cNvSpPr>
                  <p:nvPr/>
                </p:nvSpPr>
                <p:spPr bwMode="auto">
                  <a:xfrm>
                    <a:off x="1344" y="1824"/>
                    <a:ext cx="240" cy="24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1" name="Line 37"/>
                  <p:cNvSpPr>
                    <a:spLocks noChangeShapeType="1"/>
                  </p:cNvSpPr>
                  <p:nvPr/>
                </p:nvSpPr>
                <p:spPr bwMode="auto">
                  <a:xfrm>
                    <a:off x="1152" y="2016"/>
                    <a:ext cx="336" cy="33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2" name="Line 38"/>
                  <p:cNvSpPr>
                    <a:spLocks noChangeShapeType="1"/>
                  </p:cNvSpPr>
                  <p:nvPr/>
                </p:nvSpPr>
                <p:spPr bwMode="auto">
                  <a:xfrm>
                    <a:off x="912" y="2304"/>
                    <a:ext cx="384" cy="38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3" name="Line 39"/>
                  <p:cNvSpPr>
                    <a:spLocks noChangeShapeType="1"/>
                  </p:cNvSpPr>
                  <p:nvPr/>
                </p:nvSpPr>
                <p:spPr bwMode="auto">
                  <a:xfrm>
                    <a:off x="672" y="2592"/>
                    <a:ext cx="480" cy="81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13" name="Text Box 40"/>
                <p:cNvSpPr txBox="1">
                  <a:spLocks noChangeArrowheads="1"/>
                </p:cNvSpPr>
                <p:nvPr/>
              </p:nvSpPr>
              <p:spPr bwMode="auto">
                <a:xfrm>
                  <a:off x="1584" y="864"/>
                  <a:ext cx="5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sz="1800" b="1"/>
                    <a:t>Gene A</a:t>
                  </a:r>
                </a:p>
              </p:txBody>
            </p:sp>
            <p:sp>
              <p:nvSpPr>
                <p:cNvPr id="14" name="Text Box 41"/>
                <p:cNvSpPr txBox="1">
                  <a:spLocks noChangeArrowheads="1"/>
                </p:cNvSpPr>
                <p:nvPr/>
              </p:nvSpPr>
              <p:spPr bwMode="auto">
                <a:xfrm>
                  <a:off x="1584" y="1449"/>
                  <a:ext cx="5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sz="1800" b="1"/>
                    <a:t>Gene B</a:t>
                  </a:r>
                </a:p>
              </p:txBody>
            </p:sp>
            <p:sp>
              <p:nvSpPr>
                <p:cNvPr id="15" name="Text Box 42"/>
                <p:cNvSpPr txBox="1">
                  <a:spLocks noChangeArrowheads="1"/>
                </p:cNvSpPr>
                <p:nvPr/>
              </p:nvSpPr>
              <p:spPr bwMode="auto">
                <a:xfrm>
                  <a:off x="1488" y="1689"/>
                  <a:ext cx="5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sz="1800" b="1"/>
                    <a:t>Gene C</a:t>
                  </a:r>
                </a:p>
              </p:txBody>
            </p:sp>
            <p:sp>
              <p:nvSpPr>
                <p:cNvPr id="16" name="Text Box 43"/>
                <p:cNvSpPr txBox="1">
                  <a:spLocks noChangeArrowheads="1"/>
                </p:cNvSpPr>
                <p:nvPr/>
              </p:nvSpPr>
              <p:spPr bwMode="auto">
                <a:xfrm>
                  <a:off x="1296" y="2073"/>
                  <a:ext cx="5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sz="1800" b="1"/>
                    <a:t>Gene D</a:t>
                  </a:r>
                </a:p>
              </p:txBody>
            </p:sp>
            <p:sp>
              <p:nvSpPr>
                <p:cNvPr id="17" name="Text Box 44"/>
                <p:cNvSpPr txBox="1">
                  <a:spLocks noChangeArrowheads="1"/>
                </p:cNvSpPr>
                <p:nvPr/>
              </p:nvSpPr>
              <p:spPr bwMode="auto">
                <a:xfrm>
                  <a:off x="1152" y="2841"/>
                  <a:ext cx="5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sz="1800" b="1"/>
                    <a:t>Gene E</a:t>
                  </a:r>
                </a:p>
              </p:txBody>
            </p:sp>
          </p:grpSp>
          <p:sp>
            <p:nvSpPr>
              <p:cNvPr id="7" name="Text Box 45"/>
              <p:cNvSpPr txBox="1">
                <a:spLocks noChangeArrowheads="1"/>
              </p:cNvSpPr>
              <p:nvPr/>
            </p:nvSpPr>
            <p:spPr bwMode="auto">
              <a:xfrm>
                <a:off x="0" y="912"/>
                <a:ext cx="1248"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sz="2000" b="1">
                    <a:solidFill>
                      <a:srgbClr val="0000FF"/>
                    </a:solidFill>
                  </a:rPr>
                  <a:t>Mutation events</a:t>
                </a:r>
                <a:endParaRPr lang="en-GB"/>
              </a:p>
            </p:txBody>
          </p:sp>
          <p:sp>
            <p:nvSpPr>
              <p:cNvPr id="8" name="Line 46"/>
              <p:cNvSpPr>
                <a:spLocks noChangeShapeType="1"/>
              </p:cNvSpPr>
              <p:nvPr/>
            </p:nvSpPr>
            <p:spPr bwMode="auto">
              <a:xfrm flipH="1" flipV="1">
                <a:off x="528" y="1152"/>
                <a:ext cx="144" cy="912"/>
              </a:xfrm>
              <a:prstGeom prst="line">
                <a:avLst/>
              </a:prstGeom>
              <a:noFill/>
              <a:ln w="9525">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9" name="Line 47"/>
              <p:cNvSpPr>
                <a:spLocks noChangeShapeType="1"/>
              </p:cNvSpPr>
              <p:nvPr/>
            </p:nvSpPr>
            <p:spPr bwMode="auto">
              <a:xfrm flipH="1" flipV="1">
                <a:off x="528" y="1152"/>
                <a:ext cx="624" cy="336"/>
              </a:xfrm>
              <a:prstGeom prst="line">
                <a:avLst/>
              </a:prstGeom>
              <a:noFill/>
              <a:ln w="9525">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 name="Line 48"/>
              <p:cNvSpPr>
                <a:spLocks noChangeShapeType="1"/>
              </p:cNvSpPr>
              <p:nvPr/>
            </p:nvSpPr>
            <p:spPr bwMode="auto">
              <a:xfrm flipH="1" flipV="1">
                <a:off x="528" y="1152"/>
                <a:ext cx="816" cy="144"/>
              </a:xfrm>
              <a:prstGeom prst="line">
                <a:avLst/>
              </a:prstGeom>
              <a:noFill/>
              <a:ln w="9525">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1" name="Line 49"/>
              <p:cNvSpPr>
                <a:spLocks noChangeShapeType="1"/>
              </p:cNvSpPr>
              <p:nvPr/>
            </p:nvSpPr>
            <p:spPr bwMode="auto">
              <a:xfrm flipH="1" flipV="1">
                <a:off x="528" y="1152"/>
                <a:ext cx="384" cy="624"/>
              </a:xfrm>
              <a:prstGeom prst="line">
                <a:avLst/>
              </a:prstGeom>
              <a:noFill/>
              <a:ln w="9525">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5" name="Text Box 52"/>
            <p:cNvSpPr txBox="1">
              <a:spLocks noChangeArrowheads="1"/>
            </p:cNvSpPr>
            <p:nvPr/>
          </p:nvSpPr>
          <p:spPr bwMode="auto">
            <a:xfrm>
              <a:off x="336" y="3120"/>
              <a:ext cx="1200"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sz="3200" b="1">
                  <a:solidFill>
                    <a:srgbClr val="0000FF"/>
                  </a:solidFill>
                </a:rPr>
                <a:t>Gene tree</a:t>
              </a:r>
            </a:p>
          </p:txBody>
        </p:sp>
      </p:grpSp>
      <p:grpSp>
        <p:nvGrpSpPr>
          <p:cNvPr id="24" name="Group 56"/>
          <p:cNvGrpSpPr>
            <a:grpSpLocks/>
          </p:cNvGrpSpPr>
          <p:nvPr/>
        </p:nvGrpSpPr>
        <p:grpSpPr bwMode="auto">
          <a:xfrm>
            <a:off x="5181600" y="1066800"/>
            <a:ext cx="3733800" cy="4389438"/>
            <a:chOff x="3264" y="672"/>
            <a:chExt cx="2352" cy="2765"/>
          </a:xfrm>
        </p:grpSpPr>
        <p:grpSp>
          <p:nvGrpSpPr>
            <p:cNvPr id="25" name="Group 51"/>
            <p:cNvGrpSpPr>
              <a:grpSpLocks/>
            </p:cNvGrpSpPr>
            <p:nvPr/>
          </p:nvGrpSpPr>
          <p:grpSpPr bwMode="auto">
            <a:xfrm>
              <a:off x="3264" y="672"/>
              <a:ext cx="2352" cy="2208"/>
              <a:chOff x="3264" y="864"/>
              <a:chExt cx="2352" cy="2208"/>
            </a:xfrm>
          </p:grpSpPr>
          <p:grpSp>
            <p:nvGrpSpPr>
              <p:cNvPr id="27" name="Group 50"/>
              <p:cNvGrpSpPr>
                <a:grpSpLocks/>
              </p:cNvGrpSpPr>
              <p:nvPr/>
            </p:nvGrpSpPr>
            <p:grpSpPr bwMode="auto">
              <a:xfrm>
                <a:off x="3456" y="864"/>
                <a:ext cx="2160" cy="2208"/>
                <a:chOff x="3456" y="864"/>
                <a:chExt cx="2160" cy="2208"/>
              </a:xfrm>
            </p:grpSpPr>
            <p:grpSp>
              <p:nvGrpSpPr>
                <p:cNvPr id="33" name="Group 9"/>
                <p:cNvGrpSpPr>
                  <a:grpSpLocks/>
                </p:cNvGrpSpPr>
                <p:nvPr/>
              </p:nvGrpSpPr>
              <p:grpSpPr bwMode="auto">
                <a:xfrm>
                  <a:off x="3456" y="1008"/>
                  <a:ext cx="1392" cy="1872"/>
                  <a:chOff x="192" y="1536"/>
                  <a:chExt cx="1392" cy="1872"/>
                </a:xfrm>
              </p:grpSpPr>
              <p:sp>
                <p:nvSpPr>
                  <p:cNvPr id="39" name="Line 3"/>
                  <p:cNvSpPr>
                    <a:spLocks noChangeShapeType="1"/>
                  </p:cNvSpPr>
                  <p:nvPr/>
                </p:nvSpPr>
                <p:spPr bwMode="auto">
                  <a:xfrm>
                    <a:off x="192" y="2592"/>
                    <a:ext cx="48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0" name="Line 4"/>
                  <p:cNvSpPr>
                    <a:spLocks noChangeShapeType="1"/>
                  </p:cNvSpPr>
                  <p:nvPr/>
                </p:nvSpPr>
                <p:spPr bwMode="auto">
                  <a:xfrm flipV="1">
                    <a:off x="672" y="1536"/>
                    <a:ext cx="912" cy="105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1" name="Line 5"/>
                  <p:cNvSpPr>
                    <a:spLocks noChangeShapeType="1"/>
                  </p:cNvSpPr>
                  <p:nvPr/>
                </p:nvSpPr>
                <p:spPr bwMode="auto">
                  <a:xfrm>
                    <a:off x="1344" y="1824"/>
                    <a:ext cx="240" cy="24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2" name="Line 6"/>
                  <p:cNvSpPr>
                    <a:spLocks noChangeShapeType="1"/>
                  </p:cNvSpPr>
                  <p:nvPr/>
                </p:nvSpPr>
                <p:spPr bwMode="auto">
                  <a:xfrm>
                    <a:off x="1152" y="2016"/>
                    <a:ext cx="336" cy="33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3" name="Line 7"/>
                  <p:cNvSpPr>
                    <a:spLocks noChangeShapeType="1"/>
                  </p:cNvSpPr>
                  <p:nvPr/>
                </p:nvSpPr>
                <p:spPr bwMode="auto">
                  <a:xfrm>
                    <a:off x="912" y="2304"/>
                    <a:ext cx="384" cy="38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4" name="Line 8"/>
                  <p:cNvSpPr>
                    <a:spLocks noChangeShapeType="1"/>
                  </p:cNvSpPr>
                  <p:nvPr/>
                </p:nvSpPr>
                <p:spPr bwMode="auto">
                  <a:xfrm>
                    <a:off x="672" y="2592"/>
                    <a:ext cx="480" cy="81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34" name="Text Box 17"/>
                <p:cNvSpPr txBox="1">
                  <a:spLocks noChangeArrowheads="1"/>
                </p:cNvSpPr>
                <p:nvPr/>
              </p:nvSpPr>
              <p:spPr bwMode="auto">
                <a:xfrm>
                  <a:off x="4848" y="864"/>
                  <a:ext cx="7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sz="1800" b="1"/>
                    <a:t>Species A</a:t>
                  </a:r>
                </a:p>
              </p:txBody>
            </p:sp>
            <p:sp>
              <p:nvSpPr>
                <p:cNvPr id="35" name="Text Box 19"/>
                <p:cNvSpPr txBox="1">
                  <a:spLocks noChangeArrowheads="1"/>
                </p:cNvSpPr>
                <p:nvPr/>
              </p:nvSpPr>
              <p:spPr bwMode="auto">
                <a:xfrm>
                  <a:off x="4848" y="1449"/>
                  <a:ext cx="76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sz="1800" b="1"/>
                    <a:t>Species B</a:t>
                  </a:r>
                </a:p>
              </p:txBody>
            </p:sp>
            <p:sp>
              <p:nvSpPr>
                <p:cNvPr id="36" name="Text Box 20"/>
                <p:cNvSpPr txBox="1">
                  <a:spLocks noChangeArrowheads="1"/>
                </p:cNvSpPr>
                <p:nvPr/>
              </p:nvSpPr>
              <p:spPr bwMode="auto">
                <a:xfrm>
                  <a:off x="4752" y="1689"/>
                  <a:ext cx="76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sz="1800" b="1"/>
                    <a:t>Species C</a:t>
                  </a:r>
                </a:p>
              </p:txBody>
            </p:sp>
            <p:sp>
              <p:nvSpPr>
                <p:cNvPr id="37" name="Text Box 21"/>
                <p:cNvSpPr txBox="1">
                  <a:spLocks noChangeArrowheads="1"/>
                </p:cNvSpPr>
                <p:nvPr/>
              </p:nvSpPr>
              <p:spPr bwMode="auto">
                <a:xfrm>
                  <a:off x="4560" y="2073"/>
                  <a:ext cx="76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sz="1800" b="1"/>
                    <a:t>Species D</a:t>
                  </a:r>
                </a:p>
              </p:txBody>
            </p:sp>
            <p:sp>
              <p:nvSpPr>
                <p:cNvPr id="38" name="Text Box 22"/>
                <p:cNvSpPr txBox="1">
                  <a:spLocks noChangeArrowheads="1"/>
                </p:cNvSpPr>
                <p:nvPr/>
              </p:nvSpPr>
              <p:spPr bwMode="auto">
                <a:xfrm>
                  <a:off x="4416" y="2841"/>
                  <a:ext cx="7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sz="1800" b="1"/>
                    <a:t>Species E</a:t>
                  </a:r>
                </a:p>
              </p:txBody>
            </p:sp>
          </p:grpSp>
          <p:sp>
            <p:nvSpPr>
              <p:cNvPr id="28" name="Text Box 24"/>
              <p:cNvSpPr txBox="1">
                <a:spLocks noChangeArrowheads="1"/>
              </p:cNvSpPr>
              <p:nvPr/>
            </p:nvSpPr>
            <p:spPr bwMode="auto">
              <a:xfrm>
                <a:off x="3264" y="912"/>
                <a:ext cx="139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sz="2000" b="1">
                    <a:solidFill>
                      <a:srgbClr val="FF0000"/>
                    </a:solidFill>
                  </a:rPr>
                  <a:t>Speciation events</a:t>
                </a:r>
                <a:endParaRPr lang="en-GB">
                  <a:solidFill>
                    <a:srgbClr val="FF0000"/>
                  </a:solidFill>
                </a:endParaRPr>
              </a:p>
            </p:txBody>
          </p:sp>
          <p:sp>
            <p:nvSpPr>
              <p:cNvPr id="29" name="Line 25"/>
              <p:cNvSpPr>
                <a:spLocks noChangeShapeType="1"/>
              </p:cNvSpPr>
              <p:nvPr/>
            </p:nvSpPr>
            <p:spPr bwMode="auto">
              <a:xfrm flipH="1" flipV="1">
                <a:off x="3792" y="1152"/>
                <a:ext cx="144" cy="912"/>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0" name="Line 27"/>
              <p:cNvSpPr>
                <a:spLocks noChangeShapeType="1"/>
              </p:cNvSpPr>
              <p:nvPr/>
            </p:nvSpPr>
            <p:spPr bwMode="auto">
              <a:xfrm flipH="1" flipV="1">
                <a:off x="3792" y="1152"/>
                <a:ext cx="624" cy="336"/>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1" name="Line 28"/>
              <p:cNvSpPr>
                <a:spLocks noChangeShapeType="1"/>
              </p:cNvSpPr>
              <p:nvPr/>
            </p:nvSpPr>
            <p:spPr bwMode="auto">
              <a:xfrm flipH="1" flipV="1">
                <a:off x="3792" y="1152"/>
                <a:ext cx="816" cy="144"/>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2" name="Line 29"/>
              <p:cNvSpPr>
                <a:spLocks noChangeShapeType="1"/>
              </p:cNvSpPr>
              <p:nvPr/>
            </p:nvSpPr>
            <p:spPr bwMode="auto">
              <a:xfrm flipH="1" flipV="1">
                <a:off x="3792" y="1152"/>
                <a:ext cx="384" cy="624"/>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26" name="Text Box 53"/>
            <p:cNvSpPr txBox="1">
              <a:spLocks noChangeArrowheads="1"/>
            </p:cNvSpPr>
            <p:nvPr/>
          </p:nvSpPr>
          <p:spPr bwMode="auto">
            <a:xfrm>
              <a:off x="3984" y="3072"/>
              <a:ext cx="1440"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sz="3200" b="1">
                  <a:solidFill>
                    <a:srgbClr val="FF0000"/>
                  </a:solidFill>
                </a:rPr>
                <a:t>Species tree</a:t>
              </a:r>
              <a:endParaRPr lang="en-GB" sz="3200" b="1"/>
            </a:p>
          </p:txBody>
        </p:sp>
      </p:grpSp>
      <p:sp>
        <p:nvSpPr>
          <p:cNvPr id="45" name="Text Box 54"/>
          <p:cNvSpPr txBox="1">
            <a:spLocks noChangeArrowheads="1"/>
          </p:cNvSpPr>
          <p:nvPr/>
        </p:nvSpPr>
        <p:spPr bwMode="auto">
          <a:xfrm>
            <a:off x="0" y="5791200"/>
            <a:ext cx="9144000" cy="822325"/>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sz="2400" b="1" dirty="0"/>
              <a:t>The two events - </a:t>
            </a:r>
            <a:r>
              <a:rPr lang="en-GB" sz="2400" b="1" dirty="0">
                <a:solidFill>
                  <a:srgbClr val="FF0000"/>
                </a:solidFill>
              </a:rPr>
              <a:t>mutation</a:t>
            </a:r>
            <a:r>
              <a:rPr lang="en-GB" sz="2400" b="1" dirty="0"/>
              <a:t> and </a:t>
            </a:r>
            <a:r>
              <a:rPr lang="en-GB" sz="2400" b="1" dirty="0">
                <a:solidFill>
                  <a:srgbClr val="FF0000"/>
                </a:solidFill>
              </a:rPr>
              <a:t>speciation</a:t>
            </a:r>
            <a:r>
              <a:rPr lang="en-GB" sz="2400" b="1" dirty="0"/>
              <a:t>- are not expected to occur at the same time. So gene trees cannot represent species tree.</a:t>
            </a:r>
          </a:p>
        </p:txBody>
      </p:sp>
    </p:spTree>
    <p:extLst>
      <p:ext uri="{BB962C8B-B14F-4D97-AF65-F5344CB8AC3E}">
        <p14:creationId xmlns:p14="http://schemas.microsoft.com/office/powerpoint/2010/main" val="3940588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1679" y="1417638"/>
            <a:ext cx="8576201" cy="4678203"/>
          </a:xfrm>
          <a:prstGeom prst="rect">
            <a:avLst/>
          </a:prstGeom>
        </p:spPr>
        <p:txBody>
          <a:bodyPr wrap="square">
            <a:spAutoFit/>
          </a:bodyPr>
          <a:lstStyle/>
          <a:p>
            <a:pPr algn="just"/>
            <a:r>
              <a:rPr lang="fr-FR" sz="2400" b="1" dirty="0" err="1" smtClean="0">
                <a:solidFill>
                  <a:srgbClr val="000000"/>
                </a:solidFill>
                <a:latin typeface="Helvetica" charset="0"/>
              </a:rPr>
              <a:t>Tree</a:t>
            </a:r>
            <a:r>
              <a:rPr lang="fr-FR" sz="2400" b="1" dirty="0" smtClean="0">
                <a:solidFill>
                  <a:srgbClr val="000000"/>
                </a:solidFill>
                <a:latin typeface="Helvetica" charset="0"/>
              </a:rPr>
              <a:t> construction: </a:t>
            </a:r>
            <a:r>
              <a:rPr lang="en-GB" sz="2400" b="1" dirty="0" smtClean="0">
                <a:solidFill>
                  <a:srgbClr val="000000"/>
                </a:solidFill>
                <a:latin typeface="Helvetica" charset="0"/>
              </a:rPr>
              <a:t>how</a:t>
            </a:r>
            <a:r>
              <a:rPr lang="fr-FR" sz="2400" b="1" dirty="0" smtClean="0">
                <a:solidFill>
                  <a:srgbClr val="000000"/>
                </a:solidFill>
                <a:latin typeface="Helvetica" charset="0"/>
              </a:rPr>
              <a:t> to proceed?</a:t>
            </a:r>
          </a:p>
          <a:p>
            <a:pPr algn="just">
              <a:buFont typeface="Times" charset="0"/>
              <a:buAutoNum type="arabicPeriod"/>
            </a:pPr>
            <a:endParaRPr lang="fr-FR" sz="2400" b="1" dirty="0" smtClean="0"/>
          </a:p>
          <a:p>
            <a:pPr algn="just">
              <a:buFont typeface="Times" charset="0"/>
              <a:buNone/>
            </a:pPr>
            <a:r>
              <a:rPr lang="fr-FR" sz="2400" b="1" dirty="0" smtClean="0"/>
              <a:t>1. Consider </a:t>
            </a:r>
            <a:r>
              <a:rPr lang="fr-FR" sz="2400" b="1" dirty="0"/>
              <a:t>a</a:t>
            </a:r>
            <a:r>
              <a:rPr lang="fr-FR" sz="2400" b="1" dirty="0" smtClean="0"/>
              <a:t> </a:t>
            </a:r>
            <a:r>
              <a:rPr lang="fr-FR" sz="2400" b="1" dirty="0" smtClean="0"/>
              <a:t>set of sequences to analyse ; </a:t>
            </a:r>
          </a:p>
          <a:p>
            <a:pPr algn="just"/>
            <a:r>
              <a:rPr lang="fr-FR" sz="2400" b="1" dirty="0" smtClean="0"/>
              <a:t>2. Align </a:t>
            </a:r>
            <a:r>
              <a:rPr lang="fr-FR" sz="2400" b="1" dirty="0" smtClean="0"/>
              <a:t>these </a:t>
            </a:r>
            <a:r>
              <a:rPr lang="fr-FR" sz="2400" b="1" dirty="0" smtClean="0"/>
              <a:t>sequences ;</a:t>
            </a:r>
          </a:p>
          <a:p>
            <a:pPr algn="just"/>
            <a:r>
              <a:rPr lang="fr-FR" sz="2400" b="1" dirty="0" smtClean="0"/>
              <a:t>3. </a:t>
            </a:r>
            <a:r>
              <a:rPr lang="fr-FR" sz="2400" b="1" dirty="0" err="1" smtClean="0"/>
              <a:t>Apply</a:t>
            </a:r>
            <a:r>
              <a:rPr lang="fr-FR" sz="2400" b="1" dirty="0" smtClean="0"/>
              <a:t> </a:t>
            </a:r>
            <a:r>
              <a:rPr lang="fr-FR" sz="2400" b="1" dirty="0" err="1" smtClean="0"/>
              <a:t>phylogenetic</a:t>
            </a:r>
            <a:r>
              <a:rPr lang="fr-FR" sz="2400" b="1" dirty="0" smtClean="0"/>
              <a:t> </a:t>
            </a:r>
            <a:r>
              <a:rPr lang="fr-FR" sz="2400" b="1" dirty="0" err="1" smtClean="0"/>
              <a:t>tree</a:t>
            </a:r>
            <a:r>
              <a:rPr lang="fr-FR" sz="2400" b="1" dirty="0" smtClean="0"/>
              <a:t> </a:t>
            </a:r>
            <a:r>
              <a:rPr lang="fr-FR" sz="2400" b="1" dirty="0" err="1" smtClean="0"/>
              <a:t>methods</a:t>
            </a:r>
            <a:r>
              <a:rPr lang="fr-FR" sz="2400" b="1" dirty="0" smtClean="0"/>
              <a:t> ;</a:t>
            </a:r>
          </a:p>
          <a:p>
            <a:pPr algn="just"/>
            <a:r>
              <a:rPr lang="fr-FR" sz="2400" b="1" dirty="0" smtClean="0"/>
              <a:t>4. </a:t>
            </a:r>
            <a:r>
              <a:rPr lang="fr-FR" sz="2400" b="1" dirty="0" err="1" smtClean="0"/>
              <a:t>Evaluate</a:t>
            </a:r>
            <a:r>
              <a:rPr lang="fr-FR" sz="2400" b="1" dirty="0" smtClean="0"/>
              <a:t> </a:t>
            </a:r>
            <a:r>
              <a:rPr lang="fr-FR" sz="2400" b="1" dirty="0" smtClean="0"/>
              <a:t>the </a:t>
            </a:r>
            <a:r>
              <a:rPr lang="fr-FR" sz="2400" b="1" dirty="0" err="1" smtClean="0"/>
              <a:t>phylogenetic</a:t>
            </a:r>
            <a:r>
              <a:rPr lang="fr-FR" sz="2400" b="1" dirty="0" smtClean="0"/>
              <a:t> </a:t>
            </a:r>
            <a:r>
              <a:rPr lang="fr-FR" sz="2400" b="1" dirty="0" err="1" smtClean="0"/>
              <a:t>tree</a:t>
            </a:r>
            <a:r>
              <a:rPr lang="fr-FR" sz="2400" b="1" dirty="0" smtClean="0"/>
              <a:t> </a:t>
            </a:r>
            <a:r>
              <a:rPr lang="fr-FR" sz="2400" b="1" dirty="0" err="1" smtClean="0"/>
              <a:t>statistically</a:t>
            </a:r>
            <a:r>
              <a:rPr lang="fr-FR" sz="2400" b="1" dirty="0" smtClean="0"/>
              <a:t>.</a:t>
            </a:r>
            <a:endParaRPr lang="fr-FR" sz="2400" b="1" dirty="0" smtClean="0"/>
          </a:p>
          <a:p>
            <a:pPr algn="just">
              <a:spcBef>
                <a:spcPts val="600"/>
              </a:spcBef>
            </a:pPr>
            <a:endParaRPr lang="fr-FR" sz="2400" b="1" dirty="0" smtClean="0"/>
          </a:p>
          <a:p>
            <a:pPr algn="just">
              <a:spcBef>
                <a:spcPts val="600"/>
              </a:spcBef>
            </a:pPr>
            <a:r>
              <a:rPr lang="fr-FR" sz="2400" b="1" dirty="0" err="1" smtClean="0">
                <a:solidFill>
                  <a:srgbClr val="000000"/>
                </a:solidFill>
              </a:rPr>
              <a:t>Methodology</a:t>
            </a:r>
            <a:r>
              <a:rPr lang="fr-FR" sz="2400" b="1" dirty="0" smtClean="0">
                <a:solidFill>
                  <a:srgbClr val="000000"/>
                </a:solidFill>
              </a:rPr>
              <a:t> :</a:t>
            </a:r>
          </a:p>
          <a:p>
            <a:pPr algn="just"/>
            <a:endParaRPr lang="fr-FR" sz="2400" b="1" dirty="0" smtClean="0"/>
          </a:p>
          <a:p>
            <a:pPr algn="just"/>
            <a:r>
              <a:rPr lang="fr-FR" sz="2400" b="1" dirty="0" smtClean="0"/>
              <a:t>1- Multiple </a:t>
            </a:r>
            <a:r>
              <a:rPr lang="fr-FR" sz="2400" b="1" dirty="0" err="1" smtClean="0"/>
              <a:t>alignment</a:t>
            </a:r>
            <a:r>
              <a:rPr lang="fr-FR" sz="2400" b="1" dirty="0" smtClean="0"/>
              <a:t>;</a:t>
            </a:r>
          </a:p>
          <a:p>
            <a:pPr algn="just"/>
            <a:r>
              <a:rPr lang="fr-FR" sz="2400" b="1" dirty="0" smtClean="0"/>
              <a:t>2- </a:t>
            </a:r>
            <a:r>
              <a:rPr lang="fr-FR" sz="2400" b="1" dirty="0" err="1" smtClean="0"/>
              <a:t>Bootstrapping</a:t>
            </a:r>
            <a:r>
              <a:rPr lang="fr-FR" sz="2400" b="1" dirty="0" smtClean="0"/>
              <a:t>;</a:t>
            </a:r>
          </a:p>
          <a:p>
            <a:r>
              <a:rPr lang="fr-FR" sz="2400" b="1" dirty="0" smtClean="0"/>
              <a:t>3- Consensus </a:t>
            </a:r>
            <a:r>
              <a:rPr lang="fr-FR" sz="2400" b="1" dirty="0" err="1" smtClean="0"/>
              <a:t>tree</a:t>
            </a:r>
            <a:r>
              <a:rPr lang="fr-FR" sz="2400" b="1" dirty="0" smtClean="0"/>
              <a:t> construction and </a:t>
            </a:r>
            <a:r>
              <a:rPr lang="fr-FR" sz="2400" b="1" dirty="0" err="1" smtClean="0"/>
              <a:t>evaluation</a:t>
            </a:r>
            <a:r>
              <a:rPr lang="fr-FR" sz="2400" b="1" dirty="0" smtClean="0"/>
              <a:t>;</a:t>
            </a:r>
            <a:endParaRPr lang="en-GB" sz="2400" b="1" dirty="0"/>
          </a:p>
        </p:txBody>
      </p:sp>
      <p:sp>
        <p:nvSpPr>
          <p:cNvPr id="3" name="Title 2"/>
          <p:cNvSpPr>
            <a:spLocks noGrp="1"/>
          </p:cNvSpPr>
          <p:nvPr>
            <p:ph type="title"/>
          </p:nvPr>
        </p:nvSpPr>
        <p:spPr/>
        <p:txBody>
          <a:bodyPr/>
          <a:lstStyle/>
          <a:p>
            <a:r>
              <a:rPr lang="en-US" b="1" dirty="0" smtClean="0"/>
              <a:t>How to construct trees?</a:t>
            </a:r>
            <a:endParaRPr lang="en-US" b="1" dirty="0"/>
          </a:p>
        </p:txBody>
      </p:sp>
    </p:spTree>
    <p:extLst>
      <p:ext uri="{BB962C8B-B14F-4D97-AF65-F5344CB8AC3E}">
        <p14:creationId xmlns:p14="http://schemas.microsoft.com/office/powerpoint/2010/main" val="24816029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p:cNvGraphicFramePr>
            <a:graphicFrameLocks noChangeAspect="1"/>
          </p:cNvGraphicFramePr>
          <p:nvPr/>
        </p:nvGraphicFramePr>
        <p:xfrm>
          <a:off x="914400" y="304800"/>
          <a:ext cx="6858000" cy="6096000"/>
        </p:xfrm>
        <a:graphic>
          <a:graphicData uri="http://schemas.openxmlformats.org/presentationml/2006/ole">
            <mc:AlternateContent xmlns:mc="http://schemas.openxmlformats.org/markup-compatibility/2006">
              <mc:Choice xmlns:v="urn:schemas-microsoft-com:vml" Requires="v">
                <p:oleObj spid="_x0000_s5127" name="Document" r:id="rId3" imgW="4581144" imgH="4486656" progId="Word.Document.8">
                  <p:embed/>
                </p:oleObj>
              </mc:Choice>
              <mc:Fallback>
                <p:oleObj name="Document" r:id="rId3" imgW="4581144" imgH="4486656"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304800"/>
                        <a:ext cx="6858000" cy="6096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extLst>
      <p:ext uri="{BB962C8B-B14F-4D97-AF65-F5344CB8AC3E}">
        <p14:creationId xmlns:p14="http://schemas.microsoft.com/office/powerpoint/2010/main" val="38958462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3200400" y="228600"/>
            <a:ext cx="22860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sz="3200" b="1" dirty="0">
                <a:solidFill>
                  <a:srgbClr val="000000"/>
                </a:solidFill>
              </a:rPr>
              <a:t>Procedure</a:t>
            </a:r>
            <a:endParaRPr lang="en-GB" sz="2400" b="1" dirty="0">
              <a:solidFill>
                <a:srgbClr val="000000"/>
              </a:solidFill>
            </a:endParaRPr>
          </a:p>
        </p:txBody>
      </p:sp>
      <p:grpSp>
        <p:nvGrpSpPr>
          <p:cNvPr id="3" name="Group 7"/>
          <p:cNvGrpSpPr>
            <a:grpSpLocks/>
          </p:cNvGrpSpPr>
          <p:nvPr/>
        </p:nvGrpSpPr>
        <p:grpSpPr bwMode="auto">
          <a:xfrm>
            <a:off x="76200" y="3022600"/>
            <a:ext cx="8839200" cy="1549400"/>
            <a:chOff x="48" y="560"/>
            <a:chExt cx="5568" cy="976"/>
          </a:xfrm>
        </p:grpSpPr>
        <p:sp>
          <p:nvSpPr>
            <p:cNvPr id="4" name="Text Box 2"/>
            <p:cNvSpPr txBox="1">
              <a:spLocks noChangeArrowheads="1"/>
            </p:cNvSpPr>
            <p:nvPr/>
          </p:nvSpPr>
          <p:spPr bwMode="auto">
            <a:xfrm>
              <a:off x="48" y="560"/>
              <a:ext cx="5568" cy="256"/>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sz="2000" b="1" dirty="0">
                  <a:solidFill>
                    <a:srgbClr val="FF0000"/>
                  </a:solidFill>
                </a:rPr>
                <a:t>1.</a:t>
              </a:r>
              <a:r>
                <a:rPr lang="en-GB" sz="2000" b="1" dirty="0"/>
                <a:t> Alignment of a family of protein sequences using </a:t>
              </a:r>
              <a:r>
                <a:rPr lang="en-GB" sz="2000" b="1" i="1" dirty="0" err="1"/>
                <a:t>clustalW</a:t>
              </a:r>
              <a:r>
                <a:rPr lang="en-GB" sz="2000" b="1" i="1" dirty="0"/>
                <a:t>;</a:t>
              </a:r>
              <a:endParaRPr lang="en-GB" sz="2000" b="1" dirty="0"/>
            </a:p>
          </p:txBody>
        </p:sp>
        <p:sp>
          <p:nvSpPr>
            <p:cNvPr id="5" name="Text Box 3"/>
            <p:cNvSpPr txBox="1">
              <a:spLocks noChangeArrowheads="1"/>
            </p:cNvSpPr>
            <p:nvPr/>
          </p:nvSpPr>
          <p:spPr bwMode="auto">
            <a:xfrm>
              <a:off x="48" y="1088"/>
              <a:ext cx="5568" cy="448"/>
            </a:xfrm>
            <a:prstGeom prst="rect">
              <a:avLst/>
            </a:prstGeom>
            <a:noFill/>
            <a:ln w="9525">
              <a:solidFill>
                <a:srgbClr val="000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sz="2000" b="1" dirty="0">
                  <a:solidFill>
                    <a:srgbClr val="FF0000"/>
                  </a:solidFill>
                </a:rPr>
                <a:t>2.</a:t>
              </a:r>
              <a:r>
                <a:rPr lang="en-GB" sz="2000" b="1" dirty="0"/>
                <a:t> Alignment of </a:t>
              </a:r>
              <a:r>
                <a:rPr lang="en-GB" sz="2000" b="1" dirty="0" smtClean="0"/>
                <a:t>DNA </a:t>
              </a:r>
              <a:r>
                <a:rPr lang="en-GB" sz="2000" b="1" dirty="0"/>
                <a:t>sequences using </a:t>
              </a:r>
              <a:r>
                <a:rPr lang="en-GB" sz="2000" b="1" dirty="0" smtClean="0"/>
                <a:t>their </a:t>
              </a:r>
              <a:r>
                <a:rPr lang="en-GB" sz="2000" b="1" dirty="0"/>
                <a:t>corresponding amino acid alignment obtained in step </a:t>
              </a:r>
              <a:r>
                <a:rPr lang="en-GB" sz="2000" b="1" dirty="0" smtClean="0"/>
                <a:t>1 as a template;</a:t>
              </a:r>
              <a:endParaRPr lang="en-GB" sz="2000" b="1" dirty="0"/>
            </a:p>
          </p:txBody>
        </p:sp>
        <p:sp>
          <p:nvSpPr>
            <p:cNvPr id="6" name="Line 5"/>
            <p:cNvSpPr>
              <a:spLocks noChangeShapeType="1"/>
            </p:cNvSpPr>
            <p:nvPr/>
          </p:nvSpPr>
          <p:spPr bwMode="auto">
            <a:xfrm>
              <a:off x="2640" y="864"/>
              <a:ext cx="0" cy="192"/>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7" name="Text Box 6"/>
          <p:cNvSpPr txBox="1">
            <a:spLocks noChangeArrowheads="1"/>
          </p:cNvSpPr>
          <p:nvPr/>
        </p:nvSpPr>
        <p:spPr bwMode="auto">
          <a:xfrm>
            <a:off x="304800" y="4860925"/>
            <a:ext cx="85344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sz="2000" b="1"/>
              <a:t>Note: clean multiple alignment from gaps common to the majority of considered sequences</a:t>
            </a:r>
          </a:p>
        </p:txBody>
      </p:sp>
      <p:sp>
        <p:nvSpPr>
          <p:cNvPr id="8" name="Text Box 8"/>
          <p:cNvSpPr txBox="1">
            <a:spLocks noChangeArrowheads="1"/>
          </p:cNvSpPr>
          <p:nvPr/>
        </p:nvSpPr>
        <p:spPr bwMode="auto">
          <a:xfrm>
            <a:off x="152400" y="1022350"/>
            <a:ext cx="8839200"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spcBef>
                <a:spcPct val="50000"/>
              </a:spcBef>
            </a:pPr>
            <a:r>
              <a:rPr lang="en-GB" sz="2400" b="1" dirty="0">
                <a:solidFill>
                  <a:srgbClr val="FF0000"/>
                </a:solidFill>
              </a:rPr>
              <a:t>• </a:t>
            </a:r>
            <a:r>
              <a:rPr lang="en-GB" sz="2400" b="1" dirty="0"/>
              <a:t>An efficient procedure consists of aligning amino-acid sequences and </a:t>
            </a:r>
            <a:r>
              <a:rPr lang="en-GB" sz="2400" b="1" dirty="0" smtClean="0"/>
              <a:t>using </a:t>
            </a:r>
            <a:r>
              <a:rPr lang="en-GB" sz="2400" b="1" dirty="0"/>
              <a:t>the resulting alignment </a:t>
            </a:r>
            <a:r>
              <a:rPr lang="en-GB" sz="2400" b="1" dirty="0" smtClean="0"/>
              <a:t>as a </a:t>
            </a:r>
            <a:r>
              <a:rPr lang="en-GB" sz="2400" b="1" dirty="0"/>
              <a:t>template for corresponding nucleotide sequences.</a:t>
            </a:r>
          </a:p>
          <a:p>
            <a:pPr algn="just">
              <a:spcBef>
                <a:spcPct val="50000"/>
              </a:spcBef>
            </a:pPr>
            <a:r>
              <a:rPr lang="en-GB" sz="2400" b="1" dirty="0"/>
              <a:t>Alignment is then </a:t>
            </a:r>
            <a:r>
              <a:rPr lang="en-GB" sz="2400" b="1" dirty="0" err="1" smtClean="0"/>
              <a:t>guranteed</a:t>
            </a:r>
            <a:r>
              <a:rPr lang="en-GB" sz="2400" b="1" dirty="0" smtClean="0"/>
              <a:t> </a:t>
            </a:r>
            <a:r>
              <a:rPr lang="en-GB" sz="2400" b="1" dirty="0"/>
              <a:t>at the codon level.</a:t>
            </a:r>
          </a:p>
        </p:txBody>
      </p:sp>
    </p:spTree>
    <p:extLst>
      <p:ext uri="{BB962C8B-B14F-4D97-AF65-F5344CB8AC3E}">
        <p14:creationId xmlns:p14="http://schemas.microsoft.com/office/powerpoint/2010/main" val="4585662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76200" y="1531938"/>
            <a:ext cx="8991600" cy="2379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spcBef>
                <a:spcPts val="600"/>
              </a:spcBef>
            </a:pPr>
            <a:r>
              <a:rPr lang="fr-FR" sz="2800" b="1" dirty="0">
                <a:solidFill>
                  <a:srgbClr val="FF0000"/>
                </a:solidFill>
              </a:rPr>
              <a:t>•</a:t>
            </a:r>
            <a:r>
              <a:rPr lang="fr-FR" sz="2800" b="1" dirty="0"/>
              <a:t> A </a:t>
            </a:r>
            <a:r>
              <a:rPr lang="fr-FR" sz="2800" b="1" dirty="0" err="1"/>
              <a:t>phylogenetic</a:t>
            </a:r>
            <a:r>
              <a:rPr lang="fr-FR" sz="2800" b="1" dirty="0"/>
              <a:t> </a:t>
            </a:r>
            <a:r>
              <a:rPr lang="fr-FR" sz="2800" b="1" dirty="0" err="1"/>
              <a:t>tree</a:t>
            </a:r>
            <a:r>
              <a:rPr lang="fr-FR" sz="2800" b="1" dirty="0"/>
              <a:t> </a:t>
            </a:r>
            <a:r>
              <a:rPr lang="fr-FR" sz="2800" b="1" dirty="0" err="1"/>
              <a:t>is</a:t>
            </a:r>
            <a:r>
              <a:rPr lang="fr-FR" sz="2800" b="1" dirty="0"/>
              <a:t> </a:t>
            </a:r>
            <a:r>
              <a:rPr lang="fr-FR" sz="2800" b="1" dirty="0" err="1"/>
              <a:t>characterised</a:t>
            </a:r>
            <a:r>
              <a:rPr lang="fr-FR" sz="2800" b="1" dirty="0"/>
              <a:t> by </a:t>
            </a:r>
            <a:r>
              <a:rPr lang="fr-FR" sz="2800" b="1" dirty="0" err="1"/>
              <a:t>its</a:t>
            </a:r>
            <a:r>
              <a:rPr lang="fr-FR" sz="2800" b="1" dirty="0"/>
              <a:t> </a:t>
            </a:r>
            <a:r>
              <a:rPr lang="fr-FR" sz="2800" b="1" dirty="0" err="1"/>
              <a:t>topology</a:t>
            </a:r>
            <a:r>
              <a:rPr lang="fr-FR" sz="2800" b="1" dirty="0"/>
              <a:t> (</a:t>
            </a:r>
            <a:r>
              <a:rPr lang="fr-FR" sz="2800" b="1" dirty="0" err="1"/>
              <a:t>form</a:t>
            </a:r>
            <a:r>
              <a:rPr lang="fr-FR" sz="2800" b="1" dirty="0"/>
              <a:t>) and </a:t>
            </a:r>
            <a:r>
              <a:rPr lang="fr-FR" sz="2800" b="1" dirty="0" err="1"/>
              <a:t>its</a:t>
            </a:r>
            <a:r>
              <a:rPr lang="fr-FR" sz="2800" b="1" dirty="0"/>
              <a:t> </a:t>
            </a:r>
            <a:r>
              <a:rPr lang="fr-FR" sz="2800" b="1" dirty="0" err="1"/>
              <a:t>length</a:t>
            </a:r>
            <a:r>
              <a:rPr lang="fr-FR" sz="2800" b="1" dirty="0"/>
              <a:t> (</a:t>
            </a:r>
            <a:r>
              <a:rPr lang="fr-FR" sz="2800" b="1" dirty="0" err="1"/>
              <a:t>sum</a:t>
            </a:r>
            <a:r>
              <a:rPr lang="fr-FR" sz="2800" b="1" dirty="0"/>
              <a:t> of </a:t>
            </a:r>
            <a:r>
              <a:rPr lang="fr-FR" sz="2800" b="1" dirty="0" err="1"/>
              <a:t>its</a:t>
            </a:r>
            <a:r>
              <a:rPr lang="fr-FR" sz="2800" b="1" dirty="0"/>
              <a:t> </a:t>
            </a:r>
            <a:r>
              <a:rPr lang="fr-FR" sz="2800" b="1" dirty="0" err="1"/>
              <a:t>branch</a:t>
            </a:r>
            <a:r>
              <a:rPr lang="fr-FR" sz="2800" b="1" dirty="0"/>
              <a:t> </a:t>
            </a:r>
            <a:r>
              <a:rPr lang="fr-FR" sz="2800" b="1" dirty="0" err="1"/>
              <a:t>lengths</a:t>
            </a:r>
            <a:r>
              <a:rPr lang="fr-FR" sz="2800" b="1" dirty="0"/>
              <a:t>) ;</a:t>
            </a:r>
          </a:p>
          <a:p>
            <a:pPr algn="just">
              <a:spcBef>
                <a:spcPts val="600"/>
              </a:spcBef>
            </a:pPr>
            <a:endParaRPr lang="fr-FR" sz="2800" b="1" dirty="0"/>
          </a:p>
          <a:p>
            <a:pPr algn="just">
              <a:spcBef>
                <a:spcPts val="600"/>
              </a:spcBef>
            </a:pPr>
            <a:r>
              <a:rPr lang="fr-FR" sz="2800" b="1" dirty="0">
                <a:solidFill>
                  <a:srgbClr val="FF0000"/>
                </a:solidFill>
              </a:rPr>
              <a:t>•</a:t>
            </a:r>
            <a:r>
              <a:rPr lang="fr-FR" sz="2800" b="1" dirty="0"/>
              <a:t> </a:t>
            </a:r>
            <a:r>
              <a:rPr lang="fr-FR" sz="2800" b="1" dirty="0" err="1"/>
              <a:t>Each</a:t>
            </a:r>
            <a:r>
              <a:rPr lang="fr-FR" sz="2800" b="1" dirty="0"/>
              <a:t> </a:t>
            </a:r>
            <a:r>
              <a:rPr lang="fr-FR" sz="2800" b="1" dirty="0" err="1"/>
              <a:t>node</a:t>
            </a:r>
            <a:r>
              <a:rPr lang="fr-FR" sz="2800" b="1" dirty="0"/>
              <a:t> of a </a:t>
            </a:r>
            <a:r>
              <a:rPr lang="fr-FR" sz="2800" b="1" dirty="0" err="1"/>
              <a:t>tree</a:t>
            </a:r>
            <a:r>
              <a:rPr lang="fr-FR" sz="2800" b="1" dirty="0"/>
              <a:t> </a:t>
            </a:r>
            <a:r>
              <a:rPr lang="fr-FR" sz="2800" b="1" dirty="0" err="1"/>
              <a:t>is</a:t>
            </a:r>
            <a:r>
              <a:rPr lang="fr-FR" sz="2800" b="1" dirty="0"/>
              <a:t> an estimation of the </a:t>
            </a:r>
            <a:r>
              <a:rPr lang="fr-FR" sz="2800" b="1" dirty="0" err="1"/>
              <a:t>ancestor</a:t>
            </a:r>
            <a:r>
              <a:rPr lang="fr-FR" sz="2800" b="1" dirty="0"/>
              <a:t> of the </a:t>
            </a:r>
            <a:r>
              <a:rPr lang="fr-FR" sz="2800" b="1" dirty="0" err="1"/>
              <a:t>elements</a:t>
            </a:r>
            <a:r>
              <a:rPr lang="fr-FR" sz="2800" b="1" dirty="0"/>
              <a:t> </a:t>
            </a:r>
            <a:r>
              <a:rPr lang="fr-FR" sz="2800" b="1" dirty="0" err="1"/>
              <a:t>included</a:t>
            </a:r>
            <a:r>
              <a:rPr lang="fr-FR" sz="2800" b="1" dirty="0"/>
              <a:t> in </a:t>
            </a:r>
            <a:r>
              <a:rPr lang="fr-FR" sz="2800" b="1" dirty="0" err="1"/>
              <a:t>this</a:t>
            </a:r>
            <a:r>
              <a:rPr lang="fr-FR" sz="2800" b="1" dirty="0"/>
              <a:t> </a:t>
            </a:r>
            <a:r>
              <a:rPr lang="fr-FR" sz="2800" b="1" dirty="0" err="1"/>
              <a:t>node</a:t>
            </a:r>
            <a:r>
              <a:rPr lang="fr-FR" sz="2800" b="1" dirty="0"/>
              <a:t>; </a:t>
            </a:r>
          </a:p>
        </p:txBody>
      </p:sp>
      <p:sp>
        <p:nvSpPr>
          <p:cNvPr id="3" name="Text Box 3"/>
          <p:cNvSpPr txBox="1">
            <a:spLocks noChangeArrowheads="1"/>
          </p:cNvSpPr>
          <p:nvPr/>
        </p:nvSpPr>
        <p:spPr bwMode="auto">
          <a:xfrm>
            <a:off x="990600" y="304800"/>
            <a:ext cx="71628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fr-FR" sz="3200" dirty="0" err="1">
                <a:solidFill>
                  <a:srgbClr val="000000"/>
                </a:solidFill>
              </a:rPr>
              <a:t>Phylogenetic</a:t>
            </a:r>
            <a:r>
              <a:rPr lang="fr-FR" sz="3200" dirty="0">
                <a:solidFill>
                  <a:srgbClr val="000000"/>
                </a:solidFill>
              </a:rPr>
              <a:t> </a:t>
            </a:r>
            <a:r>
              <a:rPr lang="fr-FR" sz="3200" dirty="0" err="1">
                <a:solidFill>
                  <a:srgbClr val="000000"/>
                </a:solidFill>
              </a:rPr>
              <a:t>tree</a:t>
            </a:r>
            <a:r>
              <a:rPr lang="fr-FR" sz="3200" dirty="0">
                <a:solidFill>
                  <a:srgbClr val="000000"/>
                </a:solidFill>
              </a:rPr>
              <a:t> construction </a:t>
            </a:r>
            <a:r>
              <a:rPr lang="fr-FR" sz="3200" dirty="0" err="1">
                <a:solidFill>
                  <a:srgbClr val="000000"/>
                </a:solidFill>
              </a:rPr>
              <a:t>methods</a:t>
            </a:r>
            <a:r>
              <a:rPr lang="fr-FR" sz="2400" dirty="0">
                <a:solidFill>
                  <a:srgbClr val="000000"/>
                </a:solidFill>
              </a:rPr>
              <a:t> </a:t>
            </a:r>
            <a:endParaRPr lang="en-GB" dirty="0">
              <a:solidFill>
                <a:srgbClr val="000000"/>
              </a:solidFill>
            </a:endParaRPr>
          </a:p>
        </p:txBody>
      </p:sp>
    </p:spTree>
    <p:extLst>
      <p:ext uri="{BB962C8B-B14F-4D97-AF65-F5344CB8AC3E}">
        <p14:creationId xmlns:p14="http://schemas.microsoft.com/office/powerpoint/2010/main" val="17652506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914400" y="304800"/>
            <a:ext cx="70866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fr-FR" sz="3200" b="1" dirty="0" err="1">
                <a:solidFill>
                  <a:srgbClr val="000000"/>
                </a:solidFill>
              </a:rPr>
              <a:t>Phylogenetic</a:t>
            </a:r>
            <a:r>
              <a:rPr lang="fr-FR" sz="3200" b="1" dirty="0">
                <a:solidFill>
                  <a:srgbClr val="000000"/>
                </a:solidFill>
              </a:rPr>
              <a:t> </a:t>
            </a:r>
            <a:r>
              <a:rPr lang="fr-FR" sz="3200" b="1" dirty="0" err="1">
                <a:solidFill>
                  <a:srgbClr val="000000"/>
                </a:solidFill>
              </a:rPr>
              <a:t>tree</a:t>
            </a:r>
            <a:r>
              <a:rPr lang="fr-FR" sz="3200" b="1" dirty="0">
                <a:solidFill>
                  <a:srgbClr val="000000"/>
                </a:solidFill>
              </a:rPr>
              <a:t> construction </a:t>
            </a:r>
            <a:r>
              <a:rPr lang="fr-FR" sz="3200" b="1" dirty="0" err="1">
                <a:solidFill>
                  <a:srgbClr val="000000"/>
                </a:solidFill>
              </a:rPr>
              <a:t>methods</a:t>
            </a:r>
            <a:endParaRPr lang="en-GB" sz="3200" b="1" dirty="0">
              <a:solidFill>
                <a:srgbClr val="000000"/>
              </a:solidFill>
            </a:endParaRPr>
          </a:p>
        </p:txBody>
      </p:sp>
      <p:sp>
        <p:nvSpPr>
          <p:cNvPr id="3" name="Text Box 3"/>
          <p:cNvSpPr txBox="1">
            <a:spLocks noChangeArrowheads="1"/>
          </p:cNvSpPr>
          <p:nvPr/>
        </p:nvSpPr>
        <p:spPr bwMode="auto">
          <a:xfrm>
            <a:off x="152400" y="1447800"/>
            <a:ext cx="8839200" cy="271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sz="2800" b="1" dirty="0"/>
              <a:t>There are three main  families of Methods:</a:t>
            </a:r>
          </a:p>
          <a:p>
            <a:pPr>
              <a:spcBef>
                <a:spcPct val="50000"/>
              </a:spcBef>
            </a:pPr>
            <a:r>
              <a:rPr lang="en-GB" sz="2800" b="1" dirty="0">
                <a:solidFill>
                  <a:srgbClr val="FF0000"/>
                </a:solidFill>
              </a:rPr>
              <a:t>•</a:t>
            </a:r>
            <a:r>
              <a:rPr lang="en-GB" sz="2800" b="1" dirty="0"/>
              <a:t> Parsimony</a:t>
            </a:r>
          </a:p>
          <a:p>
            <a:pPr>
              <a:spcBef>
                <a:spcPct val="50000"/>
              </a:spcBef>
            </a:pPr>
            <a:r>
              <a:rPr lang="en-GB" sz="2800" b="1" dirty="0">
                <a:solidFill>
                  <a:srgbClr val="FF0000"/>
                </a:solidFill>
              </a:rPr>
              <a:t>•</a:t>
            </a:r>
            <a:r>
              <a:rPr lang="en-GB" sz="2800" b="1" dirty="0"/>
              <a:t> Distance Methods</a:t>
            </a:r>
          </a:p>
          <a:p>
            <a:pPr>
              <a:spcBef>
                <a:spcPct val="50000"/>
              </a:spcBef>
            </a:pPr>
            <a:r>
              <a:rPr lang="en-GB" sz="2800" b="1" dirty="0">
                <a:solidFill>
                  <a:srgbClr val="FF0000"/>
                </a:solidFill>
              </a:rPr>
              <a:t>•</a:t>
            </a:r>
            <a:r>
              <a:rPr lang="en-GB" sz="2800" b="1" dirty="0"/>
              <a:t> Maximum likelihood Methods</a:t>
            </a:r>
            <a:endParaRPr lang="en-GB" sz="2800" dirty="0"/>
          </a:p>
          <a:p>
            <a:pPr>
              <a:spcBef>
                <a:spcPct val="50000"/>
              </a:spcBef>
            </a:pPr>
            <a:endParaRPr lang="en-GB" dirty="0"/>
          </a:p>
        </p:txBody>
      </p:sp>
    </p:spTree>
    <p:extLst>
      <p:ext uri="{BB962C8B-B14F-4D97-AF65-F5344CB8AC3E}">
        <p14:creationId xmlns:p14="http://schemas.microsoft.com/office/powerpoint/2010/main" val="32984500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71040" y="941749"/>
            <a:ext cx="8305592" cy="3200877"/>
          </a:xfrm>
          <a:prstGeom prst="rect">
            <a:avLst/>
          </a:prstGeom>
          <a:noFill/>
        </p:spPr>
        <p:txBody>
          <a:bodyPr wrap="square" rtlCol="0">
            <a:spAutoFit/>
          </a:bodyPr>
          <a:lstStyle/>
          <a:p>
            <a:pPr algn="ctr"/>
            <a:endParaRPr lang="en-US" b="1" dirty="0"/>
          </a:p>
          <a:p>
            <a:pPr algn="ctr"/>
            <a:endParaRPr lang="en-US" b="1" dirty="0" smtClean="0"/>
          </a:p>
          <a:p>
            <a:pPr algn="ctr"/>
            <a:endParaRPr lang="en-US" b="1" dirty="0"/>
          </a:p>
          <a:p>
            <a:pPr algn="ctr"/>
            <a:endParaRPr lang="en-US" b="1" dirty="0" smtClean="0"/>
          </a:p>
          <a:p>
            <a:pPr algn="ctr"/>
            <a:r>
              <a:rPr lang="en-US" sz="3600" b="1" dirty="0" smtClean="0"/>
              <a:t>FUNCTION:</a:t>
            </a:r>
            <a:endParaRPr lang="en-US" sz="3600" b="1" dirty="0"/>
          </a:p>
          <a:p>
            <a:pPr algn="ctr"/>
            <a:endParaRPr lang="en-US" b="1" dirty="0" smtClean="0"/>
          </a:p>
          <a:p>
            <a:pPr algn="ctr"/>
            <a:endParaRPr lang="en-US" b="1" dirty="0"/>
          </a:p>
          <a:p>
            <a:pPr algn="ctr"/>
            <a:endParaRPr lang="en-US" b="1" dirty="0" smtClean="0"/>
          </a:p>
          <a:p>
            <a:pPr algn="ctr"/>
            <a:r>
              <a:rPr lang="en-US" sz="4000" b="1" dirty="0" smtClean="0"/>
              <a:t>PHYLOGENOMY</a:t>
            </a:r>
            <a:endParaRPr lang="en-US" sz="4000" b="1" dirty="0"/>
          </a:p>
        </p:txBody>
      </p:sp>
    </p:spTree>
    <p:extLst>
      <p:ext uri="{BB962C8B-B14F-4D97-AF65-F5344CB8AC3E}">
        <p14:creationId xmlns:p14="http://schemas.microsoft.com/office/powerpoint/2010/main" val="38146860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Methods of Comparative Genomics</a:t>
            </a:r>
            <a:br>
              <a:rPr lang="en-US" dirty="0" smtClean="0"/>
            </a:b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33537628"/>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056170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9113" y="304800"/>
            <a:ext cx="4483100" cy="59436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5257800" y="533400"/>
            <a:ext cx="3825875" cy="247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GB" sz="2000" b="1">
                <a:latin typeface="Arial" charset="0"/>
              </a:rPr>
              <a:t>Pace (2001) described a tree </a:t>
            </a:r>
          </a:p>
          <a:p>
            <a:pPr eaLnBrk="1" hangingPunct="1"/>
            <a:r>
              <a:rPr lang="en-GB" sz="2000" b="1">
                <a:latin typeface="Arial" charset="0"/>
              </a:rPr>
              <a:t>of life based on small subunit </a:t>
            </a:r>
          </a:p>
          <a:p>
            <a:pPr eaLnBrk="1" hangingPunct="1"/>
            <a:r>
              <a:rPr lang="en-GB" sz="2000" b="1">
                <a:latin typeface="Arial" charset="0"/>
              </a:rPr>
              <a:t>rRNA sequences. </a:t>
            </a:r>
          </a:p>
          <a:p>
            <a:pPr eaLnBrk="1" hangingPunct="1"/>
            <a:r>
              <a:rPr lang="en-GB" sz="1600">
                <a:solidFill>
                  <a:srgbClr val="000000"/>
                </a:solidFill>
                <a:latin typeface="Times New Roman" charset="0"/>
              </a:rPr>
              <a:t>Pace, N. R. (1997) </a:t>
            </a:r>
            <a:r>
              <a:rPr lang="en-GB" sz="1600" i="1">
                <a:solidFill>
                  <a:srgbClr val="000000"/>
                </a:solidFill>
                <a:latin typeface="Times New Roman" charset="0"/>
              </a:rPr>
              <a:t>Science</a:t>
            </a:r>
            <a:r>
              <a:rPr lang="en-GB" sz="1600">
                <a:solidFill>
                  <a:srgbClr val="000000"/>
                </a:solidFill>
                <a:latin typeface="Times New Roman" charset="0"/>
              </a:rPr>
              <a:t> </a:t>
            </a:r>
            <a:r>
              <a:rPr lang="en-GB" sz="1600" b="1">
                <a:solidFill>
                  <a:srgbClr val="000000"/>
                </a:solidFill>
                <a:latin typeface="Times New Roman" charset="0"/>
              </a:rPr>
              <a:t>276</a:t>
            </a:r>
            <a:r>
              <a:rPr lang="en-GB" sz="1600">
                <a:solidFill>
                  <a:srgbClr val="000000"/>
                </a:solidFill>
                <a:latin typeface="Times New Roman" charset="0"/>
              </a:rPr>
              <a:t>, 734-740</a:t>
            </a:r>
          </a:p>
          <a:p>
            <a:pPr eaLnBrk="1" hangingPunct="1"/>
            <a:endParaRPr lang="en-GB" sz="2000" b="1">
              <a:latin typeface="Arial" charset="0"/>
            </a:endParaRPr>
          </a:p>
          <a:p>
            <a:pPr eaLnBrk="1" hangingPunct="1"/>
            <a:r>
              <a:rPr lang="en-GB" sz="2000" b="1">
                <a:latin typeface="Arial" charset="0"/>
              </a:rPr>
              <a:t>This tree shows </a:t>
            </a:r>
            <a:r>
              <a:rPr lang="en-GB" sz="2000" b="1">
                <a:solidFill>
                  <a:srgbClr val="FF0000"/>
                </a:solidFill>
                <a:latin typeface="Arial" charset="0"/>
              </a:rPr>
              <a:t>the main</a:t>
            </a:r>
          </a:p>
          <a:p>
            <a:pPr eaLnBrk="1" hangingPunct="1"/>
            <a:r>
              <a:rPr lang="en-GB" sz="2000" b="1">
                <a:solidFill>
                  <a:srgbClr val="FF0000"/>
                </a:solidFill>
                <a:latin typeface="Arial" charset="0"/>
              </a:rPr>
              <a:t>three branches described</a:t>
            </a:r>
          </a:p>
          <a:p>
            <a:pPr eaLnBrk="1" hangingPunct="1"/>
            <a:r>
              <a:rPr lang="en-GB" sz="2000" b="1">
                <a:solidFill>
                  <a:srgbClr val="FF0000"/>
                </a:solidFill>
                <a:latin typeface="Arial" charset="0"/>
              </a:rPr>
              <a:t>by Woese and colleagues</a:t>
            </a:r>
            <a:r>
              <a:rPr lang="en-GB" sz="2000" b="1">
                <a:latin typeface="Arial" charset="0"/>
              </a:rPr>
              <a:t>.</a:t>
            </a:r>
          </a:p>
        </p:txBody>
      </p:sp>
      <p:sp>
        <p:nvSpPr>
          <p:cNvPr id="4" name="Text Box 4"/>
          <p:cNvSpPr txBox="1">
            <a:spLocks noChangeArrowheads="1"/>
          </p:cNvSpPr>
          <p:nvPr/>
        </p:nvSpPr>
        <p:spPr bwMode="auto">
          <a:xfrm>
            <a:off x="5257800" y="3429000"/>
            <a:ext cx="3581400" cy="1373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spcBef>
                <a:spcPct val="50000"/>
              </a:spcBef>
            </a:pPr>
            <a:r>
              <a:rPr lang="en-GB" sz="2800" b="1"/>
              <a:t>This tree is referred to as the </a:t>
            </a:r>
            <a:r>
              <a:rPr lang="en-GB" sz="2800" b="1">
                <a:solidFill>
                  <a:srgbClr val="FF0000"/>
                </a:solidFill>
              </a:rPr>
              <a:t>tree of life</a:t>
            </a:r>
            <a:r>
              <a:rPr lang="en-GB" sz="2800" b="1"/>
              <a:t> or the </a:t>
            </a:r>
            <a:r>
              <a:rPr lang="en-GB" sz="2800" b="1">
                <a:solidFill>
                  <a:srgbClr val="0000FF"/>
                </a:solidFill>
              </a:rPr>
              <a:t>universal tree</a:t>
            </a:r>
            <a:r>
              <a:rPr lang="en-GB" sz="2800" b="1"/>
              <a:t>.</a:t>
            </a:r>
          </a:p>
        </p:txBody>
      </p:sp>
    </p:spTree>
    <p:extLst>
      <p:ext uri="{BB962C8B-B14F-4D97-AF65-F5344CB8AC3E}">
        <p14:creationId xmlns:p14="http://schemas.microsoft.com/office/powerpoint/2010/main" val="19095803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752600" y="152400"/>
            <a:ext cx="55626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sz="3200" b="1" dirty="0">
                <a:solidFill>
                  <a:srgbClr val="000000"/>
                </a:solidFill>
              </a:rPr>
              <a:t>Introduction to </a:t>
            </a:r>
            <a:r>
              <a:rPr lang="en-GB" sz="3200" b="1" dirty="0" err="1">
                <a:solidFill>
                  <a:srgbClr val="000000"/>
                </a:solidFill>
              </a:rPr>
              <a:t>Phylogenomy</a:t>
            </a:r>
            <a:endParaRPr lang="en-GB" sz="1600" b="1" dirty="0">
              <a:solidFill>
                <a:srgbClr val="000000"/>
              </a:solidFill>
            </a:endParaRPr>
          </a:p>
        </p:txBody>
      </p:sp>
      <p:sp>
        <p:nvSpPr>
          <p:cNvPr id="4" name="Text Box 3"/>
          <p:cNvSpPr txBox="1">
            <a:spLocks noChangeArrowheads="1"/>
          </p:cNvSpPr>
          <p:nvPr/>
        </p:nvSpPr>
        <p:spPr bwMode="auto">
          <a:xfrm>
            <a:off x="0" y="914400"/>
            <a:ext cx="9144000" cy="5006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sz="2800" b="1" dirty="0">
                <a:solidFill>
                  <a:srgbClr val="FF0000"/>
                </a:solidFill>
              </a:rPr>
              <a:t>•</a:t>
            </a:r>
            <a:r>
              <a:rPr lang="en-GB" sz="2800" b="1" dirty="0"/>
              <a:t> Species tree construction;</a:t>
            </a:r>
          </a:p>
          <a:p>
            <a:pPr>
              <a:spcBef>
                <a:spcPct val="50000"/>
              </a:spcBef>
            </a:pPr>
            <a:r>
              <a:rPr lang="en-GB" sz="2800" b="1" dirty="0">
                <a:solidFill>
                  <a:srgbClr val="FF0000"/>
                </a:solidFill>
              </a:rPr>
              <a:t>•</a:t>
            </a:r>
            <a:r>
              <a:rPr lang="en-GB" sz="2800" b="1" dirty="0"/>
              <a:t> The phylogeny of single genes may be different from the phylogeny of their corresponding species;</a:t>
            </a:r>
          </a:p>
          <a:p>
            <a:pPr>
              <a:spcBef>
                <a:spcPct val="50000"/>
              </a:spcBef>
            </a:pPr>
            <a:r>
              <a:rPr lang="en-GB" sz="2800" b="1" dirty="0">
                <a:solidFill>
                  <a:srgbClr val="FF0000"/>
                </a:solidFill>
              </a:rPr>
              <a:t>•</a:t>
            </a:r>
            <a:r>
              <a:rPr lang="en-GB" sz="2800" b="1" dirty="0"/>
              <a:t> </a:t>
            </a:r>
            <a:r>
              <a:rPr lang="en-GB" sz="2800" b="1" dirty="0" smtClean="0"/>
              <a:t>C</a:t>
            </a:r>
            <a:r>
              <a:rPr lang="en-GB" sz="2800" b="1" dirty="0" smtClean="0"/>
              <a:t>onsider </a:t>
            </a:r>
            <a:r>
              <a:rPr lang="en-GB" sz="2800" b="1" dirty="0" err="1" smtClean="0"/>
              <a:t>usng</a:t>
            </a:r>
            <a:r>
              <a:rPr lang="en-GB" sz="2800" b="1" dirty="0" smtClean="0"/>
              <a:t> many </a:t>
            </a:r>
            <a:r>
              <a:rPr lang="en-GB" sz="2800" b="1" dirty="0"/>
              <a:t>genes instead of only one gene to estimate species phylogeny;</a:t>
            </a:r>
          </a:p>
          <a:p>
            <a:pPr>
              <a:spcBef>
                <a:spcPct val="50000"/>
              </a:spcBef>
            </a:pPr>
            <a:r>
              <a:rPr lang="en-GB" sz="2800" b="1" dirty="0">
                <a:solidFill>
                  <a:srgbClr val="FF0000"/>
                </a:solidFill>
              </a:rPr>
              <a:t>•</a:t>
            </a:r>
            <a:r>
              <a:rPr lang="en-GB" sz="2800" b="1" dirty="0"/>
              <a:t> </a:t>
            </a:r>
            <a:r>
              <a:rPr lang="en-GB" sz="2800" b="1" dirty="0" smtClean="0"/>
              <a:t>Concatenate the </a:t>
            </a:r>
            <a:r>
              <a:rPr lang="en-GB" sz="2800" b="1" dirty="0"/>
              <a:t>set of genes common to the considered species;</a:t>
            </a:r>
          </a:p>
          <a:p>
            <a:pPr>
              <a:spcBef>
                <a:spcPct val="50000"/>
              </a:spcBef>
            </a:pPr>
            <a:r>
              <a:rPr lang="en-GB" sz="2800" b="1" dirty="0">
                <a:solidFill>
                  <a:srgbClr val="FF0000"/>
                </a:solidFill>
              </a:rPr>
              <a:t>•</a:t>
            </a:r>
            <a:r>
              <a:rPr lang="en-GB" sz="2800" b="1" dirty="0"/>
              <a:t> Estimate species phylogeny from the concatenated genes;</a:t>
            </a:r>
          </a:p>
          <a:p>
            <a:pPr>
              <a:spcBef>
                <a:spcPct val="50000"/>
              </a:spcBef>
            </a:pPr>
            <a:r>
              <a:rPr lang="en-GB" sz="2800" b="1" dirty="0">
                <a:solidFill>
                  <a:srgbClr val="FF0000"/>
                </a:solidFill>
              </a:rPr>
              <a:t>•</a:t>
            </a:r>
            <a:r>
              <a:rPr lang="en-GB" sz="2800" b="1" dirty="0"/>
              <a:t> Some difficulties related to this procedure.</a:t>
            </a:r>
            <a:endParaRPr lang="en-GB" dirty="0"/>
          </a:p>
        </p:txBody>
      </p:sp>
    </p:spTree>
    <p:extLst>
      <p:ext uri="{BB962C8B-B14F-4D97-AF65-F5344CB8AC3E}">
        <p14:creationId xmlns:p14="http://schemas.microsoft.com/office/powerpoint/2010/main" val="39490685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GENES</a:t>
            </a:r>
            <a:endParaRPr lang="en-US" dirty="0"/>
          </a:p>
        </p:txBody>
      </p:sp>
      <p:pic>
        <p:nvPicPr>
          <p:cNvPr id="4" name="Content Placeholder 3" descr="pancore_genome_explain.png"/>
          <p:cNvPicPr>
            <a:picLocks noGrp="1" noChangeAspect="1"/>
          </p:cNvPicPr>
          <p:nvPr>
            <p:ph idx="1"/>
          </p:nvPr>
        </p:nvPicPr>
        <p:blipFill rotWithShape="1">
          <a:blip r:embed="rId2">
            <a:extLst>
              <a:ext uri="{28A0092B-C50C-407E-A947-70E740481C1C}">
                <a14:useLocalDpi xmlns:a14="http://schemas.microsoft.com/office/drawing/2010/main" val="0"/>
              </a:ext>
            </a:extLst>
          </a:blip>
          <a:srcRect l="-13482" r="854" b="1200"/>
          <a:stretch/>
        </p:blipFill>
        <p:spPr>
          <a:xfrm>
            <a:off x="-542291" y="1545205"/>
            <a:ext cx="9418713" cy="4525963"/>
          </a:xfrm>
        </p:spPr>
      </p:pic>
    </p:spTree>
    <p:extLst>
      <p:ext uri="{BB962C8B-B14F-4D97-AF65-F5344CB8AC3E}">
        <p14:creationId xmlns:p14="http://schemas.microsoft.com/office/powerpoint/2010/main" val="29102884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0" y="304800"/>
            <a:ext cx="9144000" cy="2347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GB" sz="3600" b="1" dirty="0">
                <a:solidFill>
                  <a:srgbClr val="000000"/>
                </a:solidFill>
              </a:rPr>
              <a:t>Problems with species tree construction</a:t>
            </a:r>
            <a:endParaRPr lang="en-GB" sz="3200" b="1" dirty="0">
              <a:solidFill>
                <a:srgbClr val="000000"/>
              </a:solidFill>
            </a:endParaRPr>
          </a:p>
          <a:p>
            <a:pPr>
              <a:spcBef>
                <a:spcPct val="50000"/>
              </a:spcBef>
            </a:pPr>
            <a:r>
              <a:rPr lang="en-GB" sz="3200" dirty="0">
                <a:solidFill>
                  <a:srgbClr val="FF0000"/>
                </a:solidFill>
              </a:rPr>
              <a:t>•</a:t>
            </a:r>
            <a:r>
              <a:rPr lang="en-GB" sz="3200" dirty="0"/>
              <a:t> main difficulties in species tree construction include extensive incongruence between alternative phylogenies generated from single-gene data sets;</a:t>
            </a:r>
            <a:endParaRPr lang="en-GB" sz="2400" dirty="0"/>
          </a:p>
        </p:txBody>
      </p:sp>
      <p:sp>
        <p:nvSpPr>
          <p:cNvPr id="3" name="Text Box 3"/>
          <p:cNvSpPr txBox="1">
            <a:spLocks noChangeArrowheads="1"/>
          </p:cNvSpPr>
          <p:nvPr/>
        </p:nvSpPr>
        <p:spPr bwMode="auto">
          <a:xfrm>
            <a:off x="0" y="3429000"/>
            <a:ext cx="9144000"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eaLnBrk="1" hangingPunct="1">
              <a:spcBef>
                <a:spcPct val="30000"/>
              </a:spcBef>
            </a:pPr>
            <a:r>
              <a:rPr lang="en-GB" sz="2800" b="1">
                <a:solidFill>
                  <a:srgbClr val="333333"/>
                </a:solidFill>
              </a:rPr>
              <a:t>Genes don't evolve at the same rate or in the same way, the evolutionary history inferred from one gene, say for rRNA, may be different from what another gene appears to show.</a:t>
            </a:r>
            <a:r>
              <a:rPr lang="en-GB" sz="2000" b="1">
                <a:solidFill>
                  <a:srgbClr val="333333"/>
                </a:solidFill>
              </a:rPr>
              <a:t> </a:t>
            </a:r>
            <a:endParaRPr lang="en-GB" sz="2400"/>
          </a:p>
        </p:txBody>
      </p:sp>
    </p:spTree>
    <p:extLst>
      <p:ext uri="{BB962C8B-B14F-4D97-AF65-F5344CB8AC3E}">
        <p14:creationId xmlns:p14="http://schemas.microsoft.com/office/powerpoint/2010/main" val="35530301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76200" y="381000"/>
            <a:ext cx="8991600" cy="1754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GB" sz="3200" dirty="0" smtClean="0"/>
              <a:t>PHYLOGENOMIC TREE</a:t>
            </a:r>
            <a:endParaRPr lang="en-GB" sz="3200" dirty="0"/>
          </a:p>
          <a:p>
            <a:pPr>
              <a:spcBef>
                <a:spcPct val="50000"/>
              </a:spcBef>
            </a:pPr>
            <a:r>
              <a:rPr lang="en-GB" sz="3200" dirty="0" smtClean="0"/>
              <a:t>(</a:t>
            </a:r>
            <a:r>
              <a:rPr lang="en-GB" sz="2800" dirty="0"/>
              <a:t>based on concatenation of a gene sample common to the considered species);</a:t>
            </a:r>
            <a:endParaRPr lang="en-GB" sz="2400" dirty="0"/>
          </a:p>
        </p:txBody>
      </p:sp>
      <p:grpSp>
        <p:nvGrpSpPr>
          <p:cNvPr id="3" name="Group 3"/>
          <p:cNvGrpSpPr>
            <a:grpSpLocks/>
          </p:cNvGrpSpPr>
          <p:nvPr/>
        </p:nvGrpSpPr>
        <p:grpSpPr bwMode="auto">
          <a:xfrm>
            <a:off x="1447800" y="2362200"/>
            <a:ext cx="5257800" cy="1752600"/>
            <a:chOff x="1200" y="2112"/>
            <a:chExt cx="3312" cy="1104"/>
          </a:xfrm>
        </p:grpSpPr>
        <p:sp>
          <p:nvSpPr>
            <p:cNvPr id="4" name="Text Box 4"/>
            <p:cNvSpPr txBox="1">
              <a:spLocks noChangeArrowheads="1"/>
            </p:cNvSpPr>
            <p:nvPr/>
          </p:nvSpPr>
          <p:spPr bwMode="auto">
            <a:xfrm>
              <a:off x="1248" y="2112"/>
              <a:ext cx="432"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sz="3200" b="1"/>
                <a:t>S</a:t>
              </a:r>
              <a:r>
                <a:rPr lang="en-GB" sz="3200" b="1" baseline="-25000"/>
                <a:t>1</a:t>
              </a:r>
              <a:endParaRPr lang="en-GB" sz="2400"/>
            </a:p>
          </p:txBody>
        </p:sp>
        <p:sp>
          <p:nvSpPr>
            <p:cNvPr id="5" name="Text Box 5"/>
            <p:cNvSpPr txBox="1">
              <a:spLocks noChangeArrowheads="1"/>
            </p:cNvSpPr>
            <p:nvPr/>
          </p:nvSpPr>
          <p:spPr bwMode="auto">
            <a:xfrm>
              <a:off x="1200" y="2851"/>
              <a:ext cx="480"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sz="3200" b="1"/>
                <a:t>S</a:t>
              </a:r>
              <a:r>
                <a:rPr lang="en-GB" sz="3200" b="1" baseline="-25000"/>
                <a:t>n</a:t>
              </a:r>
              <a:endParaRPr lang="en-GB" sz="2400"/>
            </a:p>
          </p:txBody>
        </p:sp>
        <p:sp>
          <p:nvSpPr>
            <p:cNvPr id="6" name="Text Box 6"/>
            <p:cNvSpPr txBox="1">
              <a:spLocks noChangeArrowheads="1"/>
            </p:cNvSpPr>
            <p:nvPr/>
          </p:nvSpPr>
          <p:spPr bwMode="auto">
            <a:xfrm>
              <a:off x="1440" y="2400"/>
              <a:ext cx="240"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sz="3200" b="1"/>
                <a:t>.</a:t>
              </a:r>
            </a:p>
          </p:txBody>
        </p:sp>
        <p:grpSp>
          <p:nvGrpSpPr>
            <p:cNvPr id="7" name="Group 7"/>
            <p:cNvGrpSpPr>
              <a:grpSpLocks/>
            </p:cNvGrpSpPr>
            <p:nvPr/>
          </p:nvGrpSpPr>
          <p:grpSpPr bwMode="auto">
            <a:xfrm>
              <a:off x="1632" y="2352"/>
              <a:ext cx="2880" cy="0"/>
              <a:chOff x="1632" y="2352"/>
              <a:chExt cx="2880" cy="0"/>
            </a:xfrm>
          </p:grpSpPr>
          <p:sp>
            <p:nvSpPr>
              <p:cNvPr id="15" name="Line 8"/>
              <p:cNvSpPr>
                <a:spLocks noChangeShapeType="1"/>
              </p:cNvSpPr>
              <p:nvPr/>
            </p:nvSpPr>
            <p:spPr bwMode="auto">
              <a:xfrm>
                <a:off x="1632" y="2352"/>
                <a:ext cx="576" cy="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6" name="Line 9"/>
              <p:cNvSpPr>
                <a:spLocks noChangeShapeType="1"/>
              </p:cNvSpPr>
              <p:nvPr/>
            </p:nvSpPr>
            <p:spPr bwMode="auto">
              <a:xfrm>
                <a:off x="2208" y="2352"/>
                <a:ext cx="576" cy="0"/>
              </a:xfrm>
              <a:prstGeom prst="line">
                <a:avLst/>
              </a:prstGeom>
              <a:noFill/>
              <a:ln w="571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 name="Line 10"/>
              <p:cNvSpPr>
                <a:spLocks noChangeShapeType="1"/>
              </p:cNvSpPr>
              <p:nvPr/>
            </p:nvSpPr>
            <p:spPr bwMode="auto">
              <a:xfrm>
                <a:off x="2784" y="2352"/>
                <a:ext cx="576" cy="0"/>
              </a:xfrm>
              <a:prstGeom prst="line">
                <a:avLst/>
              </a:prstGeom>
              <a:noFill/>
              <a:ln w="571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8" name="Line 11"/>
              <p:cNvSpPr>
                <a:spLocks noChangeShapeType="1"/>
              </p:cNvSpPr>
              <p:nvPr/>
            </p:nvSpPr>
            <p:spPr bwMode="auto">
              <a:xfrm>
                <a:off x="3360" y="2352"/>
                <a:ext cx="576" cy="0"/>
              </a:xfrm>
              <a:prstGeom prst="line">
                <a:avLst/>
              </a:prstGeom>
              <a:noFill/>
              <a:ln w="57150">
                <a:solidFill>
                  <a:srgbClr val="00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9" name="Line 12"/>
              <p:cNvSpPr>
                <a:spLocks noChangeShapeType="1"/>
              </p:cNvSpPr>
              <p:nvPr/>
            </p:nvSpPr>
            <p:spPr bwMode="auto">
              <a:xfrm>
                <a:off x="3936" y="2352"/>
                <a:ext cx="576" cy="0"/>
              </a:xfrm>
              <a:prstGeom prst="line">
                <a:avLst/>
              </a:prstGeom>
              <a:noFill/>
              <a:ln w="57150">
                <a:solidFill>
                  <a:srgbClr val="9966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8" name="Group 13"/>
            <p:cNvGrpSpPr>
              <a:grpSpLocks/>
            </p:cNvGrpSpPr>
            <p:nvPr/>
          </p:nvGrpSpPr>
          <p:grpSpPr bwMode="auto">
            <a:xfrm>
              <a:off x="1632" y="3072"/>
              <a:ext cx="2880" cy="0"/>
              <a:chOff x="1632" y="2688"/>
              <a:chExt cx="2880" cy="0"/>
            </a:xfrm>
          </p:grpSpPr>
          <p:sp>
            <p:nvSpPr>
              <p:cNvPr id="10" name="Line 14"/>
              <p:cNvSpPr>
                <a:spLocks noChangeShapeType="1"/>
              </p:cNvSpPr>
              <p:nvPr/>
            </p:nvSpPr>
            <p:spPr bwMode="auto">
              <a:xfrm>
                <a:off x="2208" y="2688"/>
                <a:ext cx="576" cy="0"/>
              </a:xfrm>
              <a:prstGeom prst="line">
                <a:avLst/>
              </a:prstGeom>
              <a:noFill/>
              <a:ln w="571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1" name="Line 15"/>
              <p:cNvSpPr>
                <a:spLocks noChangeShapeType="1"/>
              </p:cNvSpPr>
              <p:nvPr/>
            </p:nvSpPr>
            <p:spPr bwMode="auto">
              <a:xfrm>
                <a:off x="1632" y="2688"/>
                <a:ext cx="576" cy="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2" name="Line 16"/>
              <p:cNvSpPr>
                <a:spLocks noChangeShapeType="1"/>
              </p:cNvSpPr>
              <p:nvPr/>
            </p:nvSpPr>
            <p:spPr bwMode="auto">
              <a:xfrm>
                <a:off x="2784" y="2688"/>
                <a:ext cx="576" cy="0"/>
              </a:xfrm>
              <a:prstGeom prst="line">
                <a:avLst/>
              </a:prstGeom>
              <a:noFill/>
              <a:ln w="571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3" name="Line 17"/>
              <p:cNvSpPr>
                <a:spLocks noChangeShapeType="1"/>
              </p:cNvSpPr>
              <p:nvPr/>
            </p:nvSpPr>
            <p:spPr bwMode="auto">
              <a:xfrm>
                <a:off x="3360" y="2688"/>
                <a:ext cx="576" cy="0"/>
              </a:xfrm>
              <a:prstGeom prst="line">
                <a:avLst/>
              </a:prstGeom>
              <a:noFill/>
              <a:ln w="57150">
                <a:solidFill>
                  <a:srgbClr val="00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4" name="Line 18"/>
              <p:cNvSpPr>
                <a:spLocks noChangeShapeType="1"/>
              </p:cNvSpPr>
              <p:nvPr/>
            </p:nvSpPr>
            <p:spPr bwMode="auto">
              <a:xfrm>
                <a:off x="3936" y="2688"/>
                <a:ext cx="576" cy="0"/>
              </a:xfrm>
              <a:prstGeom prst="line">
                <a:avLst/>
              </a:prstGeom>
              <a:noFill/>
              <a:ln w="57150">
                <a:solidFill>
                  <a:srgbClr val="9966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9" name="Rectangle 19"/>
            <p:cNvSpPr>
              <a:spLocks noChangeArrowheads="1"/>
            </p:cNvSpPr>
            <p:nvPr/>
          </p:nvSpPr>
          <p:spPr bwMode="auto">
            <a:xfrm>
              <a:off x="1440" y="2659"/>
              <a:ext cx="180"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GB" sz="3200" b="1"/>
                <a:t>.</a:t>
              </a:r>
            </a:p>
          </p:txBody>
        </p:sp>
      </p:grpSp>
      <p:sp>
        <p:nvSpPr>
          <p:cNvPr id="20" name="Text Box 20"/>
          <p:cNvSpPr txBox="1">
            <a:spLocks noChangeArrowheads="1"/>
          </p:cNvSpPr>
          <p:nvPr/>
        </p:nvSpPr>
        <p:spPr bwMode="auto">
          <a:xfrm>
            <a:off x="0" y="49530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sz="2400" b="1"/>
              <a:t>• genes don't evolve at the same rate or in the same way;</a:t>
            </a:r>
            <a:endParaRPr lang="en-GB" sz="2800" b="1">
              <a:latin typeface="LucidaGrande" charset="0"/>
            </a:endParaRPr>
          </a:p>
        </p:txBody>
      </p:sp>
      <p:sp>
        <p:nvSpPr>
          <p:cNvPr id="21" name="Text Box 21"/>
          <p:cNvSpPr txBox="1">
            <a:spLocks noChangeArrowheads="1"/>
          </p:cNvSpPr>
          <p:nvPr/>
        </p:nvSpPr>
        <p:spPr bwMode="auto">
          <a:xfrm>
            <a:off x="0" y="5562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sz="2400" b="1"/>
              <a:t>• a limited number of genes are shared among all species;</a:t>
            </a:r>
            <a:endParaRPr lang="en-GB" sz="2400"/>
          </a:p>
        </p:txBody>
      </p:sp>
    </p:spTree>
    <p:extLst>
      <p:ext uri="{BB962C8B-B14F-4D97-AF65-F5344CB8AC3E}">
        <p14:creationId xmlns:p14="http://schemas.microsoft.com/office/powerpoint/2010/main" val="41888715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WHY IS STUDYING PHYLOGENOMIC TREE IMPORTANT?</a:t>
            </a:r>
            <a:endParaRPr lang="en-US" dirty="0"/>
          </a:p>
        </p:txBody>
      </p:sp>
    </p:spTree>
    <p:extLst>
      <p:ext uri="{BB962C8B-B14F-4D97-AF65-F5344CB8AC3E}">
        <p14:creationId xmlns:p14="http://schemas.microsoft.com/office/powerpoint/2010/main" val="5362884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990600" y="106363"/>
            <a:ext cx="6553200"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GB" sz="3200" b="1" dirty="0">
                <a:solidFill>
                  <a:srgbClr val="000000"/>
                </a:solidFill>
              </a:rPr>
              <a:t>Horizontal/Lateral Gene Transfer (HGT/LGT)</a:t>
            </a:r>
            <a:endParaRPr lang="en-GB" dirty="0">
              <a:solidFill>
                <a:srgbClr val="000000"/>
              </a:solidFill>
            </a:endParaRPr>
          </a:p>
        </p:txBody>
      </p:sp>
      <p:sp>
        <p:nvSpPr>
          <p:cNvPr id="4" name="Text Box 3"/>
          <p:cNvSpPr txBox="1">
            <a:spLocks noChangeArrowheads="1"/>
          </p:cNvSpPr>
          <p:nvPr/>
        </p:nvSpPr>
        <p:spPr bwMode="auto">
          <a:xfrm>
            <a:off x="76200" y="1295400"/>
            <a:ext cx="8991600" cy="72019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spcBef>
                <a:spcPct val="50000"/>
              </a:spcBef>
            </a:pPr>
            <a:r>
              <a:rPr lang="en-GB" sz="2800" b="1" dirty="0"/>
              <a:t>• Genome comparisons (particularly bacterial) show that during evolution a significant number of genes were laterally transferred from one species to another</a:t>
            </a:r>
            <a:r>
              <a:rPr lang="en-GB" sz="2800" b="1" dirty="0" smtClean="0"/>
              <a:t>; </a:t>
            </a:r>
            <a:r>
              <a:rPr lang="en-GB" sz="2800" b="1" dirty="0" err="1" smtClean="0"/>
              <a:t>esp</a:t>
            </a:r>
            <a:r>
              <a:rPr lang="en-GB" sz="2800" b="1" dirty="0" smtClean="0"/>
              <a:t> in prokaryotes.</a:t>
            </a:r>
            <a:endParaRPr lang="en-GB" sz="2800" b="1" dirty="0"/>
          </a:p>
          <a:p>
            <a:pPr algn="just">
              <a:spcBef>
                <a:spcPct val="50000"/>
              </a:spcBef>
            </a:pPr>
            <a:r>
              <a:rPr lang="en-GB" sz="2800" b="1" dirty="0" smtClean="0">
                <a:solidFill>
                  <a:srgbClr val="FF0000"/>
                </a:solidFill>
                <a:latin typeface="Arial" charset="0"/>
              </a:rPr>
              <a:t>“bacteria have obtained a significant proportion of their genetic diversity through the acquisition of sequences from distantly related organisms”</a:t>
            </a:r>
          </a:p>
          <a:p>
            <a:pPr algn="just">
              <a:spcBef>
                <a:spcPct val="50000"/>
              </a:spcBef>
            </a:pPr>
            <a:r>
              <a:rPr lang="en-GB" sz="2800" b="1" dirty="0" smtClean="0">
                <a:solidFill>
                  <a:srgbClr val="FF0000"/>
                </a:solidFill>
                <a:latin typeface="Arial" charset="0"/>
              </a:rPr>
              <a:t>~</a:t>
            </a:r>
            <a:r>
              <a:rPr lang="en-GB" sz="2800" b="1" i="1" dirty="0" smtClean="0">
                <a:latin typeface="Verdana" charset="0"/>
              </a:rPr>
              <a:t>Lateral gene transfer and the nature of bacterial </a:t>
            </a:r>
            <a:r>
              <a:rPr lang="en-GB" sz="2800" b="1" i="1" dirty="0" err="1" smtClean="0">
                <a:latin typeface="Verdana" charset="0"/>
              </a:rPr>
              <a:t>innovation</a:t>
            </a:r>
            <a:r>
              <a:rPr lang="en-GB" sz="2800" i="1" dirty="0" err="1">
                <a:latin typeface="Verdana" charset="0"/>
              </a:rPr>
              <a:t>:</a:t>
            </a:r>
            <a:r>
              <a:rPr lang="en-GB" sz="2800" i="1" dirty="0" err="1" smtClean="0">
                <a:latin typeface="Verdana" charset="0"/>
              </a:rPr>
              <a:t>Howard</a:t>
            </a:r>
            <a:r>
              <a:rPr lang="en-GB" sz="2800" i="1" dirty="0" smtClean="0">
                <a:latin typeface="Verdana" charset="0"/>
              </a:rPr>
              <a:t> </a:t>
            </a:r>
            <a:r>
              <a:rPr lang="en-GB" sz="2800" i="1" dirty="0" err="1" smtClean="0">
                <a:latin typeface="Verdana" charset="0"/>
              </a:rPr>
              <a:t>Ochman</a:t>
            </a:r>
            <a:r>
              <a:rPr lang="en-GB" sz="2800" i="1" dirty="0" smtClean="0">
                <a:latin typeface="Verdana" charset="0"/>
              </a:rPr>
              <a:t>, Jeffrey G. Lawrence</a:t>
            </a:r>
            <a:r>
              <a:rPr lang="en-GB" sz="2800" i="1" u="sng" dirty="0" smtClean="0">
                <a:latin typeface="Verdana" charset="0"/>
              </a:rPr>
              <a:t> </a:t>
            </a:r>
            <a:r>
              <a:rPr lang="en-GB" sz="2800" i="1" dirty="0" smtClean="0">
                <a:latin typeface="Verdana" charset="0"/>
              </a:rPr>
              <a:t>and Eduardo A. </a:t>
            </a:r>
            <a:r>
              <a:rPr lang="en-GB" sz="2800" i="1" dirty="0" err="1" smtClean="0">
                <a:latin typeface="Verdana" charset="0"/>
              </a:rPr>
              <a:t>Groisman</a:t>
            </a:r>
            <a:r>
              <a:rPr lang="en-GB" sz="2800" i="1" dirty="0" smtClean="0">
                <a:latin typeface="Verdana" charset="0"/>
              </a:rPr>
              <a:t> (2000)</a:t>
            </a:r>
            <a:r>
              <a:rPr lang="en-GB" sz="2800" i="1" dirty="0" smtClean="0">
                <a:latin typeface="Arial" charset="0"/>
              </a:rPr>
              <a:t>Nature</a:t>
            </a:r>
            <a:r>
              <a:rPr lang="en-GB" sz="2800" i="1" dirty="0" smtClean="0">
                <a:latin typeface="Verdana" charset="0"/>
              </a:rPr>
              <a:t> </a:t>
            </a:r>
            <a:r>
              <a:rPr lang="en-GB" sz="2800" i="1" dirty="0" smtClean="0">
                <a:latin typeface="Arial" charset="0"/>
              </a:rPr>
              <a:t>405</a:t>
            </a:r>
            <a:r>
              <a:rPr lang="en-GB" sz="2800" i="1" dirty="0" smtClean="0">
                <a:latin typeface="Verdana" charset="0"/>
              </a:rPr>
              <a:t>, 299-304.</a:t>
            </a:r>
            <a:endParaRPr lang="en-GB" sz="2800" dirty="0" smtClean="0">
              <a:latin typeface="Verdana" charset="0"/>
            </a:endParaRPr>
          </a:p>
          <a:p>
            <a:pPr algn="just">
              <a:spcBef>
                <a:spcPct val="50000"/>
              </a:spcBef>
            </a:pPr>
            <a:endParaRPr lang="en-GB" sz="2800" b="1" dirty="0"/>
          </a:p>
          <a:p>
            <a:pPr algn="just">
              <a:spcBef>
                <a:spcPct val="50000"/>
              </a:spcBef>
            </a:pPr>
            <a:endParaRPr lang="en-GB" sz="2800" b="1" dirty="0"/>
          </a:p>
          <a:p>
            <a:pPr algn="just">
              <a:spcBef>
                <a:spcPct val="50000"/>
              </a:spcBef>
            </a:pPr>
            <a:endParaRPr lang="en-GB" sz="2800" b="1" dirty="0"/>
          </a:p>
        </p:txBody>
      </p:sp>
    </p:spTree>
    <p:extLst>
      <p:ext uri="{BB962C8B-B14F-4D97-AF65-F5344CB8AC3E}">
        <p14:creationId xmlns:p14="http://schemas.microsoft.com/office/powerpoint/2010/main" val="11450266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 DO TODAY</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What are the conserved Core-genome genes amongst Bacterial genomes of Streptococcus?</a:t>
            </a:r>
          </a:p>
          <a:p>
            <a:pPr marL="0" indent="0">
              <a:buNone/>
            </a:pPr>
            <a:endParaRPr lang="en-US" dirty="0" smtClean="0"/>
          </a:p>
          <a:p>
            <a:pPr marL="0" indent="0">
              <a:buNone/>
            </a:pPr>
            <a:r>
              <a:rPr lang="en-US" dirty="0" smtClean="0"/>
              <a:t>Perform a multiple sequence alignment of your gene of interest.</a:t>
            </a:r>
          </a:p>
          <a:p>
            <a:pPr marL="0" indent="0">
              <a:buNone/>
            </a:pPr>
            <a:endParaRPr lang="en-US" dirty="0" smtClean="0"/>
          </a:p>
          <a:p>
            <a:pPr marL="0" indent="0">
              <a:buNone/>
            </a:pPr>
            <a:r>
              <a:rPr lang="en-US" dirty="0" smtClean="0"/>
              <a:t>How will you design your </a:t>
            </a:r>
            <a:r>
              <a:rPr lang="en-US" dirty="0" err="1" smtClean="0"/>
              <a:t>phylogentic</a:t>
            </a:r>
            <a:r>
              <a:rPr lang="en-US" dirty="0" smtClean="0"/>
              <a:t> tree for your closest genome members ?</a:t>
            </a:r>
            <a:endParaRPr lang="en-US" dirty="0"/>
          </a:p>
          <a:p>
            <a:pPr marL="0" indent="0">
              <a:buNone/>
            </a:pPr>
            <a:r>
              <a:rPr lang="en-US" b="1" dirty="0" smtClean="0"/>
              <a:t>PAPER:  http://</a:t>
            </a:r>
            <a:r>
              <a:rPr lang="en-US" b="1" dirty="0" err="1" smtClean="0"/>
              <a:t>journals.plos.org</a:t>
            </a:r>
            <a:r>
              <a:rPr lang="en-US" b="1" dirty="0" smtClean="0"/>
              <a:t>/</a:t>
            </a:r>
            <a:r>
              <a:rPr lang="en-US" b="1" dirty="0" err="1" smtClean="0"/>
              <a:t>plosone</a:t>
            </a:r>
            <a:r>
              <a:rPr lang="en-US" b="1" dirty="0" smtClean="0"/>
              <a:t>/</a:t>
            </a:r>
            <a:r>
              <a:rPr lang="en-US" b="1" dirty="0" err="1" smtClean="0"/>
              <a:t>article?id</a:t>
            </a:r>
            <a:r>
              <a:rPr lang="en-US" b="1" dirty="0" smtClean="0"/>
              <a:t>=10.1371/journal.pone.0101229#s2</a:t>
            </a:r>
            <a:endParaRPr lang="en-US" b="1" dirty="0"/>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14650996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46170"/>
            <a:ext cx="8229600" cy="5814900"/>
          </a:xfrm>
        </p:spPr>
        <p:txBody>
          <a:bodyPr/>
          <a:lstStyle/>
          <a:p>
            <a:r>
              <a:rPr lang="en-US" dirty="0" smtClean="0"/>
              <a:t>How to compare gene sequences?</a:t>
            </a:r>
            <a:endParaRPr lang="en-US" dirty="0"/>
          </a:p>
        </p:txBody>
      </p:sp>
    </p:spTree>
    <p:extLst>
      <p:ext uri="{BB962C8B-B14F-4D97-AF65-F5344CB8AC3E}">
        <p14:creationId xmlns:p14="http://schemas.microsoft.com/office/powerpoint/2010/main" val="30076715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effectLst>
                  <a:outerShdw blurRad="38100" dist="38100" dir="2700000" algn="tl">
                    <a:srgbClr val="DDDDDD"/>
                  </a:outerShdw>
                </a:effectLst>
                <a:latin typeface="+mn-lt"/>
              </a:rPr>
              <a:t>Evolution and sequence conservation</a:t>
            </a:r>
            <a:endParaRPr lang="en-US" dirty="0">
              <a:latin typeface="+mn-lt"/>
            </a:endParaRPr>
          </a:p>
        </p:txBody>
      </p:sp>
      <p:sp>
        <p:nvSpPr>
          <p:cNvPr id="3" name="Content Placeholder 2"/>
          <p:cNvSpPr>
            <a:spLocks noGrp="1"/>
          </p:cNvSpPr>
          <p:nvPr>
            <p:ph idx="1"/>
          </p:nvPr>
        </p:nvSpPr>
        <p:spPr/>
        <p:txBody>
          <a:bodyPr/>
          <a:lstStyle/>
          <a:p>
            <a:pPr marL="457200" lvl="1" indent="0">
              <a:buNone/>
            </a:pPr>
            <a:r>
              <a:rPr lang="en-US" dirty="0" smtClean="0">
                <a:latin typeface="Gill Sans MT" charset="0"/>
              </a:rPr>
              <a:t>Genome comparisons based on observation: conservation = function</a:t>
            </a:r>
          </a:p>
          <a:p>
            <a:pPr lvl="1"/>
            <a:r>
              <a:rPr lang="en-US" dirty="0" smtClean="0">
                <a:latin typeface="Gill Sans MT" charset="0"/>
              </a:rPr>
              <a:t>If there are no constraints on DNA sequence, then random mutations will occur</a:t>
            </a:r>
          </a:p>
          <a:p>
            <a:pPr lvl="1"/>
            <a:r>
              <a:rPr lang="en-US" dirty="0" smtClean="0">
                <a:latin typeface="Gill Sans MT" charset="0"/>
              </a:rPr>
              <a:t>Over tens of millions of years, these random mutations will make two related sequences different</a:t>
            </a:r>
          </a:p>
          <a:p>
            <a:endParaRPr lang="en-US" dirty="0"/>
          </a:p>
        </p:txBody>
      </p:sp>
    </p:spTree>
    <p:extLst>
      <p:ext uri="{BB962C8B-B14F-4D97-AF65-F5344CB8AC3E}">
        <p14:creationId xmlns:p14="http://schemas.microsoft.com/office/powerpoint/2010/main" val="35479618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effectLst>
                  <a:outerShdw blurRad="38100" dist="38100" dir="2700000" algn="tl">
                    <a:srgbClr val="DDDDDD"/>
                  </a:outerShdw>
                </a:effectLst>
              </a:rPr>
              <a:t>Function and sequence conservation</a:t>
            </a:r>
            <a:endParaRPr lang="en-US" dirty="0"/>
          </a:p>
        </p:txBody>
      </p:sp>
      <p:sp>
        <p:nvSpPr>
          <p:cNvPr id="3" name="Content Placeholder 2"/>
          <p:cNvSpPr>
            <a:spLocks noGrp="1"/>
          </p:cNvSpPr>
          <p:nvPr>
            <p:ph idx="1"/>
          </p:nvPr>
        </p:nvSpPr>
        <p:spPr/>
        <p:txBody>
          <a:bodyPr/>
          <a:lstStyle/>
          <a:p>
            <a:pPr>
              <a:lnSpc>
                <a:spcPct val="90000"/>
              </a:lnSpc>
            </a:pPr>
            <a:r>
              <a:rPr lang="en-US" dirty="0" smtClean="0">
                <a:latin typeface="Gill Sans MT" charset="0"/>
              </a:rPr>
              <a:t>However, if there are constraints such as the following, then there will be sequence similarity when related sequences are compared:</a:t>
            </a:r>
          </a:p>
          <a:p>
            <a:pPr lvl="2">
              <a:lnSpc>
                <a:spcPct val="90000"/>
              </a:lnSpc>
            </a:pPr>
            <a:r>
              <a:rPr lang="en-US" dirty="0" smtClean="0">
                <a:latin typeface="Gill Sans MT" charset="0"/>
              </a:rPr>
              <a:t>DNA codes for protein</a:t>
            </a:r>
          </a:p>
          <a:p>
            <a:pPr lvl="2">
              <a:lnSpc>
                <a:spcPct val="90000"/>
              </a:lnSpc>
            </a:pPr>
            <a:r>
              <a:rPr lang="en-US" dirty="0" smtClean="0">
                <a:latin typeface="Gill Sans MT" charset="0"/>
              </a:rPr>
              <a:t>Or site for transcription factor binding</a:t>
            </a:r>
          </a:p>
          <a:p>
            <a:pPr>
              <a:lnSpc>
                <a:spcPct val="90000"/>
              </a:lnSpc>
            </a:pPr>
            <a:r>
              <a:rPr lang="en-US" dirty="0" smtClean="0">
                <a:latin typeface="Gill Sans MT" charset="0"/>
              </a:rPr>
              <a:t>Basic rule when comparing two related sequences:</a:t>
            </a:r>
          </a:p>
          <a:p>
            <a:pPr lvl="1">
              <a:lnSpc>
                <a:spcPct val="90000"/>
              </a:lnSpc>
            </a:pPr>
            <a:r>
              <a:rPr lang="en-US" b="1" dirty="0" smtClean="0">
                <a:latin typeface="Gill Sans MT" charset="0"/>
              </a:rPr>
              <a:t>Sequence conservation = functional importance</a:t>
            </a:r>
            <a:endParaRPr lang="en-US" dirty="0" smtClean="0">
              <a:latin typeface="Gill Sans MT" charset="0"/>
            </a:endParaRPr>
          </a:p>
          <a:p>
            <a:endParaRPr lang="en-US" dirty="0"/>
          </a:p>
        </p:txBody>
      </p:sp>
    </p:spTree>
    <p:extLst>
      <p:ext uri="{BB962C8B-B14F-4D97-AF65-F5344CB8AC3E}">
        <p14:creationId xmlns:p14="http://schemas.microsoft.com/office/powerpoint/2010/main" val="18671610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1600200"/>
            <a:ext cx="8229600" cy="4525963"/>
          </a:xfrm>
        </p:spPr>
        <p:txBody>
          <a:bodyPr>
            <a:normAutofit/>
          </a:bodyPr>
          <a:lstStyle/>
          <a:p>
            <a:pPr marL="0" indent="0" algn="ctr">
              <a:buNone/>
            </a:pPr>
            <a:r>
              <a:rPr lang="en-US" sz="6600" dirty="0" smtClean="0"/>
              <a:t>EVOLUTION</a:t>
            </a:r>
            <a:endParaRPr lang="en-US" sz="6600" dirty="0"/>
          </a:p>
        </p:txBody>
      </p:sp>
    </p:spTree>
    <p:extLst>
      <p:ext uri="{BB962C8B-B14F-4D97-AF65-F5344CB8AC3E}">
        <p14:creationId xmlns:p14="http://schemas.microsoft.com/office/powerpoint/2010/main" val="1671528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Comparing sequence </a:t>
            </a:r>
            <a:endParaRPr lang="en-US" dirty="0"/>
          </a:p>
        </p:txBody>
      </p:sp>
      <p:sp>
        <p:nvSpPr>
          <p:cNvPr id="3" name="Content Placeholder 2"/>
          <p:cNvSpPr>
            <a:spLocks noGrp="1"/>
          </p:cNvSpPr>
          <p:nvPr>
            <p:ph idx="1"/>
          </p:nvPr>
        </p:nvSpPr>
        <p:spPr/>
        <p:txBody>
          <a:bodyPr/>
          <a:lstStyle/>
          <a:p>
            <a:endParaRPr lang="en-US" dirty="0" smtClean="0"/>
          </a:p>
          <a:p>
            <a:pPr marL="0" indent="0">
              <a:buNone/>
            </a:pPr>
            <a:endParaRPr lang="en-US" dirty="0" smtClean="0"/>
          </a:p>
          <a:p>
            <a:pPr marL="0" indent="0">
              <a:buNone/>
            </a:pPr>
            <a:r>
              <a:rPr lang="en-US" dirty="0" smtClean="0"/>
              <a:t>Do you remember </a:t>
            </a:r>
            <a:r>
              <a:rPr lang="en-US" dirty="0" err="1" smtClean="0"/>
              <a:t>orthologs</a:t>
            </a:r>
            <a:r>
              <a:rPr lang="en-US" dirty="0" smtClean="0"/>
              <a:t> and </a:t>
            </a:r>
            <a:r>
              <a:rPr lang="en-US" dirty="0" err="1" smtClean="0"/>
              <a:t>paralogs</a:t>
            </a:r>
            <a:r>
              <a:rPr lang="en-US" dirty="0" smtClean="0"/>
              <a:t>?</a:t>
            </a:r>
            <a:endParaRPr lang="en-US" dirty="0"/>
          </a:p>
        </p:txBody>
      </p:sp>
    </p:spTree>
    <p:extLst>
      <p:ext uri="{BB962C8B-B14F-4D97-AF65-F5344CB8AC3E}">
        <p14:creationId xmlns:p14="http://schemas.microsoft.com/office/powerpoint/2010/main" val="41852780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outerShdw blurRad="38100" dist="38100" dir="2700000" algn="tl">
                    <a:srgbClr val="DDDDDD"/>
                  </a:outerShdw>
                </a:effectLst>
                <a:latin typeface="Gill Sans MT" charset="0"/>
              </a:rPr>
              <a:t>Homology searches</a:t>
            </a:r>
            <a:endParaRPr lang="en-US" dirty="0"/>
          </a:p>
        </p:txBody>
      </p:sp>
      <p:sp>
        <p:nvSpPr>
          <p:cNvPr id="3" name="Content Placeholder 2"/>
          <p:cNvSpPr>
            <a:spLocks noGrp="1"/>
          </p:cNvSpPr>
          <p:nvPr>
            <p:ph idx="1"/>
          </p:nvPr>
        </p:nvSpPr>
        <p:spPr/>
        <p:txBody>
          <a:bodyPr/>
          <a:lstStyle/>
          <a:p>
            <a:r>
              <a:rPr lang="en-US" dirty="0" smtClean="0">
                <a:latin typeface="Gill Sans MT" charset="0"/>
              </a:rPr>
              <a:t>Search databases of DNA sequences</a:t>
            </a:r>
          </a:p>
          <a:p>
            <a:r>
              <a:rPr lang="en-US" dirty="0" smtClean="0">
                <a:latin typeface="Gill Sans MT" charset="0"/>
              </a:rPr>
              <a:t>Use computer algorithms to align sequences</a:t>
            </a:r>
          </a:p>
          <a:p>
            <a:pPr lvl="1"/>
            <a:r>
              <a:rPr lang="en-US" dirty="0" smtClean="0">
                <a:latin typeface="Gill Sans MT" charset="0"/>
              </a:rPr>
              <a:t>Don</a:t>
            </a:r>
            <a:r>
              <a:rPr lang="ja-JP" altLang="en-US" dirty="0" smtClean="0">
                <a:latin typeface="Gill Sans MT" charset="0"/>
              </a:rPr>
              <a:t>’</a:t>
            </a:r>
            <a:r>
              <a:rPr lang="en-US" dirty="0" smtClean="0">
                <a:latin typeface="Gill Sans MT" charset="0"/>
              </a:rPr>
              <a:t>t require perfect matches between sequences</a:t>
            </a:r>
          </a:p>
          <a:p>
            <a:pPr lvl="2"/>
            <a:r>
              <a:rPr lang="en-US" dirty="0" smtClean="0">
                <a:latin typeface="Gill Sans MT" charset="0"/>
              </a:rPr>
              <a:t>Allow for insertions, deletions, and base changes</a:t>
            </a:r>
          </a:p>
          <a:p>
            <a:r>
              <a:rPr lang="en-US" dirty="0" smtClean="0">
                <a:latin typeface="Gill Sans MT" charset="0"/>
              </a:rPr>
              <a:t>Most commonly used algorithms: </a:t>
            </a:r>
          </a:p>
          <a:p>
            <a:pPr lvl="1"/>
            <a:r>
              <a:rPr lang="en-US" dirty="0" smtClean="0">
                <a:latin typeface="Gill Sans MT" charset="0"/>
              </a:rPr>
              <a:t>BLAST</a:t>
            </a:r>
          </a:p>
          <a:p>
            <a:endParaRPr lang="en-US" dirty="0"/>
          </a:p>
        </p:txBody>
      </p:sp>
    </p:spTree>
    <p:extLst>
      <p:ext uri="{BB962C8B-B14F-4D97-AF65-F5344CB8AC3E}">
        <p14:creationId xmlns:p14="http://schemas.microsoft.com/office/powerpoint/2010/main" val="17488871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Evolutionary analyses through Phylogeny</a:t>
            </a:r>
            <a:endParaRPr lang="en-US" dirty="0"/>
          </a:p>
        </p:txBody>
      </p:sp>
      <p:sp>
        <p:nvSpPr>
          <p:cNvPr id="3" name="Content Placeholder 2"/>
          <p:cNvSpPr>
            <a:spLocks noGrp="1"/>
          </p:cNvSpPr>
          <p:nvPr>
            <p:ph idx="1"/>
          </p:nvPr>
        </p:nvSpPr>
        <p:spPr/>
        <p:txBody>
          <a:bodyPr/>
          <a:lstStyle/>
          <a:p>
            <a:r>
              <a:rPr lang="en-GB" dirty="0" smtClean="0">
                <a:solidFill>
                  <a:srgbClr val="000000"/>
                </a:solidFill>
                <a:cs typeface="Times" charset="0"/>
              </a:rPr>
              <a:t>Starting point: a set of homologous, aligned DNA or protein sequences</a:t>
            </a:r>
          </a:p>
          <a:p>
            <a:r>
              <a:rPr lang="en-GB" dirty="0" smtClean="0">
                <a:solidFill>
                  <a:srgbClr val="FF0000"/>
                </a:solidFill>
                <a:cs typeface="Times" charset="0"/>
              </a:rPr>
              <a:t> </a:t>
            </a:r>
            <a:r>
              <a:rPr lang="en-GB" dirty="0" smtClean="0">
                <a:solidFill>
                  <a:srgbClr val="000000"/>
                </a:solidFill>
                <a:cs typeface="Times" charset="0"/>
              </a:rPr>
              <a:t>Result of the process: a tree describing evolutionary relationships between studied sequences </a:t>
            </a:r>
            <a:r>
              <a:rPr lang="en-GB" dirty="0" err="1" smtClean="0">
                <a:solidFill>
                  <a:srgbClr val="000000"/>
                </a:solidFill>
                <a:cs typeface="Times" charset="0"/>
              </a:rPr>
              <a:t>i.e</a:t>
            </a:r>
            <a:r>
              <a:rPr lang="en-GB" dirty="0" smtClean="0">
                <a:solidFill>
                  <a:srgbClr val="000000"/>
                </a:solidFill>
                <a:cs typeface="Times" charset="0"/>
              </a:rPr>
              <a:t>  a phylogenetic tree</a:t>
            </a:r>
          </a:p>
          <a:p>
            <a:endParaRPr lang="en-US" dirty="0"/>
          </a:p>
        </p:txBody>
      </p:sp>
    </p:spTree>
    <p:extLst>
      <p:ext uri="{BB962C8B-B14F-4D97-AF65-F5344CB8AC3E}">
        <p14:creationId xmlns:p14="http://schemas.microsoft.com/office/powerpoint/2010/main" val="307306737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502</TotalTime>
  <Words>1133</Words>
  <Application>Microsoft Macintosh PowerPoint</Application>
  <PresentationFormat>On-screen Show (4:3)</PresentationFormat>
  <Paragraphs>169</Paragraphs>
  <Slides>27</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27</vt:i4>
      </vt:variant>
    </vt:vector>
  </HeadingPairs>
  <TitlesOfParts>
    <vt:vector size="29" baseType="lpstr">
      <vt:lpstr>Office Theme</vt:lpstr>
      <vt:lpstr>Document</vt:lpstr>
      <vt:lpstr>Comparative Genomics</vt:lpstr>
      <vt:lpstr>Methods of Comparative Genomics </vt:lpstr>
      <vt:lpstr>How to compare gene sequences?</vt:lpstr>
      <vt:lpstr>Evolution and sequence conservation</vt:lpstr>
      <vt:lpstr>Function and sequence conservation</vt:lpstr>
      <vt:lpstr>PowerPoint Presentation</vt:lpstr>
      <vt:lpstr>Comparing sequence </vt:lpstr>
      <vt:lpstr>Homology searches</vt:lpstr>
      <vt:lpstr>Evolutionary analyses through Phylogeny</vt:lpstr>
      <vt:lpstr>PowerPoint Presentation</vt:lpstr>
      <vt:lpstr>PowerPoint Presentation</vt:lpstr>
      <vt:lpstr>PowerPoint Presentation</vt:lpstr>
      <vt:lpstr>PowerPoint Presentation</vt:lpstr>
      <vt:lpstr>How to construct trees?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TYPES OF GENES</vt:lpstr>
      <vt:lpstr>PowerPoint Presentation</vt:lpstr>
      <vt:lpstr>PowerPoint Presentation</vt:lpstr>
      <vt:lpstr>    WHY IS STUDYING PHYLOGENOMIC TREE IMPORTANT?</vt:lpstr>
      <vt:lpstr>PowerPoint Presentation</vt:lpstr>
      <vt:lpstr>TO DO TODAY</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Comparative Genomics</dc:title>
  <dc:creator>Geetha Saarunya S</dc:creator>
  <cp:lastModifiedBy>Geetha Saarunya S</cp:lastModifiedBy>
  <cp:revision>14</cp:revision>
  <dcterms:created xsi:type="dcterms:W3CDTF">2017-09-06T17:44:20Z</dcterms:created>
  <dcterms:modified xsi:type="dcterms:W3CDTF">2017-09-07T03:22:00Z</dcterms:modified>
</cp:coreProperties>
</file>