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xlsx" ContentType="application/vnd.openxmlformats-officedocument.spreadsheetml.sheet"/>
  <Default Extension="rels" ContentType="application/vnd.openxmlformats-package.relationships+xml"/>
  <Default Extension="vml" ContentType="application/vnd.openxmlformats-officedocument.vmlDrawing"/>
  <Default Extension="gif" ContentType="image/gif"/>
  <Default Extension="docx" ContentType="application/vnd.openxmlformats-officedocument.wordprocessingml.document"/>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0"/>
  </p:notesMasterIdLst>
  <p:sldIdLst>
    <p:sldId id="256" r:id="rId2"/>
    <p:sldId id="270" r:id="rId3"/>
    <p:sldId id="262" r:id="rId4"/>
    <p:sldId id="311" r:id="rId5"/>
    <p:sldId id="294" r:id="rId6"/>
    <p:sldId id="269" r:id="rId7"/>
    <p:sldId id="300" r:id="rId8"/>
    <p:sldId id="301" r:id="rId9"/>
    <p:sldId id="302" r:id="rId10"/>
    <p:sldId id="303" r:id="rId11"/>
    <p:sldId id="264" r:id="rId12"/>
    <p:sldId id="263" r:id="rId13"/>
    <p:sldId id="267" r:id="rId14"/>
    <p:sldId id="304" r:id="rId15"/>
    <p:sldId id="279" r:id="rId16"/>
    <p:sldId id="280" r:id="rId17"/>
    <p:sldId id="281" r:id="rId18"/>
    <p:sldId id="282" r:id="rId19"/>
    <p:sldId id="283" r:id="rId20"/>
    <p:sldId id="284" r:id="rId21"/>
    <p:sldId id="305" r:id="rId22"/>
    <p:sldId id="306" r:id="rId23"/>
    <p:sldId id="285" r:id="rId24"/>
    <p:sldId id="286" r:id="rId25"/>
    <p:sldId id="288" r:id="rId26"/>
    <p:sldId id="307" r:id="rId27"/>
    <p:sldId id="308" r:id="rId28"/>
    <p:sldId id="309" r:id="rId29"/>
    <p:sldId id="290" r:id="rId30"/>
    <p:sldId id="289" r:id="rId31"/>
    <p:sldId id="291" r:id="rId32"/>
    <p:sldId id="292" r:id="rId33"/>
    <p:sldId id="293" r:id="rId34"/>
    <p:sldId id="335" r:id="rId35"/>
    <p:sldId id="287" r:id="rId36"/>
    <p:sldId id="312" r:id="rId37"/>
    <p:sldId id="322" r:id="rId38"/>
    <p:sldId id="323" r:id="rId39"/>
    <p:sldId id="324" r:id="rId40"/>
    <p:sldId id="325" r:id="rId41"/>
    <p:sldId id="326" r:id="rId42"/>
    <p:sldId id="327" r:id="rId43"/>
    <p:sldId id="329" r:id="rId44"/>
    <p:sldId id="330" r:id="rId45"/>
    <p:sldId id="347" r:id="rId46"/>
    <p:sldId id="348" r:id="rId47"/>
    <p:sldId id="349" r:id="rId48"/>
    <p:sldId id="350" r:id="rId49"/>
    <p:sldId id="351" r:id="rId50"/>
    <p:sldId id="331" r:id="rId51"/>
    <p:sldId id="328" r:id="rId52"/>
    <p:sldId id="332" r:id="rId53"/>
    <p:sldId id="333" r:id="rId54"/>
    <p:sldId id="334" r:id="rId55"/>
    <p:sldId id="336" r:id="rId56"/>
    <p:sldId id="337" r:id="rId57"/>
    <p:sldId id="352" r:id="rId58"/>
    <p:sldId id="369" r:id="rId59"/>
    <p:sldId id="356" r:id="rId60"/>
    <p:sldId id="357" r:id="rId61"/>
    <p:sldId id="361" r:id="rId62"/>
    <p:sldId id="362" r:id="rId63"/>
    <p:sldId id="358" r:id="rId64"/>
    <p:sldId id="363" r:id="rId65"/>
    <p:sldId id="375" r:id="rId66"/>
    <p:sldId id="360" r:id="rId67"/>
    <p:sldId id="364" r:id="rId68"/>
    <p:sldId id="365" r:id="rId69"/>
    <p:sldId id="368" r:id="rId70"/>
    <p:sldId id="366" r:id="rId71"/>
    <p:sldId id="367" r:id="rId72"/>
    <p:sldId id="353" r:id="rId73"/>
    <p:sldId id="370" r:id="rId74"/>
    <p:sldId id="371" r:id="rId75"/>
    <p:sldId id="372" r:id="rId76"/>
    <p:sldId id="373" r:id="rId77"/>
    <p:sldId id="374" r:id="rId78"/>
    <p:sldId id="354" r:id="rId79"/>
    <p:sldId id="377" r:id="rId80"/>
    <p:sldId id="378" r:id="rId81"/>
    <p:sldId id="379" r:id="rId82"/>
    <p:sldId id="380" r:id="rId83"/>
    <p:sldId id="376" r:id="rId84"/>
    <p:sldId id="381" r:id="rId85"/>
    <p:sldId id="355" r:id="rId86"/>
    <p:sldId id="382" r:id="rId87"/>
    <p:sldId id="383" r:id="rId88"/>
    <p:sldId id="384" r:id="rId8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pos="293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2D59"/>
    <a:srgbClr val="00687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272" autoAdjust="0"/>
    <p:restoredTop sz="94631"/>
  </p:normalViewPr>
  <p:slideViewPr>
    <p:cSldViewPr snapToGrid="0" snapToObjects="1">
      <p:cViewPr varScale="1">
        <p:scale>
          <a:sx n="193" d="100"/>
          <a:sy n="193" d="100"/>
        </p:scale>
        <p:origin x="1808" y="200"/>
      </p:cViewPr>
      <p:guideLst>
        <p:guide orient="horz" pos="2160"/>
        <p:guide pos="2880"/>
        <p:guide pos="293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736"/>
    </p:cViewPr>
  </p:sorter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notesMaster" Target="notesMasters/notesMaster1.xml"/><Relationship Id="rId91" Type="http://schemas.openxmlformats.org/officeDocument/2006/relationships/presProps" Target="presProps.xml"/><Relationship Id="rId92" Type="http://schemas.openxmlformats.org/officeDocument/2006/relationships/viewProps" Target="viewProps.xml"/><Relationship Id="rId93" Type="http://schemas.openxmlformats.org/officeDocument/2006/relationships/theme" Target="theme/theme1.xml"/><Relationship Id="rId94"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88DAE3-BD3E-1E49-9C30-6A5C8B086C06}" type="datetimeFigureOut">
              <a:rPr lang="en-US" smtClean="0"/>
              <a:t>11/16/17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A7200F-6D6D-C144-B121-137BABAA5305}" type="slidenum">
              <a:rPr lang="en-US" smtClean="0"/>
              <a:t>‹#›</a:t>
            </a:fld>
            <a:endParaRPr lang="en-US"/>
          </a:p>
        </p:txBody>
      </p:sp>
    </p:spTree>
    <p:extLst>
      <p:ext uri="{BB962C8B-B14F-4D97-AF65-F5344CB8AC3E}">
        <p14:creationId xmlns:p14="http://schemas.microsoft.com/office/powerpoint/2010/main" val="384669518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en.wikipedia.org/wiki/Bisulfite" TargetMode="External"/><Relationship Id="rId4" Type="http://schemas.openxmlformats.org/officeDocument/2006/relationships/hyperlink" Target="http://en.wikipedia.org/wiki/Cytosine" TargetMode="External"/><Relationship Id="rId5" Type="http://schemas.openxmlformats.org/officeDocument/2006/relationships/hyperlink" Target="http://en.wikipedia.org/wiki/Uracil" TargetMode="External"/><Relationship Id="rId6" Type="http://schemas.openxmlformats.org/officeDocument/2006/relationships/hyperlink" Target="http://en.wikipedia.org/wiki/5-methylcytosine" TargetMode="External"/><Relationship Id="rId7" Type="http://schemas.openxmlformats.org/officeDocument/2006/relationships/hyperlink" Target="http://en.wikipedia.org/wiki/DNA_sequence" TargetMode="External"/><Relationship Id="rId8" Type="http://schemas.openxmlformats.org/officeDocument/2006/relationships/hyperlink" Target="http://en.wikipedia.org/wiki/Methylation" TargetMode="External"/><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baseline="0" dirty="0" smtClean="0">
                <a:solidFill>
                  <a:schemeClr val="tx1"/>
                </a:solidFill>
                <a:latin typeface="+mn-lt"/>
                <a:ea typeface="+mn-ea"/>
                <a:cs typeface="+mn-cs"/>
              </a:rPr>
              <a:t>tables of counts, showing how may reads are in coding region, </a:t>
            </a:r>
            <a:r>
              <a:rPr lang="en-US" altLang="zh-CN" sz="1200" kern="1200" baseline="0" dirty="0" err="1" smtClean="0">
                <a:solidFill>
                  <a:schemeClr val="tx1"/>
                </a:solidFill>
                <a:latin typeface="+mn-lt"/>
                <a:ea typeface="+mn-ea"/>
                <a:cs typeface="+mn-cs"/>
              </a:rPr>
              <a:t>exon</a:t>
            </a:r>
            <a:r>
              <a:rPr lang="en-US" altLang="zh-CN" sz="1200" kern="1200" baseline="0" dirty="0" smtClean="0">
                <a:solidFill>
                  <a:schemeClr val="tx1"/>
                </a:solidFill>
                <a:latin typeface="+mn-lt"/>
                <a:ea typeface="+mn-ea"/>
                <a:cs typeface="+mn-cs"/>
              </a:rPr>
              <a:t>, gene or junction) </a:t>
            </a:r>
            <a:endParaRPr lang="zh-CN" altLang="en-US" dirty="0"/>
          </a:p>
        </p:txBody>
      </p:sp>
      <p:sp>
        <p:nvSpPr>
          <p:cNvPr id="4" name="灯片编号占位符 3"/>
          <p:cNvSpPr>
            <a:spLocks noGrp="1"/>
          </p:cNvSpPr>
          <p:nvPr>
            <p:ph type="sldNum" sz="quarter" idx="10"/>
          </p:nvPr>
        </p:nvSpPr>
        <p:spPr/>
        <p:txBody>
          <a:bodyPr/>
          <a:lstStyle/>
          <a:p>
            <a:fld id="{26CEAF40-4B47-4221-A819-D995799A348F}" type="slidenum">
              <a:rPr lang="zh-CN" altLang="en-US" smtClean="0"/>
              <a:pPr/>
              <a:t>14</a:t>
            </a:fld>
            <a:endParaRPr lang="zh-CN" altLang="en-US"/>
          </a:p>
        </p:txBody>
      </p:sp>
    </p:spTree>
    <p:extLst>
      <p:ext uri="{BB962C8B-B14F-4D97-AF65-F5344CB8AC3E}">
        <p14:creationId xmlns:p14="http://schemas.microsoft.com/office/powerpoint/2010/main" val="2279630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baseline="0" dirty="0" smtClean="0">
                <a:solidFill>
                  <a:schemeClr val="tx1"/>
                </a:solidFill>
                <a:latin typeface="+mn-lt"/>
                <a:ea typeface="+mn-ea"/>
                <a:cs typeface="+mn-cs"/>
              </a:rPr>
              <a:t>tables of counts, showing how may reads are in coding region, </a:t>
            </a:r>
            <a:r>
              <a:rPr lang="en-US" altLang="zh-CN" sz="1200" kern="1200" baseline="0" dirty="0" err="1" smtClean="0">
                <a:solidFill>
                  <a:schemeClr val="tx1"/>
                </a:solidFill>
                <a:latin typeface="+mn-lt"/>
                <a:ea typeface="+mn-ea"/>
                <a:cs typeface="+mn-cs"/>
              </a:rPr>
              <a:t>exon</a:t>
            </a:r>
            <a:r>
              <a:rPr lang="en-US" altLang="zh-CN" sz="1200" kern="1200" baseline="0" dirty="0" smtClean="0">
                <a:solidFill>
                  <a:schemeClr val="tx1"/>
                </a:solidFill>
                <a:latin typeface="+mn-lt"/>
                <a:ea typeface="+mn-ea"/>
                <a:cs typeface="+mn-cs"/>
              </a:rPr>
              <a:t>, gene or junction) </a:t>
            </a:r>
            <a:endParaRPr lang="zh-CN" altLang="en-US" dirty="0"/>
          </a:p>
        </p:txBody>
      </p:sp>
      <p:sp>
        <p:nvSpPr>
          <p:cNvPr id="4" name="灯片编号占位符 3"/>
          <p:cNvSpPr>
            <a:spLocks noGrp="1"/>
          </p:cNvSpPr>
          <p:nvPr>
            <p:ph type="sldNum" sz="quarter" idx="10"/>
          </p:nvPr>
        </p:nvSpPr>
        <p:spPr/>
        <p:txBody>
          <a:bodyPr/>
          <a:lstStyle/>
          <a:p>
            <a:fld id="{26CEAF40-4B47-4221-A819-D995799A348F}" type="slidenum">
              <a:rPr lang="zh-CN" altLang="en-US" smtClean="0"/>
              <a:pPr/>
              <a:t>22</a:t>
            </a:fld>
            <a:endParaRPr lang="zh-CN" altLang="en-US"/>
          </a:p>
        </p:txBody>
      </p:sp>
    </p:spTree>
    <p:extLst>
      <p:ext uri="{BB962C8B-B14F-4D97-AF65-F5344CB8AC3E}">
        <p14:creationId xmlns:p14="http://schemas.microsoft.com/office/powerpoint/2010/main" val="659001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TextEdit="1"/>
          </p:cNvSpPr>
          <p:nvPr>
            <p:ph type="sldImg"/>
          </p:nvPr>
        </p:nvSpPr>
        <p:spPr bwMode="auto">
          <a:noFill/>
          <a:ln>
            <a:solidFill>
              <a:srgbClr val="000000"/>
            </a:solidFill>
            <a:miter lim="800000"/>
            <a:headEnd/>
            <a:tailEnd/>
          </a:ln>
        </p:spPr>
      </p:sp>
      <p:sp>
        <p:nvSpPr>
          <p:cNvPr id="3072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DNA methylation is a normal biologic process which is catalyzed by DNA methyltransferase which transfers methyl group from S-adenosylmethionine (SAM) to the 5-carbon position of cytosine.  This modification is found at the specific combination of cytosines followed by guanines. The stable covalent bond formed by the addition of the methyl group is not easily disturbed and therefore not easily distorted by experimental manipulations making it ideal for study.</a:t>
            </a:r>
          </a:p>
        </p:txBody>
      </p:sp>
    </p:spTree>
    <p:extLst>
      <p:ext uri="{BB962C8B-B14F-4D97-AF65-F5344CB8AC3E}">
        <p14:creationId xmlns:p14="http://schemas.microsoft.com/office/powerpoint/2010/main" val="1850056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TextEdit="1"/>
          </p:cNvSpPr>
          <p:nvPr>
            <p:ph type="sldImg"/>
          </p:nvPr>
        </p:nvSpPr>
        <p:spPr bwMode="auto">
          <a:noFill/>
          <a:ln>
            <a:solidFill>
              <a:srgbClr val="000000"/>
            </a:solidFill>
            <a:miter lim="800000"/>
            <a:headEnd/>
            <a:tailEnd/>
          </a:ln>
        </p:spPr>
      </p:sp>
      <p:sp>
        <p:nvSpPr>
          <p:cNvPr id="2969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In a non-methylated promoter, transcription will proceed normally.  The methylation of the CpG sites in the promoter enable a chromatin environment that inhibits transcription of the gene, which is why these specific CpG’s are studied.</a:t>
            </a:r>
          </a:p>
        </p:txBody>
      </p:sp>
    </p:spTree>
    <p:extLst>
      <p:ext uri="{BB962C8B-B14F-4D97-AF65-F5344CB8AC3E}">
        <p14:creationId xmlns:p14="http://schemas.microsoft.com/office/powerpoint/2010/main" val="5629358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74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x-none"/>
              <a:t>Treatment of DNA with </a:t>
            </a:r>
            <a:r>
              <a:rPr lang="en-US" altLang="x-none">
                <a:hlinkClick r:id="rId3" tooltip="Bisulfite"/>
              </a:rPr>
              <a:t>bisulfite</a:t>
            </a:r>
            <a:r>
              <a:rPr lang="en-US" altLang="x-none"/>
              <a:t> converts </a:t>
            </a:r>
            <a:r>
              <a:rPr lang="en-US" altLang="x-none">
                <a:hlinkClick r:id="rId4" tooltip="Cytosine"/>
              </a:rPr>
              <a:t>cytosine</a:t>
            </a:r>
            <a:r>
              <a:rPr lang="en-US" altLang="x-none"/>
              <a:t> residues to </a:t>
            </a:r>
            <a:r>
              <a:rPr lang="en-US" altLang="x-none">
                <a:hlinkClick r:id="rId5" tooltip="Uracil"/>
              </a:rPr>
              <a:t>uracil</a:t>
            </a:r>
            <a:r>
              <a:rPr lang="en-US" altLang="x-none"/>
              <a:t>, but leaves </a:t>
            </a:r>
            <a:r>
              <a:rPr lang="en-US" altLang="x-none">
                <a:hlinkClick r:id="rId6" tooltip="5-methylcytosine"/>
              </a:rPr>
              <a:t>5-methylcytosine</a:t>
            </a:r>
            <a:r>
              <a:rPr lang="en-US" altLang="x-none"/>
              <a:t> residues unaffected. Thus, bisulfite treatment introduces specific changes in the </a:t>
            </a:r>
            <a:r>
              <a:rPr lang="en-US" altLang="x-none">
                <a:hlinkClick r:id="rId7" tooltip="DNA sequence"/>
              </a:rPr>
              <a:t>DNA sequence</a:t>
            </a:r>
            <a:r>
              <a:rPr lang="en-US" altLang="x-none"/>
              <a:t> that depend on the </a:t>
            </a:r>
            <a:r>
              <a:rPr lang="en-US" altLang="x-none">
                <a:hlinkClick r:id="rId8" tooltip="Methylation"/>
              </a:rPr>
              <a:t>methylation</a:t>
            </a:r>
            <a:r>
              <a:rPr lang="en-US" altLang="x-none"/>
              <a:t> status of individual cytosine residues, yielding single- nucleotide resolution information about the methylation status of a segment of DNA </a:t>
            </a:r>
          </a:p>
        </p:txBody>
      </p:sp>
    </p:spTree>
    <p:extLst>
      <p:ext uri="{BB962C8B-B14F-4D97-AF65-F5344CB8AC3E}">
        <p14:creationId xmlns:p14="http://schemas.microsoft.com/office/powerpoint/2010/main" val="5041136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A97A57-DD6E-47E7-8B42-7B57D6A79655}" type="slidenum">
              <a:rPr lang="en-US" smtClean="0"/>
              <a:pPr/>
              <a:t>48</a:t>
            </a:fld>
            <a:endParaRPr lang="en-US"/>
          </a:p>
        </p:txBody>
      </p:sp>
    </p:spTree>
    <p:extLst>
      <p:ext uri="{BB962C8B-B14F-4D97-AF65-F5344CB8AC3E}">
        <p14:creationId xmlns:p14="http://schemas.microsoft.com/office/powerpoint/2010/main" val="15708514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277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endParaRPr lang="x-none" altLang="x-none"/>
          </a:p>
        </p:txBody>
      </p:sp>
    </p:spTree>
    <p:extLst>
      <p:ext uri="{BB962C8B-B14F-4D97-AF65-F5344CB8AC3E}">
        <p14:creationId xmlns:p14="http://schemas.microsoft.com/office/powerpoint/2010/main" val="9561859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375B611-7DF7-A94D-939B-F3CF8A16C51B}" type="datetimeFigureOut">
              <a:rPr lang="en-US" smtClean="0"/>
              <a:t>11/16/17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3DAC6E-051E-2248-9871-110DA595DA93}" type="slidenum">
              <a:rPr lang="en-US" smtClean="0"/>
              <a:t>‹#›</a:t>
            </a:fld>
            <a:endParaRPr lang="en-US"/>
          </a:p>
        </p:txBody>
      </p:sp>
    </p:spTree>
    <p:extLst>
      <p:ext uri="{BB962C8B-B14F-4D97-AF65-F5344CB8AC3E}">
        <p14:creationId xmlns:p14="http://schemas.microsoft.com/office/powerpoint/2010/main" val="14428604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75B611-7DF7-A94D-939B-F3CF8A16C51B}" type="datetimeFigureOut">
              <a:rPr lang="en-US" smtClean="0"/>
              <a:t>11/16/17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3DAC6E-051E-2248-9871-110DA595DA93}" type="slidenum">
              <a:rPr lang="en-US" smtClean="0"/>
              <a:t>‹#›</a:t>
            </a:fld>
            <a:endParaRPr lang="en-US"/>
          </a:p>
        </p:txBody>
      </p:sp>
    </p:spTree>
    <p:extLst>
      <p:ext uri="{BB962C8B-B14F-4D97-AF65-F5344CB8AC3E}">
        <p14:creationId xmlns:p14="http://schemas.microsoft.com/office/powerpoint/2010/main" val="17827720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75B611-7DF7-A94D-939B-F3CF8A16C51B}" type="datetimeFigureOut">
              <a:rPr lang="en-US" smtClean="0"/>
              <a:t>11/16/17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3DAC6E-051E-2248-9871-110DA595DA93}" type="slidenum">
              <a:rPr lang="en-US" smtClean="0"/>
              <a:t>‹#›</a:t>
            </a:fld>
            <a:endParaRPr lang="en-US"/>
          </a:p>
        </p:txBody>
      </p:sp>
    </p:spTree>
    <p:extLst>
      <p:ext uri="{BB962C8B-B14F-4D97-AF65-F5344CB8AC3E}">
        <p14:creationId xmlns:p14="http://schemas.microsoft.com/office/powerpoint/2010/main" val="1488868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220750"/>
            <a:ext cx="7772400" cy="916737"/>
          </a:xfrm>
          <a:prstGeom prst="rect">
            <a:avLst/>
          </a:prstGeom>
        </p:spPr>
        <p:txBody>
          <a:bodyPr/>
          <a:lstStyle>
            <a:lvl1pPr>
              <a:defRPr sz="3600">
                <a:solidFill>
                  <a:schemeClr val="tx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6576234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220750"/>
            <a:ext cx="7772400" cy="916737"/>
          </a:xfrm>
          <a:prstGeom prst="rect">
            <a:avLst/>
          </a:prstGeom>
        </p:spPr>
        <p:txBody>
          <a:bodyPr/>
          <a:lstStyle>
            <a:lvl1pPr>
              <a:defRPr sz="3600">
                <a:solidFill>
                  <a:schemeClr val="tx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6576234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220750"/>
            <a:ext cx="7772400" cy="916737"/>
          </a:xfrm>
          <a:prstGeom prst="rect">
            <a:avLst/>
          </a:prstGeom>
        </p:spPr>
        <p:txBody>
          <a:bodyPr/>
          <a:lstStyle>
            <a:lvl1pPr>
              <a:defRPr sz="3600">
                <a:solidFill>
                  <a:schemeClr val="tx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6576234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220750"/>
            <a:ext cx="7772400" cy="916737"/>
          </a:xfrm>
          <a:prstGeom prst="rect">
            <a:avLst/>
          </a:prstGeom>
        </p:spPr>
        <p:txBody>
          <a:bodyPr/>
          <a:lstStyle>
            <a:lvl1pPr>
              <a:defRPr sz="3600">
                <a:solidFill>
                  <a:schemeClr val="tx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6576234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220750"/>
            <a:ext cx="7772400" cy="916737"/>
          </a:xfrm>
          <a:prstGeom prst="rect">
            <a:avLst/>
          </a:prstGeom>
        </p:spPr>
        <p:txBody>
          <a:bodyPr/>
          <a:lstStyle>
            <a:lvl1pPr>
              <a:defRPr sz="3600">
                <a:solidFill>
                  <a:schemeClr val="tx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657623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75B611-7DF7-A94D-939B-F3CF8A16C51B}" type="datetimeFigureOut">
              <a:rPr lang="en-US" smtClean="0"/>
              <a:t>11/16/17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3DAC6E-051E-2248-9871-110DA595DA93}" type="slidenum">
              <a:rPr lang="en-US" smtClean="0"/>
              <a:t>‹#›</a:t>
            </a:fld>
            <a:endParaRPr lang="en-US"/>
          </a:p>
        </p:txBody>
      </p:sp>
    </p:spTree>
    <p:extLst>
      <p:ext uri="{BB962C8B-B14F-4D97-AF65-F5344CB8AC3E}">
        <p14:creationId xmlns:p14="http://schemas.microsoft.com/office/powerpoint/2010/main" val="1661809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75B611-7DF7-A94D-939B-F3CF8A16C51B}" type="datetimeFigureOut">
              <a:rPr lang="en-US" smtClean="0"/>
              <a:t>11/16/17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3DAC6E-051E-2248-9871-110DA595DA93}" type="slidenum">
              <a:rPr lang="en-US" smtClean="0"/>
              <a:t>‹#›</a:t>
            </a:fld>
            <a:endParaRPr lang="en-US"/>
          </a:p>
        </p:txBody>
      </p:sp>
    </p:spTree>
    <p:extLst>
      <p:ext uri="{BB962C8B-B14F-4D97-AF65-F5344CB8AC3E}">
        <p14:creationId xmlns:p14="http://schemas.microsoft.com/office/powerpoint/2010/main" val="781160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75B611-7DF7-A94D-939B-F3CF8A16C51B}" type="datetimeFigureOut">
              <a:rPr lang="en-US" smtClean="0"/>
              <a:t>11/16/17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3DAC6E-051E-2248-9871-110DA595DA93}" type="slidenum">
              <a:rPr lang="en-US" smtClean="0"/>
              <a:t>‹#›</a:t>
            </a:fld>
            <a:endParaRPr lang="en-US"/>
          </a:p>
        </p:txBody>
      </p:sp>
    </p:spTree>
    <p:extLst>
      <p:ext uri="{BB962C8B-B14F-4D97-AF65-F5344CB8AC3E}">
        <p14:creationId xmlns:p14="http://schemas.microsoft.com/office/powerpoint/2010/main" val="598596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75B611-7DF7-A94D-939B-F3CF8A16C51B}" type="datetimeFigureOut">
              <a:rPr lang="en-US" smtClean="0"/>
              <a:t>11/16/17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43DAC6E-051E-2248-9871-110DA595DA93}" type="slidenum">
              <a:rPr lang="en-US" smtClean="0"/>
              <a:t>‹#›</a:t>
            </a:fld>
            <a:endParaRPr lang="en-US"/>
          </a:p>
        </p:txBody>
      </p:sp>
    </p:spTree>
    <p:extLst>
      <p:ext uri="{BB962C8B-B14F-4D97-AF65-F5344CB8AC3E}">
        <p14:creationId xmlns:p14="http://schemas.microsoft.com/office/powerpoint/2010/main" val="3269292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75B611-7DF7-A94D-939B-F3CF8A16C51B}" type="datetimeFigureOut">
              <a:rPr lang="en-US" smtClean="0"/>
              <a:t>11/16/17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43DAC6E-051E-2248-9871-110DA595DA93}" type="slidenum">
              <a:rPr lang="en-US" smtClean="0"/>
              <a:t>‹#›</a:t>
            </a:fld>
            <a:endParaRPr lang="en-US"/>
          </a:p>
        </p:txBody>
      </p:sp>
    </p:spTree>
    <p:extLst>
      <p:ext uri="{BB962C8B-B14F-4D97-AF65-F5344CB8AC3E}">
        <p14:creationId xmlns:p14="http://schemas.microsoft.com/office/powerpoint/2010/main" val="2404495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75B611-7DF7-A94D-939B-F3CF8A16C51B}" type="datetimeFigureOut">
              <a:rPr lang="en-US" smtClean="0"/>
              <a:t>11/16/17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43DAC6E-051E-2248-9871-110DA595DA93}" type="slidenum">
              <a:rPr lang="en-US" smtClean="0"/>
              <a:t>‹#›</a:t>
            </a:fld>
            <a:endParaRPr lang="en-US"/>
          </a:p>
        </p:txBody>
      </p:sp>
    </p:spTree>
    <p:extLst>
      <p:ext uri="{BB962C8B-B14F-4D97-AF65-F5344CB8AC3E}">
        <p14:creationId xmlns:p14="http://schemas.microsoft.com/office/powerpoint/2010/main" val="3122103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75B611-7DF7-A94D-939B-F3CF8A16C51B}" type="datetimeFigureOut">
              <a:rPr lang="en-US" smtClean="0"/>
              <a:t>11/16/17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3DAC6E-051E-2248-9871-110DA595DA93}" type="slidenum">
              <a:rPr lang="en-US" smtClean="0"/>
              <a:t>‹#›</a:t>
            </a:fld>
            <a:endParaRPr lang="en-US"/>
          </a:p>
        </p:txBody>
      </p:sp>
    </p:spTree>
    <p:extLst>
      <p:ext uri="{BB962C8B-B14F-4D97-AF65-F5344CB8AC3E}">
        <p14:creationId xmlns:p14="http://schemas.microsoft.com/office/powerpoint/2010/main" val="4073011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75B611-7DF7-A94D-939B-F3CF8A16C51B}" type="datetimeFigureOut">
              <a:rPr lang="en-US" smtClean="0"/>
              <a:t>11/16/17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3DAC6E-051E-2248-9871-110DA595DA93}" type="slidenum">
              <a:rPr lang="en-US" smtClean="0"/>
              <a:t>‹#›</a:t>
            </a:fld>
            <a:endParaRPr lang="en-US"/>
          </a:p>
        </p:txBody>
      </p:sp>
    </p:spTree>
    <p:extLst>
      <p:ext uri="{BB962C8B-B14F-4D97-AF65-F5344CB8AC3E}">
        <p14:creationId xmlns:p14="http://schemas.microsoft.com/office/powerpoint/2010/main" val="230380727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75B611-7DF7-A94D-939B-F3CF8A16C51B}" type="datetimeFigureOut">
              <a:rPr lang="en-US" smtClean="0"/>
              <a:t>11/16/17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3DAC6E-051E-2248-9871-110DA595DA93}" type="slidenum">
              <a:rPr lang="en-US" smtClean="0"/>
              <a:t>‹#›</a:t>
            </a:fld>
            <a:endParaRPr lang="en-US"/>
          </a:p>
        </p:txBody>
      </p:sp>
    </p:spTree>
    <p:extLst>
      <p:ext uri="{BB962C8B-B14F-4D97-AF65-F5344CB8AC3E}">
        <p14:creationId xmlns:p14="http://schemas.microsoft.com/office/powerpoint/2010/main" val="42535681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Excel_Worksheet2.xlsx"/><Relationship Id="rId4" Type="http://schemas.openxmlformats.org/officeDocument/2006/relationships/image" Target="../media/image18.e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Document1.docx"/><Relationship Id="rId4" Type="http://schemas.openxmlformats.org/officeDocument/2006/relationships/image" Target="../media/image3.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oftware.broadinstitute.org/gsea/doc/desktop_tutorial.jsp" TargetMode="External"/><Relationship Id="rId3" Type="http://schemas.openxmlformats.org/officeDocument/2006/relationships/image" Target="../media/image26.tif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emf"/></Relationships>
</file>

<file path=ppt/slides/_rels/slide39.xml.rels><?xml version="1.0" encoding="UTF-8" standalone="yes"?>
<Relationships xmlns="http://schemas.openxmlformats.org/package/2006/relationships"><Relationship Id="rId3" Type="http://schemas.openxmlformats.org/officeDocument/2006/relationships/package" Target="../embeddings/Microsoft_Word_Document3.docx"/><Relationship Id="rId4" Type="http://schemas.openxmlformats.org/officeDocument/2006/relationships/image" Target="../media/image29.png"/><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1.tif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2.tif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3.tif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4.jpeg"/></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7.png"/></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40.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42.tif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cbioportal.or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 Id="rId3" Type="http://schemas.openxmlformats.org/officeDocument/2006/relationships/image" Target="../media/image48.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png"/></Relationships>
</file>

<file path=ppt/slides/_rels/slide65.xml.rels><?xml version="1.0" encoding="UTF-8" standalone="yes"?>
<Relationships xmlns="http://schemas.openxmlformats.org/package/2006/relationships"><Relationship Id="rId3" Type="http://schemas.openxmlformats.org/officeDocument/2006/relationships/package" Target="../embeddings/Microsoft_Excel_Worksheet4.xlsx"/><Relationship Id="rId4" Type="http://schemas.openxmlformats.org/officeDocument/2006/relationships/image" Target="../media/image50.emf"/><Relationship Id="rId5" Type="http://schemas.openxmlformats.org/officeDocument/2006/relationships/image" Target="../media/image51.png"/><Relationship Id="rId6" Type="http://schemas.openxmlformats.org/officeDocument/2006/relationships/image" Target="../media/image52.png"/><Relationship Id="rId1" Type="http://schemas.openxmlformats.org/officeDocument/2006/relationships/vmlDrawing" Target="../drawings/vmlDrawing4.vml"/><Relationship Id="rId2"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gsea_report_for_na_pos_1509925038386.html" TargetMode="External"/><Relationship Id="rId4" Type="http://schemas.openxmlformats.org/officeDocument/2006/relationships/hyperlink" Target="gsea_report_for_na_pos_1509925038386.xls" TargetMode="External"/><Relationship Id="rId5" Type="http://schemas.openxmlformats.org/officeDocument/2006/relationships/hyperlink" Target="http://www.gsea-msigdb.org/gsea/doc/GSEAUserGuideFrame.html?_Interpreting_GSEA_Results" TargetMode="External"/><Relationship Id="rId6" Type="http://schemas.openxmlformats.org/officeDocument/2006/relationships/hyperlink" Target="neg_snapshot.html" TargetMode="External"/><Relationship Id="rId7" Type="http://schemas.openxmlformats.org/officeDocument/2006/relationships/hyperlink" Target="gsea_report_for_na_neg_1509925038386.html" TargetMode="External"/><Relationship Id="rId8" Type="http://schemas.openxmlformats.org/officeDocument/2006/relationships/hyperlink" Target="gsea_report_for_na_neg_1509925038386.xls" TargetMode="External"/><Relationship Id="rId1" Type="http://schemas.openxmlformats.org/officeDocument/2006/relationships/slideLayout" Target="../slideLayouts/slideLayout2.xml"/><Relationship Id="rId2" Type="http://schemas.openxmlformats.org/officeDocument/2006/relationships/hyperlink" Target="pos_snapshot.html"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tiff"/><Relationship Id="rId3" Type="http://schemas.openxmlformats.org/officeDocument/2006/relationships/image" Target="../media/image54.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png"/><Relationship Id="rId3" Type="http://schemas.openxmlformats.org/officeDocument/2006/relationships/image" Target="../media/image56.png"/></Relationships>
</file>

<file path=ppt/slides/_rels/slide71.xml.rels><?xml version="1.0" encoding="UTF-8" standalone="yes"?>
<Relationships xmlns="http://schemas.openxmlformats.org/package/2006/relationships"><Relationship Id="rId9" Type="http://schemas.openxmlformats.org/officeDocument/2006/relationships/hyperlink" Target="https://www.affymetrix.com/LinkServlet?probeset=KIF23" TargetMode="External"/><Relationship Id="rId20" Type="http://schemas.openxmlformats.org/officeDocument/2006/relationships/hyperlink" Target="https://www.affymetrix.com/LinkServlet?probeset=SLC12A2" TargetMode="External"/><Relationship Id="rId21" Type="http://schemas.openxmlformats.org/officeDocument/2006/relationships/hyperlink" Target="https://www.affymetrix.com/LinkServlet?probeset=ARID4A" TargetMode="External"/><Relationship Id="rId22" Type="http://schemas.openxmlformats.org/officeDocument/2006/relationships/hyperlink" Target="https://www.affymetrix.com/LinkServlet?probeset=PURA" TargetMode="External"/><Relationship Id="rId23" Type="http://schemas.openxmlformats.org/officeDocument/2006/relationships/hyperlink" Target="https://www.affymetrix.com/LinkServlet?probeset=DMD" TargetMode="External"/><Relationship Id="rId24" Type="http://schemas.openxmlformats.org/officeDocument/2006/relationships/hyperlink" Target="https://www.affymetrix.com/LinkServlet?probeset=MEIS1" TargetMode="External"/><Relationship Id="rId25" Type="http://schemas.openxmlformats.org/officeDocument/2006/relationships/hyperlink" Target="https://www.affymetrix.com/LinkServlet?probeset=EFNA5" TargetMode="External"/><Relationship Id="rId26" Type="http://schemas.openxmlformats.org/officeDocument/2006/relationships/hyperlink" Target="https://www.affymetrix.com/LinkServlet?probeset=HOXC10" TargetMode="External"/><Relationship Id="rId27" Type="http://schemas.openxmlformats.org/officeDocument/2006/relationships/hyperlink" Target="https://www.affymetrix.com/LinkServlet?probeset=PDS5B" TargetMode="External"/><Relationship Id="rId28" Type="http://schemas.openxmlformats.org/officeDocument/2006/relationships/hyperlink" Target="https://www.affymetrix.com/LinkServlet?probeset=MEIS2" TargetMode="External"/><Relationship Id="rId10" Type="http://schemas.openxmlformats.org/officeDocument/2006/relationships/hyperlink" Target="https://www.affymetrix.com/LinkServlet?probeset=CCNB2" TargetMode="External"/><Relationship Id="rId11" Type="http://schemas.openxmlformats.org/officeDocument/2006/relationships/hyperlink" Target="https://www.affymetrix.com/LinkServlet?probeset=KIF4A" TargetMode="External"/><Relationship Id="rId12" Type="http://schemas.openxmlformats.org/officeDocument/2006/relationships/hyperlink" Target="https://www.affymetrix.com/LinkServlet?probeset=DBF4" TargetMode="External"/><Relationship Id="rId13" Type="http://schemas.openxmlformats.org/officeDocument/2006/relationships/hyperlink" Target="https://www.affymetrix.com/LinkServlet?probeset=DKC1" TargetMode="External"/><Relationship Id="rId14" Type="http://schemas.openxmlformats.org/officeDocument/2006/relationships/hyperlink" Target="https://www.affymetrix.com/LinkServlet?probeset=MT2A" TargetMode="External"/><Relationship Id="rId15" Type="http://schemas.openxmlformats.org/officeDocument/2006/relationships/hyperlink" Target="https://www.affymetrix.com/LinkServlet?probeset=BIRC5" TargetMode="External"/><Relationship Id="rId16" Type="http://schemas.openxmlformats.org/officeDocument/2006/relationships/hyperlink" Target="https://www.affymetrix.com/LinkServlet?probeset=PTTG1" TargetMode="External"/><Relationship Id="rId17" Type="http://schemas.openxmlformats.org/officeDocument/2006/relationships/hyperlink" Target="https://www.affymetrix.com/LinkServlet?probeset=SUV39H1" TargetMode="External"/><Relationship Id="rId18" Type="http://schemas.openxmlformats.org/officeDocument/2006/relationships/hyperlink" Target="https://www.affymetrix.com/LinkServlet?probeset=CUL1" TargetMode="External"/><Relationship Id="rId19" Type="http://schemas.openxmlformats.org/officeDocument/2006/relationships/hyperlink" Target="https://www.affymetrix.com/LinkServlet?probeset=NUMA1" TargetMode="External"/><Relationship Id="rId1" Type="http://schemas.openxmlformats.org/officeDocument/2006/relationships/slideLayout" Target="../slideLayouts/slideLayout2.xml"/><Relationship Id="rId2" Type="http://schemas.openxmlformats.org/officeDocument/2006/relationships/image" Target="../media/image57.tiff"/><Relationship Id="rId3" Type="http://schemas.openxmlformats.org/officeDocument/2006/relationships/hyperlink" Target="https://www.affymetrix.com/LinkServlet?probeset=HMGB3" TargetMode="External"/><Relationship Id="rId4" Type="http://schemas.openxmlformats.org/officeDocument/2006/relationships/hyperlink" Target="https://www.affymetrix.com/LinkServlet?probeset=UBE2S" TargetMode="External"/><Relationship Id="rId5" Type="http://schemas.openxmlformats.org/officeDocument/2006/relationships/hyperlink" Target="https://www.affymetrix.com/LinkServlet?probeset=PLK4" TargetMode="External"/><Relationship Id="rId6" Type="http://schemas.openxmlformats.org/officeDocument/2006/relationships/hyperlink" Target="https://www.affymetrix.com/LinkServlet?probeset=SMC4" TargetMode="External"/><Relationship Id="rId7" Type="http://schemas.openxmlformats.org/officeDocument/2006/relationships/hyperlink" Target="https://www.affymetrix.com/LinkServlet?probeset=HUS1" TargetMode="External"/><Relationship Id="rId8" Type="http://schemas.openxmlformats.org/officeDocument/2006/relationships/hyperlink" Target="https://www.affymetrix.com/LinkServlet?probeset=SLC7A5" TargetMode="Externa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hgserver1.amc.nl/cgi-bin/r2/main.cgi" TargetMode="External"/><Relationship Id="rId3" Type="http://schemas.openxmlformats.org/officeDocument/2006/relationships/image" Target="../media/image58.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tiff"/></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tiff"/></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4.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png"/><Relationship Id="rId3" Type="http://schemas.openxmlformats.org/officeDocument/2006/relationships/image" Target="../media/image72.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16683" y="1116270"/>
            <a:ext cx="8000597" cy="830997"/>
          </a:xfrm>
          <a:prstGeom prst="rect">
            <a:avLst/>
          </a:prstGeom>
        </p:spPr>
        <p:txBody>
          <a:bodyPr wrap="square">
            <a:spAutoFit/>
          </a:bodyPr>
          <a:lstStyle/>
          <a:p>
            <a:r>
              <a:rPr lang="en-US" sz="1600" b="1" dirty="0" smtClean="0"/>
              <a:t>RNA-</a:t>
            </a:r>
            <a:r>
              <a:rPr lang="en-US" sz="1600" b="1" dirty="0" err="1" smtClean="0"/>
              <a:t>seq</a:t>
            </a:r>
            <a:r>
              <a:rPr lang="en-US" sz="1600" b="1" dirty="0" smtClean="0"/>
              <a:t> </a:t>
            </a:r>
            <a:r>
              <a:rPr lang="en-US" sz="1600" dirty="0" smtClean="0"/>
              <a:t>(RNA sequencing), also called whole </a:t>
            </a:r>
            <a:r>
              <a:rPr lang="en-US" sz="1600" dirty="0" err="1" smtClean="0"/>
              <a:t>transcriptome</a:t>
            </a:r>
            <a:r>
              <a:rPr lang="en-US" sz="1600" dirty="0" smtClean="0"/>
              <a:t> shotgun sequencing(WTSS), uses next-generation sequencing (NGS) to reveal the presence and quantity of RNA in a biological sample at a given moment in time.</a:t>
            </a:r>
            <a:endParaRPr lang="en-US" sz="1600" dirty="0"/>
          </a:p>
        </p:txBody>
      </p:sp>
      <p:pic>
        <p:nvPicPr>
          <p:cNvPr id="2" name="Picture 1" descr="RNA-Seq-alignme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1342" y="1993551"/>
            <a:ext cx="4668098" cy="4469983"/>
          </a:xfrm>
          <a:prstGeom prst="rect">
            <a:avLst/>
          </a:prstGeom>
        </p:spPr>
      </p:pic>
      <p:sp>
        <p:nvSpPr>
          <p:cNvPr id="6" name="Rectangle 5"/>
          <p:cNvSpPr/>
          <p:nvPr/>
        </p:nvSpPr>
        <p:spPr>
          <a:xfrm>
            <a:off x="0" y="0"/>
            <a:ext cx="6433700" cy="902423"/>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solidFill>
                  <a:srgbClr val="0D0D0D"/>
                </a:solidFill>
                <a:latin typeface="Arial"/>
                <a:cs typeface="Arial"/>
              </a:rPr>
              <a:t>RNA sequencing</a:t>
            </a:r>
          </a:p>
        </p:txBody>
      </p:sp>
    </p:spTree>
    <p:extLst>
      <p:ext uri="{BB962C8B-B14F-4D97-AF65-F5344CB8AC3E}">
        <p14:creationId xmlns:p14="http://schemas.microsoft.com/office/powerpoint/2010/main" val="22488192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126"/>
            <a:ext cx="8229600" cy="1143000"/>
          </a:xfrm>
        </p:spPr>
        <p:txBody>
          <a:bodyPr>
            <a:normAutofit fontScale="90000"/>
          </a:bodyPr>
          <a:lstStyle/>
          <a:p>
            <a:r>
              <a:rPr lang="en-US" b="1" dirty="0" smtClean="0"/>
              <a:t>From reads to differential expression</a:t>
            </a:r>
            <a:endParaRPr lang="en-US" b="1" dirty="0"/>
          </a:p>
        </p:txBody>
      </p:sp>
      <p:sp>
        <p:nvSpPr>
          <p:cNvPr id="5" name="Rounded Rectangle 4"/>
          <p:cNvSpPr/>
          <p:nvPr/>
        </p:nvSpPr>
        <p:spPr>
          <a:xfrm>
            <a:off x="2707944" y="990600"/>
            <a:ext cx="2095500" cy="533400"/>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Raw Sequence Data</a:t>
            </a:r>
          </a:p>
          <a:p>
            <a:pPr algn="ctr"/>
            <a:r>
              <a:rPr lang="en-US" sz="1200" dirty="0" smtClean="0">
                <a:solidFill>
                  <a:schemeClr val="tx1"/>
                </a:solidFill>
                <a:latin typeface="Bodoni MT" pitchFamily="18" charset="0"/>
              </a:rPr>
              <a:t>FASTQ Files</a:t>
            </a:r>
          </a:p>
        </p:txBody>
      </p:sp>
      <p:sp>
        <p:nvSpPr>
          <p:cNvPr id="7" name="Rounded Rectangle 6"/>
          <p:cNvSpPr/>
          <p:nvPr/>
        </p:nvSpPr>
        <p:spPr>
          <a:xfrm>
            <a:off x="1776480" y="2057400"/>
            <a:ext cx="19050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Unspliced Mapping</a:t>
            </a:r>
          </a:p>
          <a:p>
            <a:pPr algn="ctr"/>
            <a:r>
              <a:rPr lang="en-US" sz="1200" dirty="0" smtClean="0">
                <a:solidFill>
                  <a:schemeClr val="tx1"/>
                </a:solidFill>
                <a:latin typeface="Bodoni MT" pitchFamily="18" charset="0"/>
              </a:rPr>
              <a:t>BWA, Bowtie</a:t>
            </a:r>
            <a:endParaRPr lang="en-US" sz="1200" dirty="0">
              <a:solidFill>
                <a:schemeClr val="tx1"/>
              </a:solidFill>
              <a:latin typeface="Bodoni MT" pitchFamily="18" charset="0"/>
            </a:endParaRPr>
          </a:p>
        </p:txBody>
      </p:sp>
      <p:sp>
        <p:nvSpPr>
          <p:cNvPr id="9" name="Rounded Rectangle 8"/>
          <p:cNvSpPr/>
          <p:nvPr/>
        </p:nvSpPr>
        <p:spPr>
          <a:xfrm>
            <a:off x="6400800" y="2590800"/>
            <a:ext cx="1536433" cy="533400"/>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Mapped Reads</a:t>
            </a:r>
          </a:p>
          <a:p>
            <a:pPr algn="ctr"/>
            <a:r>
              <a:rPr lang="en-US" sz="1200" dirty="0" smtClean="0">
                <a:solidFill>
                  <a:schemeClr val="tx1"/>
                </a:solidFill>
                <a:latin typeface="Bodoni MT" pitchFamily="18" charset="0"/>
              </a:rPr>
              <a:t>SAM/BAM Files</a:t>
            </a:r>
            <a:endParaRPr lang="en-US" sz="1200" dirty="0">
              <a:solidFill>
                <a:schemeClr val="tx1"/>
              </a:solidFill>
              <a:latin typeface="Bodoni MT" pitchFamily="18" charset="0"/>
            </a:endParaRPr>
          </a:p>
        </p:txBody>
      </p:sp>
      <p:sp>
        <p:nvSpPr>
          <p:cNvPr id="11" name="Rounded Rectangle 10"/>
          <p:cNvSpPr/>
          <p:nvPr/>
        </p:nvSpPr>
        <p:spPr>
          <a:xfrm>
            <a:off x="838200" y="2743200"/>
            <a:ext cx="2526933" cy="533400"/>
          </a:xfrm>
          <a:prstGeom prst="round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Expression Quantification</a:t>
            </a:r>
            <a:endParaRPr lang="en-US" sz="1200" dirty="0">
              <a:solidFill>
                <a:schemeClr val="tx1"/>
              </a:solidFill>
              <a:latin typeface="Bodoni MT" pitchFamily="18" charset="0"/>
            </a:endParaRPr>
          </a:p>
        </p:txBody>
      </p:sp>
      <p:sp>
        <p:nvSpPr>
          <p:cNvPr id="15" name="Rounded Rectangle 14"/>
          <p:cNvSpPr/>
          <p:nvPr/>
        </p:nvSpPr>
        <p:spPr>
          <a:xfrm>
            <a:off x="1752600" y="4267200"/>
            <a:ext cx="19812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err="1" smtClean="0">
                <a:solidFill>
                  <a:schemeClr val="tx1"/>
                </a:solidFill>
                <a:latin typeface="Bodoni MT" pitchFamily="18" charset="0"/>
              </a:rPr>
              <a:t>DEseq</a:t>
            </a:r>
            <a:r>
              <a:rPr lang="en-US" sz="1600" dirty="0" smtClean="0">
                <a:solidFill>
                  <a:schemeClr val="tx1"/>
                </a:solidFill>
                <a:latin typeface="Bodoni MT" pitchFamily="18" charset="0"/>
              </a:rPr>
              <a:t>, </a:t>
            </a:r>
            <a:r>
              <a:rPr lang="en-US" sz="1600" dirty="0" err="1" smtClean="0">
                <a:solidFill>
                  <a:schemeClr val="tx1"/>
                </a:solidFill>
                <a:latin typeface="Bodoni MT" pitchFamily="18" charset="0"/>
              </a:rPr>
              <a:t>edgeR</a:t>
            </a:r>
            <a:r>
              <a:rPr lang="en-US" sz="1600" dirty="0" smtClean="0">
                <a:solidFill>
                  <a:schemeClr val="tx1"/>
                </a:solidFill>
                <a:latin typeface="Bodoni MT" pitchFamily="18" charset="0"/>
              </a:rPr>
              <a:t>, etc </a:t>
            </a:r>
            <a:endParaRPr lang="en-US" sz="1200" dirty="0">
              <a:solidFill>
                <a:schemeClr val="tx1"/>
              </a:solidFill>
              <a:latin typeface="Bodoni MT" pitchFamily="18" charset="0"/>
            </a:endParaRPr>
          </a:p>
        </p:txBody>
      </p:sp>
      <p:sp>
        <p:nvSpPr>
          <p:cNvPr id="19" name="Rounded Rectangle 18"/>
          <p:cNvSpPr/>
          <p:nvPr/>
        </p:nvSpPr>
        <p:spPr>
          <a:xfrm>
            <a:off x="971264" y="4865424"/>
            <a:ext cx="2526933" cy="533400"/>
          </a:xfrm>
          <a:prstGeom prst="round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Functional Interpretation</a:t>
            </a:r>
            <a:endParaRPr lang="en-US" sz="1200" dirty="0">
              <a:solidFill>
                <a:schemeClr val="tx1"/>
              </a:solidFill>
              <a:latin typeface="Bodoni MT" pitchFamily="18" charset="0"/>
            </a:endParaRPr>
          </a:p>
        </p:txBody>
      </p:sp>
      <p:sp>
        <p:nvSpPr>
          <p:cNvPr id="21" name="Flowchart: Terminator 20"/>
          <p:cNvSpPr/>
          <p:nvPr/>
        </p:nvSpPr>
        <p:spPr>
          <a:xfrm>
            <a:off x="5715000" y="971264"/>
            <a:ext cx="1447445" cy="553453"/>
          </a:xfrm>
          <a:prstGeom prst="flowChartTerminator">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Bodoni MT" pitchFamily="18" charset="0"/>
              </a:rPr>
              <a:t>QC by </a:t>
            </a:r>
          </a:p>
          <a:p>
            <a:pPr algn="ctr"/>
            <a:r>
              <a:rPr lang="en-US" sz="1600" dirty="0" smtClean="0">
                <a:solidFill>
                  <a:schemeClr val="tx1"/>
                </a:solidFill>
                <a:latin typeface="Bodoni MT" pitchFamily="18" charset="0"/>
              </a:rPr>
              <a:t>FastQC/R </a:t>
            </a:r>
            <a:endParaRPr lang="en-US" sz="1600" dirty="0">
              <a:solidFill>
                <a:schemeClr val="tx1"/>
              </a:solidFill>
              <a:latin typeface="Bodoni MT" pitchFamily="18" charset="0"/>
            </a:endParaRPr>
          </a:p>
        </p:txBody>
      </p:sp>
      <p:sp>
        <p:nvSpPr>
          <p:cNvPr id="23" name="Flowchart: Terminator 22"/>
          <p:cNvSpPr/>
          <p:nvPr/>
        </p:nvSpPr>
        <p:spPr>
          <a:xfrm>
            <a:off x="6484960" y="3456296"/>
            <a:ext cx="1444752" cy="557784"/>
          </a:xfrm>
          <a:prstGeom prst="flowChartTerminator">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Bodoni MT" pitchFamily="18" charset="0"/>
              </a:rPr>
              <a:t>QC by </a:t>
            </a:r>
          </a:p>
          <a:p>
            <a:pPr algn="ctr"/>
            <a:r>
              <a:rPr lang="en-US" sz="1600" dirty="0" smtClean="0">
                <a:solidFill>
                  <a:schemeClr val="tx1"/>
                </a:solidFill>
                <a:latin typeface="Bodoni MT" pitchFamily="18" charset="0"/>
              </a:rPr>
              <a:t>RNA-</a:t>
            </a:r>
            <a:r>
              <a:rPr lang="en-US" sz="1600" dirty="0" err="1" smtClean="0">
                <a:solidFill>
                  <a:schemeClr val="tx1"/>
                </a:solidFill>
                <a:latin typeface="Bodoni MT" pitchFamily="18" charset="0"/>
              </a:rPr>
              <a:t>SeQC</a:t>
            </a:r>
            <a:r>
              <a:rPr lang="en-US" sz="1600" dirty="0" smtClean="0">
                <a:solidFill>
                  <a:schemeClr val="tx1"/>
                </a:solidFill>
                <a:latin typeface="Bodoni MT" pitchFamily="18" charset="0"/>
              </a:rPr>
              <a:t> </a:t>
            </a:r>
            <a:endParaRPr lang="en-US" sz="1600" dirty="0">
              <a:solidFill>
                <a:schemeClr val="tx1"/>
              </a:solidFill>
              <a:latin typeface="Bodoni MT" pitchFamily="18" charset="0"/>
            </a:endParaRPr>
          </a:p>
        </p:txBody>
      </p:sp>
      <p:sp>
        <p:nvSpPr>
          <p:cNvPr id="30" name="Down Arrow 29"/>
          <p:cNvSpPr/>
          <p:nvPr/>
        </p:nvSpPr>
        <p:spPr>
          <a:xfrm>
            <a:off x="3657600" y="2743200"/>
            <a:ext cx="304800" cy="304800"/>
          </a:xfrm>
          <a:prstGeom prst="down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own Arrow 31"/>
          <p:cNvSpPr/>
          <p:nvPr/>
        </p:nvSpPr>
        <p:spPr>
          <a:xfrm>
            <a:off x="3678936" y="1612392"/>
            <a:ext cx="283464" cy="292608"/>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Down Arrow 32"/>
          <p:cNvSpPr/>
          <p:nvPr/>
        </p:nvSpPr>
        <p:spPr>
          <a:xfrm>
            <a:off x="2612136" y="3850944"/>
            <a:ext cx="283464" cy="292608"/>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Down Arrow 33"/>
          <p:cNvSpPr/>
          <p:nvPr/>
        </p:nvSpPr>
        <p:spPr>
          <a:xfrm>
            <a:off x="5105400" y="3858904"/>
            <a:ext cx="283464" cy="292608"/>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ight Arrow 39"/>
          <p:cNvSpPr/>
          <p:nvPr/>
        </p:nvSpPr>
        <p:spPr>
          <a:xfrm>
            <a:off x="4988239" y="1119618"/>
            <a:ext cx="498161" cy="275363"/>
          </a:xfrm>
          <a:prstGeom prst="rightArrow">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6"/>
          <p:cNvSpPr/>
          <p:nvPr/>
        </p:nvSpPr>
        <p:spPr>
          <a:xfrm>
            <a:off x="4165976" y="2057400"/>
            <a:ext cx="1536433"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Spliced mapping</a:t>
            </a:r>
          </a:p>
          <a:p>
            <a:pPr algn="ctr"/>
            <a:r>
              <a:rPr lang="en-US" sz="1200" dirty="0" err="1" smtClean="0">
                <a:solidFill>
                  <a:schemeClr val="tx1"/>
                </a:solidFill>
                <a:latin typeface="Bodoni MT" pitchFamily="18" charset="0"/>
              </a:rPr>
              <a:t>TopHat</a:t>
            </a:r>
            <a:r>
              <a:rPr lang="en-US" sz="1200" dirty="0" smtClean="0">
                <a:solidFill>
                  <a:schemeClr val="tx1"/>
                </a:solidFill>
                <a:latin typeface="Bodoni MT" pitchFamily="18" charset="0"/>
              </a:rPr>
              <a:t>, </a:t>
            </a:r>
            <a:r>
              <a:rPr lang="en-US" sz="1200" dirty="0" err="1" smtClean="0">
                <a:solidFill>
                  <a:schemeClr val="tx1"/>
                </a:solidFill>
                <a:latin typeface="Bodoni MT" pitchFamily="18" charset="0"/>
              </a:rPr>
              <a:t>MapSplice</a:t>
            </a:r>
            <a:endParaRPr lang="en-US" sz="1200" dirty="0">
              <a:solidFill>
                <a:schemeClr val="tx1"/>
              </a:solidFill>
              <a:latin typeface="Bodoni MT" pitchFamily="18" charset="0"/>
            </a:endParaRPr>
          </a:p>
        </p:txBody>
      </p:sp>
      <p:sp>
        <p:nvSpPr>
          <p:cNvPr id="20" name="圆角矩形 19"/>
          <p:cNvSpPr/>
          <p:nvPr/>
        </p:nvSpPr>
        <p:spPr>
          <a:xfrm>
            <a:off x="1219200" y="1981200"/>
            <a:ext cx="5029200" cy="685800"/>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1295400" y="3124200"/>
            <a:ext cx="5029200" cy="685800"/>
          </a:xfrm>
          <a:prstGeom prst="roundRect">
            <a:avLst/>
          </a:prstGeom>
          <a:solidFill>
            <a:schemeClr val="accent2">
              <a:lumMod val="40000"/>
              <a:lumOff val="60000"/>
              <a:alpha val="63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ounded Rectangle 10"/>
          <p:cNvSpPr/>
          <p:nvPr/>
        </p:nvSpPr>
        <p:spPr>
          <a:xfrm>
            <a:off x="673467" y="1524000"/>
            <a:ext cx="2526933" cy="533400"/>
          </a:xfrm>
          <a:prstGeom prst="round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Reads Mapping</a:t>
            </a:r>
            <a:endParaRPr lang="en-US" sz="1200" dirty="0">
              <a:solidFill>
                <a:schemeClr val="tx1"/>
              </a:solidFill>
              <a:latin typeface="Bodoni MT" pitchFamily="18" charset="0"/>
            </a:endParaRPr>
          </a:p>
        </p:txBody>
      </p:sp>
      <p:sp>
        <p:nvSpPr>
          <p:cNvPr id="25" name="Rounded Rectangle 6"/>
          <p:cNvSpPr/>
          <p:nvPr/>
        </p:nvSpPr>
        <p:spPr>
          <a:xfrm>
            <a:off x="1752600" y="3200400"/>
            <a:ext cx="20574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Summarize read counts</a:t>
            </a:r>
          </a:p>
        </p:txBody>
      </p:sp>
      <p:sp>
        <p:nvSpPr>
          <p:cNvPr id="26" name="Rounded Rectangle 6"/>
          <p:cNvSpPr/>
          <p:nvPr/>
        </p:nvSpPr>
        <p:spPr>
          <a:xfrm>
            <a:off x="4114800" y="3200400"/>
            <a:ext cx="19050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FPKM/RPKM</a:t>
            </a:r>
          </a:p>
          <a:p>
            <a:pPr algn="ctr"/>
            <a:r>
              <a:rPr lang="en-US" sz="1200" dirty="0" smtClean="0">
                <a:solidFill>
                  <a:schemeClr val="tx1"/>
                </a:solidFill>
                <a:latin typeface="Bodoni MT" pitchFamily="18" charset="0"/>
              </a:rPr>
              <a:t>Cufflinks</a:t>
            </a:r>
            <a:endParaRPr lang="en-US" sz="1200" dirty="0">
              <a:solidFill>
                <a:schemeClr val="tx1"/>
              </a:solidFill>
              <a:latin typeface="Bodoni MT" pitchFamily="18" charset="0"/>
            </a:endParaRPr>
          </a:p>
        </p:txBody>
      </p:sp>
      <p:sp>
        <p:nvSpPr>
          <p:cNvPr id="27" name="Rounded Rectangle 14"/>
          <p:cNvSpPr/>
          <p:nvPr/>
        </p:nvSpPr>
        <p:spPr>
          <a:xfrm>
            <a:off x="4114800" y="4259240"/>
            <a:ext cx="1818777"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err="1" smtClean="0">
                <a:solidFill>
                  <a:schemeClr val="tx1"/>
                </a:solidFill>
                <a:latin typeface="Bodoni MT" pitchFamily="18" charset="0"/>
              </a:rPr>
              <a:t>Cuffdiff</a:t>
            </a:r>
            <a:endParaRPr lang="en-US" sz="1200" dirty="0">
              <a:solidFill>
                <a:schemeClr val="tx1"/>
              </a:solidFill>
              <a:latin typeface="Bodoni MT" pitchFamily="18" charset="0"/>
            </a:endParaRPr>
          </a:p>
        </p:txBody>
      </p:sp>
      <p:sp>
        <p:nvSpPr>
          <p:cNvPr id="28" name="圆角矩形 27"/>
          <p:cNvSpPr/>
          <p:nvPr/>
        </p:nvSpPr>
        <p:spPr>
          <a:xfrm>
            <a:off x="1291984" y="4191000"/>
            <a:ext cx="5029200" cy="685800"/>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Rounded Rectangle 10"/>
          <p:cNvSpPr/>
          <p:nvPr/>
        </p:nvSpPr>
        <p:spPr>
          <a:xfrm>
            <a:off x="914400" y="3810000"/>
            <a:ext cx="1295400" cy="533400"/>
          </a:xfrm>
          <a:prstGeom prst="round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DE testing</a:t>
            </a:r>
            <a:endParaRPr lang="en-US" sz="1200" dirty="0">
              <a:solidFill>
                <a:schemeClr val="tx1"/>
              </a:solidFill>
              <a:latin typeface="Bodoni MT" pitchFamily="18" charset="0"/>
            </a:endParaRPr>
          </a:p>
        </p:txBody>
      </p:sp>
      <p:sp>
        <p:nvSpPr>
          <p:cNvPr id="35" name="Down Arrow 31"/>
          <p:cNvSpPr/>
          <p:nvPr/>
        </p:nvSpPr>
        <p:spPr>
          <a:xfrm>
            <a:off x="3733800" y="4953000"/>
            <a:ext cx="283464" cy="292608"/>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圆角矩形 35"/>
          <p:cNvSpPr/>
          <p:nvPr/>
        </p:nvSpPr>
        <p:spPr>
          <a:xfrm>
            <a:off x="1295400" y="5257800"/>
            <a:ext cx="5029200" cy="685800"/>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Rounded Rectangle 14"/>
          <p:cNvSpPr/>
          <p:nvPr/>
        </p:nvSpPr>
        <p:spPr>
          <a:xfrm>
            <a:off x="1516040" y="5334000"/>
            <a:ext cx="14478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Function enrichment</a:t>
            </a:r>
            <a:endParaRPr lang="en-US" sz="1200" dirty="0">
              <a:solidFill>
                <a:schemeClr val="tx1"/>
              </a:solidFill>
              <a:latin typeface="Bodoni MT" pitchFamily="18" charset="0"/>
            </a:endParaRPr>
          </a:p>
        </p:txBody>
      </p:sp>
      <p:sp>
        <p:nvSpPr>
          <p:cNvPr id="38" name="Rounded Rectangle 14"/>
          <p:cNvSpPr/>
          <p:nvPr/>
        </p:nvSpPr>
        <p:spPr>
          <a:xfrm>
            <a:off x="3124200" y="5334000"/>
            <a:ext cx="14478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Infer networks</a:t>
            </a:r>
            <a:endParaRPr lang="en-US" sz="1200" dirty="0">
              <a:solidFill>
                <a:schemeClr val="tx1"/>
              </a:solidFill>
              <a:latin typeface="Bodoni MT" pitchFamily="18" charset="0"/>
            </a:endParaRPr>
          </a:p>
        </p:txBody>
      </p:sp>
      <p:sp>
        <p:nvSpPr>
          <p:cNvPr id="41" name="Rounded Rectangle 14"/>
          <p:cNvSpPr/>
          <p:nvPr/>
        </p:nvSpPr>
        <p:spPr>
          <a:xfrm>
            <a:off x="4724400" y="5334000"/>
            <a:ext cx="14478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Integrate with other data</a:t>
            </a:r>
            <a:endParaRPr lang="en-US" sz="1200" dirty="0">
              <a:solidFill>
                <a:schemeClr val="tx1"/>
              </a:solidFill>
              <a:latin typeface="Bodoni MT" pitchFamily="18" charset="0"/>
            </a:endParaRPr>
          </a:p>
        </p:txBody>
      </p:sp>
      <p:sp>
        <p:nvSpPr>
          <p:cNvPr id="47" name="Down Arrow 31"/>
          <p:cNvSpPr/>
          <p:nvPr/>
        </p:nvSpPr>
        <p:spPr>
          <a:xfrm>
            <a:off x="3733800" y="5943600"/>
            <a:ext cx="283464" cy="292608"/>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圆角矩形 47"/>
          <p:cNvSpPr/>
          <p:nvPr/>
        </p:nvSpPr>
        <p:spPr>
          <a:xfrm>
            <a:off x="1412544" y="6295032"/>
            <a:ext cx="4876800" cy="381000"/>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latin typeface="Bodoni MT" pitchFamily="18" charset="0"/>
              </a:rPr>
              <a:t>Biological Insights &amp; hypothesis</a:t>
            </a:r>
            <a:endParaRPr lang="zh-CN" altLang="en-US" sz="1600" dirty="0" smtClean="0">
              <a:solidFill>
                <a:schemeClr val="tx1"/>
              </a:solidFill>
              <a:latin typeface="Bodoni MT" pitchFamily="18" charset="0"/>
            </a:endParaRPr>
          </a:p>
        </p:txBody>
      </p:sp>
      <p:sp>
        <p:nvSpPr>
          <p:cNvPr id="49" name="下箭头 48"/>
          <p:cNvSpPr/>
          <p:nvPr/>
        </p:nvSpPr>
        <p:spPr>
          <a:xfrm>
            <a:off x="7064992" y="3186752"/>
            <a:ext cx="304800" cy="228600"/>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Rounded Rectangle 8"/>
          <p:cNvSpPr/>
          <p:nvPr/>
        </p:nvSpPr>
        <p:spPr>
          <a:xfrm>
            <a:off x="6482688" y="4661848"/>
            <a:ext cx="1536433" cy="533400"/>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List of DE</a:t>
            </a:r>
            <a:endParaRPr lang="en-US" sz="1200" dirty="0">
              <a:solidFill>
                <a:schemeClr val="tx1"/>
              </a:solidFill>
              <a:latin typeface="Bodoni MT" pitchFamily="18" charset="0"/>
            </a:endParaRPr>
          </a:p>
        </p:txBody>
      </p:sp>
    </p:spTree>
    <p:extLst>
      <p:ext uri="{BB962C8B-B14F-4D97-AF65-F5344CB8AC3E}">
        <p14:creationId xmlns:p14="http://schemas.microsoft.com/office/powerpoint/2010/main" val="10496072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6433700" cy="902423"/>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smtClean="0">
                <a:solidFill>
                  <a:srgbClr val="1E1C11"/>
                </a:solidFill>
                <a:latin typeface="Arial"/>
                <a:cs typeface="Arial"/>
              </a:rPr>
              <a:t>RNA-</a:t>
            </a:r>
            <a:r>
              <a:rPr lang="en-US" sz="3200" b="1" dirty="0" err="1" smtClean="0">
                <a:solidFill>
                  <a:srgbClr val="1E1C11"/>
                </a:solidFill>
                <a:latin typeface="Arial"/>
                <a:cs typeface="Arial"/>
              </a:rPr>
              <a:t>Seq</a:t>
            </a:r>
            <a:r>
              <a:rPr lang="en-US" sz="3200" b="1" dirty="0" smtClean="0">
                <a:solidFill>
                  <a:srgbClr val="1E1C11"/>
                </a:solidFill>
                <a:latin typeface="Arial"/>
                <a:cs typeface="Arial"/>
              </a:rPr>
              <a:t> Pipeline with </a:t>
            </a:r>
            <a:r>
              <a:rPr lang="en-US" sz="3200" b="1" dirty="0" err="1" smtClean="0">
                <a:solidFill>
                  <a:srgbClr val="1E1C11"/>
                </a:solidFill>
                <a:latin typeface="Arial"/>
                <a:cs typeface="Arial"/>
              </a:rPr>
              <a:t>TopHat</a:t>
            </a:r>
            <a:endParaRPr lang="en-US" sz="3600" b="1" dirty="0">
              <a:solidFill>
                <a:srgbClr val="FF0000"/>
              </a:solidFill>
              <a:latin typeface="Stencil Std"/>
              <a:cs typeface="Stencil Std"/>
            </a:endParaRPr>
          </a:p>
        </p:txBody>
      </p:sp>
      <p:sp>
        <p:nvSpPr>
          <p:cNvPr id="5" name="Rounded Rectangle 4"/>
          <p:cNvSpPr/>
          <p:nvPr/>
        </p:nvSpPr>
        <p:spPr>
          <a:xfrm>
            <a:off x="429860" y="2216314"/>
            <a:ext cx="1830362" cy="692526"/>
          </a:xfrm>
          <a:prstGeom prst="roundRect">
            <a:avLst/>
          </a:prstGeom>
          <a:solidFill>
            <a:schemeClr val="accent6">
              <a:lumMod val="60000"/>
              <a:lumOff val="40000"/>
            </a:schemeClr>
          </a:solidFill>
          <a:ln w="19050">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smtClean="0">
                <a:solidFill>
                  <a:schemeClr val="tx1">
                    <a:lumMod val="95000"/>
                    <a:lumOff val="5000"/>
                  </a:schemeClr>
                </a:solidFill>
                <a:latin typeface="Arial"/>
                <a:cs typeface="Arial"/>
              </a:rPr>
              <a:t>RNA-</a:t>
            </a:r>
            <a:r>
              <a:rPr lang="en-US" sz="1400" b="1" dirty="0" err="1" smtClean="0">
                <a:solidFill>
                  <a:schemeClr val="tx1">
                    <a:lumMod val="95000"/>
                    <a:lumOff val="5000"/>
                  </a:schemeClr>
                </a:solidFill>
                <a:latin typeface="Arial"/>
                <a:cs typeface="Arial"/>
              </a:rPr>
              <a:t>seq</a:t>
            </a:r>
            <a:r>
              <a:rPr lang="en-US" sz="1400" b="1" dirty="0" smtClean="0">
                <a:solidFill>
                  <a:schemeClr val="tx1">
                    <a:lumMod val="95000"/>
                    <a:lumOff val="5000"/>
                  </a:schemeClr>
                </a:solidFill>
                <a:latin typeface="Arial"/>
                <a:cs typeface="Arial"/>
              </a:rPr>
              <a:t> Reads </a:t>
            </a:r>
          </a:p>
          <a:p>
            <a:pPr algn="ctr"/>
            <a:r>
              <a:rPr lang="en-US" sz="1400" b="1" dirty="0" smtClean="0">
                <a:solidFill>
                  <a:schemeClr val="tx1">
                    <a:lumMod val="95000"/>
                    <a:lumOff val="5000"/>
                  </a:schemeClr>
                </a:solidFill>
                <a:latin typeface="Arial"/>
                <a:cs typeface="Arial"/>
              </a:rPr>
              <a:t>(2 x 75 bp)</a:t>
            </a:r>
            <a:endParaRPr lang="en-US" sz="1400" b="1" dirty="0">
              <a:solidFill>
                <a:schemeClr val="tx1">
                  <a:lumMod val="95000"/>
                  <a:lumOff val="5000"/>
                </a:schemeClr>
              </a:solidFill>
              <a:latin typeface="Arial"/>
              <a:cs typeface="Arial"/>
            </a:endParaRPr>
          </a:p>
        </p:txBody>
      </p:sp>
      <p:sp>
        <p:nvSpPr>
          <p:cNvPr id="6" name="Rounded Rectangle 5"/>
          <p:cNvSpPr/>
          <p:nvPr/>
        </p:nvSpPr>
        <p:spPr>
          <a:xfrm>
            <a:off x="2611751" y="2216314"/>
            <a:ext cx="1830362" cy="692526"/>
          </a:xfrm>
          <a:prstGeom prst="roundRect">
            <a:avLst/>
          </a:prstGeom>
          <a:solidFill>
            <a:schemeClr val="accent6">
              <a:lumMod val="60000"/>
              <a:lumOff val="40000"/>
            </a:schemeClr>
          </a:solidFill>
          <a:ln w="19050">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err="1" smtClean="0">
                <a:solidFill>
                  <a:schemeClr val="tx1">
                    <a:lumMod val="95000"/>
                    <a:lumOff val="5000"/>
                  </a:schemeClr>
                </a:solidFill>
                <a:latin typeface="Arial"/>
                <a:cs typeface="Arial"/>
              </a:rPr>
              <a:t>TopHat</a:t>
            </a:r>
            <a:r>
              <a:rPr lang="en-US" sz="1400" b="1" dirty="0" smtClean="0">
                <a:solidFill>
                  <a:schemeClr val="tx1">
                    <a:lumMod val="95000"/>
                    <a:lumOff val="5000"/>
                  </a:schemeClr>
                </a:solidFill>
                <a:latin typeface="Arial"/>
                <a:cs typeface="Arial"/>
              </a:rPr>
              <a:t>/Bowtie Alignment</a:t>
            </a:r>
          </a:p>
        </p:txBody>
      </p:sp>
      <p:sp>
        <p:nvSpPr>
          <p:cNvPr id="7" name="Rounded Rectangle 6"/>
          <p:cNvSpPr/>
          <p:nvPr/>
        </p:nvSpPr>
        <p:spPr>
          <a:xfrm>
            <a:off x="4793642" y="2216314"/>
            <a:ext cx="1830362" cy="692526"/>
          </a:xfrm>
          <a:prstGeom prst="roundRect">
            <a:avLst/>
          </a:prstGeom>
          <a:solidFill>
            <a:schemeClr val="accent6">
              <a:lumMod val="60000"/>
              <a:lumOff val="40000"/>
            </a:schemeClr>
          </a:solidFill>
          <a:ln w="19050">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smtClean="0">
                <a:solidFill>
                  <a:schemeClr val="tx1">
                    <a:lumMod val="95000"/>
                    <a:lumOff val="5000"/>
                  </a:schemeClr>
                </a:solidFill>
                <a:latin typeface="Arial"/>
                <a:cs typeface="Arial"/>
              </a:rPr>
              <a:t>Cufflinks</a:t>
            </a:r>
          </a:p>
        </p:txBody>
      </p:sp>
      <p:sp>
        <p:nvSpPr>
          <p:cNvPr id="8" name="Rounded Rectangle 7"/>
          <p:cNvSpPr/>
          <p:nvPr/>
        </p:nvSpPr>
        <p:spPr>
          <a:xfrm>
            <a:off x="6993262" y="2204102"/>
            <a:ext cx="1830362" cy="692526"/>
          </a:xfrm>
          <a:prstGeom prst="roundRect">
            <a:avLst/>
          </a:prstGeom>
          <a:solidFill>
            <a:schemeClr val="accent6">
              <a:lumMod val="60000"/>
              <a:lumOff val="40000"/>
            </a:schemeClr>
          </a:solidFill>
          <a:ln w="19050">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lumMod val="95000"/>
                    <a:lumOff val="5000"/>
                  </a:schemeClr>
                </a:solidFill>
                <a:latin typeface="Arial"/>
                <a:cs typeface="Arial"/>
              </a:rPr>
              <a:t>Cufflinks</a:t>
            </a:r>
          </a:p>
        </p:txBody>
      </p:sp>
      <p:sp>
        <p:nvSpPr>
          <p:cNvPr id="9" name="Rounded Rectangle 8"/>
          <p:cNvSpPr/>
          <p:nvPr/>
        </p:nvSpPr>
        <p:spPr>
          <a:xfrm>
            <a:off x="6993262" y="3474465"/>
            <a:ext cx="1830362" cy="692526"/>
          </a:xfrm>
          <a:prstGeom prst="roundRect">
            <a:avLst/>
          </a:prstGeom>
          <a:solidFill>
            <a:schemeClr val="accent6">
              <a:lumMod val="60000"/>
              <a:lumOff val="40000"/>
            </a:schemeClr>
          </a:solidFill>
          <a:ln w="19050">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smtClean="0">
                <a:solidFill>
                  <a:schemeClr val="tx1">
                    <a:lumMod val="95000"/>
                    <a:lumOff val="5000"/>
                  </a:schemeClr>
                </a:solidFill>
                <a:latin typeface="Arial"/>
                <a:cs typeface="Arial"/>
              </a:rPr>
              <a:t>Differential Expresssion</a:t>
            </a:r>
            <a:endParaRPr lang="en-US" sz="1400" b="1" dirty="0">
              <a:solidFill>
                <a:schemeClr val="tx1">
                  <a:lumMod val="95000"/>
                  <a:lumOff val="5000"/>
                </a:schemeClr>
              </a:solidFill>
              <a:latin typeface="Arial"/>
              <a:cs typeface="Arial"/>
            </a:endParaRPr>
          </a:p>
        </p:txBody>
      </p:sp>
      <p:sp>
        <p:nvSpPr>
          <p:cNvPr id="10" name="Rounded Rectangle 9"/>
          <p:cNvSpPr/>
          <p:nvPr/>
        </p:nvSpPr>
        <p:spPr>
          <a:xfrm>
            <a:off x="429860" y="3463125"/>
            <a:ext cx="1830362" cy="692526"/>
          </a:xfrm>
          <a:prstGeom prst="roundRect">
            <a:avLst/>
          </a:prstGeom>
          <a:solidFill>
            <a:schemeClr val="bg1">
              <a:lumMod val="75000"/>
            </a:schemeClr>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lumMod val="95000"/>
                    <a:lumOff val="5000"/>
                  </a:schemeClr>
                </a:solidFill>
                <a:latin typeface="Arial"/>
                <a:cs typeface="Arial"/>
              </a:rPr>
              <a:t>Raw Sequence data (.</a:t>
            </a:r>
            <a:r>
              <a:rPr lang="en-US" sz="1400" dirty="0" err="1" smtClean="0">
                <a:solidFill>
                  <a:schemeClr val="tx1">
                    <a:lumMod val="95000"/>
                    <a:lumOff val="5000"/>
                  </a:schemeClr>
                </a:solidFill>
                <a:latin typeface="Arial"/>
                <a:cs typeface="Arial"/>
              </a:rPr>
              <a:t>fastq</a:t>
            </a:r>
            <a:r>
              <a:rPr lang="en-US" sz="1400" dirty="0" smtClean="0">
                <a:solidFill>
                  <a:schemeClr val="tx1">
                    <a:lumMod val="95000"/>
                    <a:lumOff val="5000"/>
                  </a:schemeClr>
                </a:solidFill>
                <a:latin typeface="Arial"/>
                <a:cs typeface="Arial"/>
              </a:rPr>
              <a:t> file)</a:t>
            </a:r>
          </a:p>
        </p:txBody>
      </p:sp>
      <p:sp>
        <p:nvSpPr>
          <p:cNvPr id="11" name="Rounded Rectangle 10"/>
          <p:cNvSpPr/>
          <p:nvPr/>
        </p:nvSpPr>
        <p:spPr>
          <a:xfrm>
            <a:off x="2611751" y="3463125"/>
            <a:ext cx="1830362" cy="692526"/>
          </a:xfrm>
          <a:prstGeom prst="roundRect">
            <a:avLst/>
          </a:prstGeom>
          <a:solidFill>
            <a:schemeClr val="bg1">
              <a:lumMod val="75000"/>
            </a:schemeClr>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lumMod val="95000"/>
                    <a:lumOff val="5000"/>
                  </a:schemeClr>
                </a:solidFill>
                <a:latin typeface="Arial"/>
                <a:cs typeface="Arial"/>
              </a:rPr>
              <a:t>Reference Genome (.</a:t>
            </a:r>
            <a:r>
              <a:rPr lang="en-US" sz="1400" dirty="0" err="1" smtClean="0">
                <a:solidFill>
                  <a:schemeClr val="tx1">
                    <a:lumMod val="95000"/>
                    <a:lumOff val="5000"/>
                  </a:schemeClr>
                </a:solidFill>
                <a:latin typeface="Arial"/>
                <a:cs typeface="Arial"/>
              </a:rPr>
              <a:t>fa</a:t>
            </a:r>
            <a:r>
              <a:rPr lang="en-US" sz="1400" dirty="0" smtClean="0">
                <a:solidFill>
                  <a:schemeClr val="tx1">
                    <a:lumMod val="95000"/>
                    <a:lumOff val="5000"/>
                  </a:schemeClr>
                </a:solidFill>
                <a:latin typeface="Arial"/>
                <a:cs typeface="Arial"/>
              </a:rPr>
              <a:t> file)</a:t>
            </a:r>
          </a:p>
        </p:txBody>
      </p:sp>
      <p:sp>
        <p:nvSpPr>
          <p:cNvPr id="12" name="Rounded Rectangle 11"/>
          <p:cNvSpPr/>
          <p:nvPr/>
        </p:nvSpPr>
        <p:spPr>
          <a:xfrm>
            <a:off x="4793642" y="3446655"/>
            <a:ext cx="1830362" cy="692526"/>
          </a:xfrm>
          <a:prstGeom prst="roundRect">
            <a:avLst/>
          </a:prstGeom>
          <a:solidFill>
            <a:schemeClr val="bg1">
              <a:lumMod val="75000"/>
            </a:schemeClr>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lumMod val="95000"/>
                    <a:lumOff val="5000"/>
                  </a:schemeClr>
                </a:solidFill>
                <a:latin typeface="Arial"/>
                <a:cs typeface="Arial"/>
              </a:rPr>
              <a:t>Gene Annotation</a:t>
            </a:r>
          </a:p>
          <a:p>
            <a:pPr algn="ctr"/>
            <a:r>
              <a:rPr lang="en-US" sz="1400" dirty="0" smtClean="0">
                <a:solidFill>
                  <a:schemeClr val="tx1">
                    <a:lumMod val="95000"/>
                    <a:lumOff val="5000"/>
                  </a:schemeClr>
                </a:solidFill>
                <a:latin typeface="Arial"/>
                <a:cs typeface="Arial"/>
              </a:rPr>
              <a:t>(.</a:t>
            </a:r>
            <a:r>
              <a:rPr lang="en-US" sz="1400" dirty="0" err="1" smtClean="0">
                <a:solidFill>
                  <a:schemeClr val="tx1">
                    <a:lumMod val="95000"/>
                    <a:lumOff val="5000"/>
                  </a:schemeClr>
                </a:solidFill>
                <a:latin typeface="Arial"/>
                <a:cs typeface="Arial"/>
              </a:rPr>
              <a:t>gtf</a:t>
            </a:r>
            <a:r>
              <a:rPr lang="en-US" sz="1400" dirty="0" smtClean="0">
                <a:solidFill>
                  <a:schemeClr val="tx1">
                    <a:lumMod val="95000"/>
                    <a:lumOff val="5000"/>
                  </a:schemeClr>
                </a:solidFill>
                <a:latin typeface="Arial"/>
                <a:cs typeface="Arial"/>
              </a:rPr>
              <a:t> file)</a:t>
            </a:r>
          </a:p>
        </p:txBody>
      </p:sp>
      <p:cxnSp>
        <p:nvCxnSpPr>
          <p:cNvPr id="14" name="Straight Arrow Connector 13"/>
          <p:cNvCxnSpPr/>
          <p:nvPr/>
        </p:nvCxnSpPr>
        <p:spPr>
          <a:xfrm>
            <a:off x="2260222" y="2562577"/>
            <a:ext cx="351529"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4442113" y="2565909"/>
            <a:ext cx="351529"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3167211" y="4321956"/>
            <a:ext cx="877050" cy="369332"/>
          </a:xfrm>
          <a:prstGeom prst="rect">
            <a:avLst/>
          </a:prstGeom>
          <a:noFill/>
        </p:spPr>
        <p:txBody>
          <a:bodyPr wrap="none" rtlCol="0">
            <a:spAutoFit/>
          </a:bodyPr>
          <a:lstStyle/>
          <a:p>
            <a:r>
              <a:rPr lang="en-US" b="1" dirty="0" smtClean="0">
                <a:latin typeface="Arial"/>
                <a:cs typeface="Arial"/>
              </a:rPr>
              <a:t>Inputs</a:t>
            </a:r>
            <a:endParaRPr lang="en-US" b="1" dirty="0">
              <a:latin typeface="Arial"/>
              <a:cs typeface="Arial"/>
            </a:endParaRPr>
          </a:p>
        </p:txBody>
      </p:sp>
      <p:cxnSp>
        <p:nvCxnSpPr>
          <p:cNvPr id="18" name="Straight Arrow Connector 17"/>
          <p:cNvCxnSpPr/>
          <p:nvPr/>
        </p:nvCxnSpPr>
        <p:spPr>
          <a:xfrm flipV="1">
            <a:off x="1423540" y="2993046"/>
            <a:ext cx="0" cy="453609"/>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V="1">
            <a:off x="3605736" y="2993046"/>
            <a:ext cx="0" cy="453609"/>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flipV="1">
            <a:off x="5680889" y="2986836"/>
            <a:ext cx="0" cy="453609"/>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a:off x="6624004" y="2565909"/>
            <a:ext cx="351529"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663784" y="1819407"/>
            <a:ext cx="1268496" cy="338554"/>
          </a:xfrm>
          <a:prstGeom prst="rect">
            <a:avLst/>
          </a:prstGeom>
          <a:noFill/>
        </p:spPr>
        <p:txBody>
          <a:bodyPr wrap="none" rtlCol="0">
            <a:spAutoFit/>
          </a:bodyPr>
          <a:lstStyle/>
          <a:p>
            <a:r>
              <a:rPr lang="en-US" sz="1600" dirty="0" smtClean="0">
                <a:latin typeface="Arial"/>
                <a:cs typeface="Arial"/>
              </a:rPr>
              <a:t>Sequencing</a:t>
            </a:r>
            <a:endParaRPr lang="en-US" sz="1600" dirty="0">
              <a:latin typeface="Arial"/>
              <a:cs typeface="Arial"/>
            </a:endParaRPr>
          </a:p>
        </p:txBody>
      </p:sp>
      <p:sp>
        <p:nvSpPr>
          <p:cNvPr id="25" name="TextBox 24"/>
          <p:cNvSpPr txBox="1"/>
          <p:nvPr/>
        </p:nvSpPr>
        <p:spPr>
          <a:xfrm>
            <a:off x="2691131" y="1819407"/>
            <a:ext cx="1736373" cy="338554"/>
          </a:xfrm>
          <a:prstGeom prst="rect">
            <a:avLst/>
          </a:prstGeom>
          <a:noFill/>
        </p:spPr>
        <p:txBody>
          <a:bodyPr wrap="none" rtlCol="0">
            <a:spAutoFit/>
          </a:bodyPr>
          <a:lstStyle/>
          <a:p>
            <a:r>
              <a:rPr lang="en-US" sz="1600" dirty="0" smtClean="0">
                <a:latin typeface="Arial"/>
                <a:cs typeface="Arial"/>
              </a:rPr>
              <a:t>Reads Alignment</a:t>
            </a:r>
            <a:endParaRPr lang="en-US" sz="1600" dirty="0">
              <a:latin typeface="Arial"/>
              <a:cs typeface="Arial"/>
            </a:endParaRPr>
          </a:p>
        </p:txBody>
      </p:sp>
      <p:sp>
        <p:nvSpPr>
          <p:cNvPr id="26" name="TextBox 25"/>
          <p:cNvSpPr txBox="1"/>
          <p:nvPr/>
        </p:nvSpPr>
        <p:spPr>
          <a:xfrm>
            <a:off x="5137671" y="1622767"/>
            <a:ext cx="1268095" cy="584776"/>
          </a:xfrm>
          <a:prstGeom prst="rect">
            <a:avLst/>
          </a:prstGeom>
          <a:noFill/>
        </p:spPr>
        <p:txBody>
          <a:bodyPr wrap="none" rtlCol="0">
            <a:spAutoFit/>
          </a:bodyPr>
          <a:lstStyle/>
          <a:p>
            <a:pPr algn="ctr"/>
            <a:r>
              <a:rPr lang="en-US" sz="1600" dirty="0" smtClean="0">
                <a:latin typeface="Arial"/>
                <a:cs typeface="Arial"/>
              </a:rPr>
              <a:t>Transcript </a:t>
            </a:r>
          </a:p>
          <a:p>
            <a:pPr algn="ctr"/>
            <a:r>
              <a:rPr lang="en-US" sz="1600" dirty="0" smtClean="0">
                <a:latin typeface="Arial"/>
                <a:cs typeface="Arial"/>
              </a:rPr>
              <a:t>Compilation</a:t>
            </a:r>
            <a:endParaRPr lang="en-US" sz="1600" dirty="0">
              <a:latin typeface="Arial"/>
              <a:cs typeface="Arial"/>
            </a:endParaRPr>
          </a:p>
        </p:txBody>
      </p:sp>
      <p:sp>
        <p:nvSpPr>
          <p:cNvPr id="27" name="TextBox 26"/>
          <p:cNvSpPr txBox="1"/>
          <p:nvPr/>
        </p:nvSpPr>
        <p:spPr>
          <a:xfrm>
            <a:off x="6989156" y="1828024"/>
            <a:ext cx="1895671" cy="338554"/>
          </a:xfrm>
          <a:prstGeom prst="rect">
            <a:avLst/>
          </a:prstGeom>
          <a:noFill/>
        </p:spPr>
        <p:txBody>
          <a:bodyPr wrap="none" rtlCol="0">
            <a:spAutoFit/>
          </a:bodyPr>
          <a:lstStyle/>
          <a:p>
            <a:r>
              <a:rPr lang="en-US" sz="1600" dirty="0" smtClean="0">
                <a:latin typeface="Arial"/>
                <a:cs typeface="Arial"/>
              </a:rPr>
              <a:t>Gene Identification</a:t>
            </a:r>
            <a:endParaRPr lang="en-US" sz="1600" dirty="0">
              <a:latin typeface="Arial"/>
              <a:cs typeface="Arial"/>
            </a:endParaRPr>
          </a:p>
        </p:txBody>
      </p:sp>
      <p:cxnSp>
        <p:nvCxnSpPr>
          <p:cNvPr id="29" name="Straight Arrow Connector 28"/>
          <p:cNvCxnSpPr/>
          <p:nvPr/>
        </p:nvCxnSpPr>
        <p:spPr>
          <a:xfrm>
            <a:off x="7919783" y="2933008"/>
            <a:ext cx="0" cy="53011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31" name="Rounded Rectangle 30"/>
          <p:cNvSpPr/>
          <p:nvPr/>
        </p:nvSpPr>
        <p:spPr>
          <a:xfrm>
            <a:off x="6993262" y="4713967"/>
            <a:ext cx="1830362" cy="692526"/>
          </a:xfrm>
          <a:prstGeom prst="roundRect">
            <a:avLst/>
          </a:prstGeom>
          <a:solidFill>
            <a:schemeClr val="accent6">
              <a:lumMod val="60000"/>
              <a:lumOff val="40000"/>
            </a:schemeClr>
          </a:solidFill>
          <a:ln w="19050">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smtClean="0">
                <a:solidFill>
                  <a:schemeClr val="tx1">
                    <a:lumMod val="95000"/>
                    <a:lumOff val="5000"/>
                  </a:schemeClr>
                </a:solidFill>
                <a:latin typeface="Arial"/>
                <a:cs typeface="Arial"/>
              </a:rPr>
              <a:t>Data Visualization</a:t>
            </a:r>
            <a:endParaRPr lang="en-US" sz="1400" b="1" dirty="0">
              <a:solidFill>
                <a:schemeClr val="tx1">
                  <a:lumMod val="95000"/>
                  <a:lumOff val="5000"/>
                </a:schemeClr>
              </a:solidFill>
              <a:latin typeface="Arial"/>
              <a:cs typeface="Arial"/>
            </a:endParaRPr>
          </a:p>
        </p:txBody>
      </p:sp>
      <p:cxnSp>
        <p:nvCxnSpPr>
          <p:cNvPr id="32" name="Straight Arrow Connector 31"/>
          <p:cNvCxnSpPr/>
          <p:nvPr/>
        </p:nvCxnSpPr>
        <p:spPr>
          <a:xfrm>
            <a:off x="7912059" y="4166991"/>
            <a:ext cx="0" cy="53011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72065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6433700" cy="902423"/>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err="1" smtClean="0">
                <a:solidFill>
                  <a:srgbClr val="1E1C11"/>
                </a:solidFill>
                <a:latin typeface="Arial"/>
                <a:cs typeface="Arial"/>
              </a:rPr>
              <a:t>TopHat</a:t>
            </a:r>
            <a:r>
              <a:rPr lang="en-US" sz="3200" b="1" dirty="0" smtClean="0">
                <a:solidFill>
                  <a:srgbClr val="1E1C11"/>
                </a:solidFill>
                <a:latin typeface="Arial"/>
                <a:cs typeface="Arial"/>
              </a:rPr>
              <a:t>/Bowtie</a:t>
            </a:r>
            <a:endParaRPr lang="en-US" sz="3600" b="1" dirty="0">
              <a:solidFill>
                <a:srgbClr val="FF0000"/>
              </a:solidFill>
              <a:latin typeface="Stencil Std"/>
              <a:cs typeface="Stencil Std"/>
            </a:endParaRPr>
          </a:p>
        </p:txBody>
      </p:sp>
      <p:sp>
        <p:nvSpPr>
          <p:cNvPr id="5" name="Rectangle 4"/>
          <p:cNvSpPr/>
          <p:nvPr/>
        </p:nvSpPr>
        <p:spPr>
          <a:xfrm>
            <a:off x="340189" y="1236659"/>
            <a:ext cx="7949086" cy="1200329"/>
          </a:xfrm>
          <a:prstGeom prst="rect">
            <a:avLst/>
          </a:prstGeom>
        </p:spPr>
        <p:txBody>
          <a:bodyPr wrap="square">
            <a:spAutoFit/>
          </a:bodyPr>
          <a:lstStyle/>
          <a:p>
            <a:r>
              <a:rPr lang="en-US" b="1" dirty="0" err="1"/>
              <a:t>TopHat</a:t>
            </a:r>
            <a:r>
              <a:rPr lang="en-US" dirty="0"/>
              <a:t> is a fast splice junction mapper for RNA-</a:t>
            </a:r>
            <a:r>
              <a:rPr lang="en-US" dirty="0" err="1"/>
              <a:t>Seq</a:t>
            </a:r>
            <a:r>
              <a:rPr lang="en-US" dirty="0"/>
              <a:t> reads. It aligns RNA-</a:t>
            </a:r>
            <a:r>
              <a:rPr lang="en-US" dirty="0" err="1"/>
              <a:t>Seq</a:t>
            </a:r>
            <a:r>
              <a:rPr lang="en-US" dirty="0"/>
              <a:t> reads to mammalian-sized genomes using the ultra high-throughput short read aligner </a:t>
            </a:r>
            <a:r>
              <a:rPr lang="en-US" b="1" dirty="0"/>
              <a:t>Bowtie</a:t>
            </a:r>
            <a:r>
              <a:rPr lang="en-US" dirty="0"/>
              <a:t>, and then analyzes the mapping results to identify splice junctions between exons. </a:t>
            </a:r>
          </a:p>
        </p:txBody>
      </p:sp>
      <p:pic>
        <p:nvPicPr>
          <p:cNvPr id="6" name="Picture 5" descr="nbt0509-455-F2.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4524" y="2561443"/>
            <a:ext cx="3749176" cy="2143279"/>
          </a:xfrm>
          <a:prstGeom prst="rect">
            <a:avLst/>
          </a:prstGeom>
        </p:spPr>
      </p:pic>
    </p:spTree>
    <p:extLst>
      <p:ext uri="{BB962C8B-B14F-4D97-AF65-F5344CB8AC3E}">
        <p14:creationId xmlns:p14="http://schemas.microsoft.com/office/powerpoint/2010/main" val="36861900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13301" y="0"/>
            <a:ext cx="6433700" cy="902423"/>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smtClean="0">
                <a:solidFill>
                  <a:srgbClr val="1E1C11"/>
                </a:solidFill>
                <a:latin typeface="Arial"/>
                <a:cs typeface="Arial"/>
              </a:rPr>
              <a:t>Alignment to Reference</a:t>
            </a:r>
            <a:endParaRPr lang="en-US" sz="3600" b="1" dirty="0">
              <a:solidFill>
                <a:srgbClr val="FF0000"/>
              </a:solidFill>
              <a:latin typeface="Stencil Std"/>
              <a:cs typeface="Stencil Std"/>
            </a:endParaRPr>
          </a:p>
        </p:txBody>
      </p:sp>
      <p:pic>
        <p:nvPicPr>
          <p:cNvPr id="2" name="Picture 1"/>
          <p:cNvPicPr>
            <a:picLocks noChangeAspect="1"/>
          </p:cNvPicPr>
          <p:nvPr/>
        </p:nvPicPr>
        <p:blipFill>
          <a:blip r:embed="rId2"/>
          <a:stretch>
            <a:fillRect/>
          </a:stretch>
        </p:blipFill>
        <p:spPr>
          <a:xfrm>
            <a:off x="0" y="3076687"/>
            <a:ext cx="9144000" cy="704626"/>
          </a:xfrm>
          <a:prstGeom prst="rect">
            <a:avLst/>
          </a:prstGeom>
        </p:spPr>
      </p:pic>
    </p:spTree>
    <p:extLst>
      <p:ext uri="{BB962C8B-B14F-4D97-AF65-F5344CB8AC3E}">
        <p14:creationId xmlns:p14="http://schemas.microsoft.com/office/powerpoint/2010/main" val="16659991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Expression quantification</a:t>
            </a:r>
            <a:endParaRPr lang="zh-CN" altLang="en-US" b="1" dirty="0"/>
          </a:p>
        </p:txBody>
      </p:sp>
      <p:sp>
        <p:nvSpPr>
          <p:cNvPr id="3" name="内容占位符 2"/>
          <p:cNvSpPr>
            <a:spLocks noGrp="1"/>
          </p:cNvSpPr>
          <p:nvPr>
            <p:ph idx="1"/>
          </p:nvPr>
        </p:nvSpPr>
        <p:spPr>
          <a:xfrm>
            <a:off x="457200" y="1600200"/>
            <a:ext cx="8686800" cy="4525963"/>
          </a:xfrm>
        </p:spPr>
        <p:txBody>
          <a:bodyPr>
            <a:normAutofit/>
          </a:bodyPr>
          <a:lstStyle/>
          <a:p>
            <a:r>
              <a:rPr lang="en-US" altLang="zh-CN" dirty="0" smtClean="0"/>
              <a:t>Count data</a:t>
            </a:r>
          </a:p>
          <a:p>
            <a:pPr lvl="1"/>
            <a:r>
              <a:rPr lang="en-US" altLang="zh-CN" dirty="0" smtClean="0"/>
              <a:t>Summarized mapped reads to CDS, gene or </a:t>
            </a:r>
            <a:r>
              <a:rPr lang="en-US" altLang="zh-CN" dirty="0" err="1" smtClean="0"/>
              <a:t>exon</a:t>
            </a:r>
            <a:r>
              <a:rPr lang="en-US" altLang="zh-CN" dirty="0" smtClean="0"/>
              <a:t> level</a:t>
            </a:r>
          </a:p>
          <a:p>
            <a:endParaRPr lang="en-US" altLang="zh-CN"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2819400"/>
            <a:ext cx="5943600" cy="36004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1392578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397"/>
            <a:ext cx="8229600" cy="1143000"/>
          </a:xfrm>
        </p:spPr>
        <p:txBody>
          <a:bodyPr>
            <a:normAutofit fontScale="90000"/>
          </a:bodyPr>
          <a:lstStyle/>
          <a:p>
            <a:r>
              <a:rPr lang="en-US" dirty="0" smtClean="0"/>
              <a:t>Cervical Cancer Data, one sample, all </a:t>
            </a:r>
            <a:r>
              <a:rPr lang="en-US" smtClean="0"/>
              <a:t>of chromosome 22</a:t>
            </a:r>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6203" y="1635876"/>
            <a:ext cx="8229600" cy="2036877"/>
          </a:xfrm>
        </p:spPr>
      </p:pic>
    </p:spTree>
    <p:extLst>
      <p:ext uri="{BB962C8B-B14F-4D97-AF65-F5344CB8AC3E}">
        <p14:creationId xmlns:p14="http://schemas.microsoft.com/office/powerpoint/2010/main" val="13251086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397"/>
            <a:ext cx="8229600" cy="1143000"/>
          </a:xfrm>
        </p:spPr>
        <p:txBody>
          <a:bodyPr>
            <a:normAutofit fontScale="90000"/>
          </a:bodyPr>
          <a:lstStyle/>
          <a:p>
            <a:r>
              <a:rPr lang="en-US" dirty="0" smtClean="0"/>
              <a:t>Cervical Cancer Data, one sample, zooming in on the highest mountain</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2870924"/>
            <a:ext cx="8229600" cy="1984515"/>
          </a:xfrm>
        </p:spPr>
      </p:pic>
    </p:spTree>
    <p:extLst>
      <p:ext uri="{BB962C8B-B14F-4D97-AF65-F5344CB8AC3E}">
        <p14:creationId xmlns:p14="http://schemas.microsoft.com/office/powerpoint/2010/main" val="12170644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397"/>
            <a:ext cx="8229600" cy="1143000"/>
          </a:xfrm>
        </p:spPr>
        <p:txBody>
          <a:bodyPr>
            <a:normAutofit fontScale="90000"/>
          </a:bodyPr>
          <a:lstStyle/>
          <a:p>
            <a:r>
              <a:rPr lang="en-US" dirty="0" smtClean="0"/>
              <a:t>Cervical Cancer Data, one sample, zooming in on the highest mountain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2833200"/>
            <a:ext cx="8229600" cy="2059962"/>
          </a:xfrm>
        </p:spPr>
      </p:pic>
    </p:spTree>
    <p:extLst>
      <p:ext uri="{BB962C8B-B14F-4D97-AF65-F5344CB8AC3E}">
        <p14:creationId xmlns:p14="http://schemas.microsoft.com/office/powerpoint/2010/main" val="8675258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397"/>
            <a:ext cx="8229600" cy="1143000"/>
          </a:xfrm>
        </p:spPr>
        <p:txBody>
          <a:bodyPr>
            <a:normAutofit fontScale="90000"/>
          </a:bodyPr>
          <a:lstStyle/>
          <a:p>
            <a:r>
              <a:rPr lang="en-US" dirty="0" smtClean="0"/>
              <a:t>Cervical Cancer Data, one sample, zooming in on the highest mountain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2826160"/>
            <a:ext cx="8229600" cy="2074043"/>
          </a:xfrm>
        </p:spPr>
      </p:pic>
    </p:spTree>
    <p:extLst>
      <p:ext uri="{BB962C8B-B14F-4D97-AF65-F5344CB8AC3E}">
        <p14:creationId xmlns:p14="http://schemas.microsoft.com/office/powerpoint/2010/main" val="1533450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397"/>
            <a:ext cx="8229600" cy="1143000"/>
          </a:xfrm>
        </p:spPr>
        <p:txBody>
          <a:bodyPr>
            <a:normAutofit fontScale="90000"/>
          </a:bodyPr>
          <a:lstStyle/>
          <a:p>
            <a:r>
              <a:rPr lang="en-US" dirty="0" smtClean="0"/>
              <a:t>Cervical Cancer Data, one sample, zooming in on the highest mountain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2833140"/>
            <a:ext cx="8229600" cy="2060082"/>
          </a:xfrm>
        </p:spPr>
      </p:pic>
    </p:spTree>
    <p:extLst>
      <p:ext uri="{BB962C8B-B14F-4D97-AF65-F5344CB8AC3E}">
        <p14:creationId xmlns:p14="http://schemas.microsoft.com/office/powerpoint/2010/main" val="3727002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Typical Workflow</a:t>
            </a:r>
            <a:endParaRPr lang="en-US" dirty="0"/>
          </a:p>
        </p:txBody>
      </p:sp>
      <p:pic>
        <p:nvPicPr>
          <p:cNvPr id="4" name="Content Placeholder 3"/>
          <p:cNvPicPr>
            <a:picLocks noGrp="1" noChangeAspect="1"/>
          </p:cNvPicPr>
          <p:nvPr>
            <p:ph idx="1"/>
          </p:nvPr>
        </p:nvPicPr>
        <p:blipFill>
          <a:blip r:embed="rId2"/>
          <a:stretch>
            <a:fillRect/>
          </a:stretch>
        </p:blipFill>
        <p:spPr>
          <a:xfrm>
            <a:off x="1751109" y="1600200"/>
            <a:ext cx="5641782" cy="4525963"/>
          </a:xfrm>
          <a:prstGeom prst="rect">
            <a:avLst/>
          </a:prstGeom>
        </p:spPr>
      </p:pic>
    </p:spTree>
    <p:extLst>
      <p:ext uri="{BB962C8B-B14F-4D97-AF65-F5344CB8AC3E}">
        <p14:creationId xmlns:p14="http://schemas.microsoft.com/office/powerpoint/2010/main" val="11698198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397"/>
            <a:ext cx="8229600" cy="1143000"/>
          </a:xfrm>
        </p:spPr>
        <p:txBody>
          <a:bodyPr>
            <a:normAutofit fontScale="90000"/>
          </a:bodyPr>
          <a:lstStyle/>
          <a:p>
            <a:r>
              <a:rPr lang="en-US" dirty="0" smtClean="0"/>
              <a:t>Cervical Cancer Data, one sample, zooming in on the highest mountain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7869" y="1600200"/>
            <a:ext cx="7808261" cy="4525963"/>
          </a:xfrm>
        </p:spPr>
      </p:pic>
    </p:spTree>
    <p:extLst>
      <p:ext uri="{BB962C8B-B14F-4D97-AF65-F5344CB8AC3E}">
        <p14:creationId xmlns:p14="http://schemas.microsoft.com/office/powerpoint/2010/main" val="12406171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b="1" dirty="0"/>
              <a:t>Expression quantification</a:t>
            </a:r>
            <a:endParaRPr lang="en-US" dirty="0"/>
          </a:p>
        </p:txBody>
      </p:sp>
      <p:sp>
        <p:nvSpPr>
          <p:cNvPr id="3" name="Content Placeholder 2"/>
          <p:cNvSpPr>
            <a:spLocks noGrp="1"/>
          </p:cNvSpPr>
          <p:nvPr>
            <p:ph idx="1"/>
          </p:nvPr>
        </p:nvSpPr>
        <p:spPr/>
        <p:txBody>
          <a:bodyPr/>
          <a:lstStyle/>
          <a:p>
            <a:pPr marL="0" indent="0">
              <a:buNone/>
            </a:pPr>
            <a:r>
              <a:rPr lang="en-US" dirty="0"/>
              <a:t>The number of reads is roughly proportional to </a:t>
            </a:r>
            <a:endParaRPr lang="en-US" dirty="0" smtClean="0"/>
          </a:p>
          <a:p>
            <a:pPr lvl="1"/>
            <a:r>
              <a:rPr lang="en-US" dirty="0" smtClean="0"/>
              <a:t> </a:t>
            </a:r>
            <a:r>
              <a:rPr lang="en-US" dirty="0"/>
              <a:t>the length of the </a:t>
            </a:r>
            <a:r>
              <a:rPr lang="en-US" dirty="0" smtClean="0"/>
              <a:t>gene</a:t>
            </a:r>
            <a:endParaRPr lang="en-US" dirty="0"/>
          </a:p>
          <a:p>
            <a:pPr lvl="1"/>
            <a:r>
              <a:rPr lang="en-US" dirty="0" smtClean="0"/>
              <a:t> the </a:t>
            </a:r>
            <a:r>
              <a:rPr lang="en-US" dirty="0"/>
              <a:t>total number of reads in the </a:t>
            </a:r>
            <a:r>
              <a:rPr lang="en-US" dirty="0" smtClean="0"/>
              <a:t>library</a:t>
            </a:r>
          </a:p>
          <a:p>
            <a:pPr marL="457200" lvl="1" indent="0">
              <a:buNone/>
            </a:pPr>
            <a:endParaRPr lang="en-US" dirty="0"/>
          </a:p>
          <a:p>
            <a:pPr marL="457200" lvl="1" indent="0">
              <a:buNone/>
            </a:pPr>
            <a:r>
              <a:rPr lang="en-US" dirty="0" smtClean="0"/>
              <a:t>Question: </a:t>
            </a:r>
          </a:p>
          <a:p>
            <a:pPr marL="457200" lvl="1" indent="0">
              <a:buNone/>
            </a:pPr>
            <a:r>
              <a:rPr lang="en-US" dirty="0" smtClean="0"/>
              <a:t>Gene A:  200</a:t>
            </a:r>
          </a:p>
          <a:p>
            <a:pPr marL="457200" lvl="1" indent="0">
              <a:buNone/>
            </a:pPr>
            <a:r>
              <a:rPr lang="en-US" dirty="0" smtClean="0"/>
              <a:t>Gene B: 300</a:t>
            </a:r>
          </a:p>
          <a:p>
            <a:pPr marL="457200" lvl="1" indent="0">
              <a:buNone/>
            </a:pPr>
            <a:r>
              <a:rPr lang="en-US" dirty="0" smtClean="0"/>
              <a:t>Expression of Gene A &lt; Expression of Gene B?</a:t>
            </a:r>
            <a:endParaRPr lang="en-US" dirty="0"/>
          </a:p>
        </p:txBody>
      </p:sp>
    </p:spTree>
    <p:extLst>
      <p:ext uri="{BB962C8B-B14F-4D97-AF65-F5344CB8AC3E}">
        <p14:creationId xmlns:p14="http://schemas.microsoft.com/office/powerpoint/2010/main" val="27899443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Expression quantification</a:t>
            </a:r>
            <a:endParaRPr lang="zh-CN" altLang="en-US" b="1" dirty="0"/>
          </a:p>
        </p:txBody>
      </p:sp>
      <p:sp>
        <p:nvSpPr>
          <p:cNvPr id="3" name="内容占位符 2"/>
          <p:cNvSpPr>
            <a:spLocks noGrp="1"/>
          </p:cNvSpPr>
          <p:nvPr>
            <p:ph idx="1"/>
          </p:nvPr>
        </p:nvSpPr>
        <p:spPr>
          <a:xfrm>
            <a:off x="457200" y="1600200"/>
            <a:ext cx="8686800" cy="4525963"/>
          </a:xfrm>
        </p:spPr>
        <p:txBody>
          <a:bodyPr>
            <a:normAutofit/>
          </a:bodyPr>
          <a:lstStyle/>
          <a:p>
            <a:pPr marL="0" indent="0">
              <a:buNone/>
            </a:pPr>
            <a:endParaRPr lang="en-US" altLang="zh-CN" dirty="0" smtClean="0"/>
          </a:p>
          <a:p>
            <a:r>
              <a:rPr lang="en-US" altLang="zh-CN" dirty="0" smtClean="0"/>
              <a:t>FPKM /RPKM</a:t>
            </a:r>
          </a:p>
          <a:p>
            <a:endParaRPr lang="en-US" altLang="zh-CN" dirty="0" smtClean="0"/>
          </a:p>
          <a:p>
            <a:endParaRPr lang="en-US" altLang="zh-CN" dirty="0" smtClean="0"/>
          </a:p>
          <a:p>
            <a:pPr lvl="1"/>
            <a:r>
              <a:rPr lang="en-US" altLang="zh-CN" dirty="0" smtClean="0"/>
              <a:t>Cufflinks &amp; </a:t>
            </a:r>
            <a:r>
              <a:rPr lang="en-US" altLang="zh-CN" dirty="0" err="1" smtClean="0"/>
              <a:t>Cuffdiff</a:t>
            </a:r>
            <a:endParaRPr lang="en-US" altLang="zh-CN" dirty="0" smtClean="0"/>
          </a:p>
        </p:txBody>
      </p:sp>
      <p:sp>
        <p:nvSpPr>
          <p:cNvPr id="4" name="Shape 221"/>
          <p:cNvSpPr/>
          <p:nvPr/>
        </p:nvSpPr>
        <p:spPr>
          <a:xfrm>
            <a:off x="1104900" y="2743200"/>
            <a:ext cx="6213769" cy="1161301"/>
          </a:xfrm>
          <a:prstGeom prst="rect">
            <a:avLst/>
          </a:prstGeom>
          <a:blipFill>
            <a:blip r:embed="rId3" cstate="print"/>
            <a:stretch>
              <a:fillRect/>
            </a:stretch>
          </a:blipFill>
        </p:spPr>
        <p:txBody>
          <a:bodyPr/>
          <a:lstStyle/>
          <a:p>
            <a:endParaRPr lang="zh-CN" altLang="en-US"/>
          </a:p>
        </p:txBody>
      </p:sp>
    </p:spTree>
    <p:extLst>
      <p:ext uri="{BB962C8B-B14F-4D97-AF65-F5344CB8AC3E}">
        <p14:creationId xmlns:p14="http://schemas.microsoft.com/office/powerpoint/2010/main" val="40413670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quantification</a:t>
            </a:r>
            <a:endParaRPr lang="en-US" dirty="0"/>
          </a:p>
        </p:txBody>
      </p:sp>
      <p:graphicFrame>
        <p:nvGraphicFramePr>
          <p:cNvPr id="5" name="Object 4"/>
          <p:cNvGraphicFramePr>
            <a:graphicFrameLocks noChangeAspect="1"/>
          </p:cNvGraphicFramePr>
          <p:nvPr>
            <p:extLst>
              <p:ext uri="{D42A27DB-BD31-4B8C-83A1-F6EECF244321}">
                <p14:modId xmlns:p14="http://schemas.microsoft.com/office/powerpoint/2010/main" val="2119793683"/>
              </p:ext>
            </p:extLst>
          </p:nvPr>
        </p:nvGraphicFramePr>
        <p:xfrm>
          <a:off x="43775" y="1332854"/>
          <a:ext cx="8976146" cy="4153546"/>
        </p:xfrm>
        <a:graphic>
          <a:graphicData uri="http://schemas.openxmlformats.org/presentationml/2006/ole">
            <mc:AlternateContent xmlns:mc="http://schemas.openxmlformats.org/markup-compatibility/2006">
              <mc:Choice xmlns:v="urn:schemas-microsoft-com:vml" Requires="v">
                <p:oleObj spid="_x0000_s3117" name="Worksheet" r:id="rId3" imgW="14439900" imgH="6680200" progId="Excel.Sheet.12">
                  <p:embed/>
                </p:oleObj>
              </mc:Choice>
              <mc:Fallback>
                <p:oleObj name="Worksheet" r:id="rId3" imgW="14439900" imgH="6680200" progId="Excel.Sheet.12">
                  <p:embed/>
                  <p:pic>
                    <p:nvPicPr>
                      <p:cNvPr id="0" name=""/>
                      <p:cNvPicPr/>
                      <p:nvPr/>
                    </p:nvPicPr>
                    <p:blipFill>
                      <a:blip r:embed="rId4"/>
                      <a:stretch>
                        <a:fillRect/>
                      </a:stretch>
                    </p:blipFill>
                    <p:spPr>
                      <a:xfrm>
                        <a:off x="43775" y="1332854"/>
                        <a:ext cx="8976146" cy="4153546"/>
                      </a:xfrm>
                      <a:prstGeom prst="rect">
                        <a:avLst/>
                      </a:prstGeom>
                    </p:spPr>
                  </p:pic>
                </p:oleObj>
              </mc:Fallback>
            </mc:AlternateContent>
          </a:graphicData>
        </a:graphic>
      </p:graphicFrame>
    </p:spTree>
    <p:extLst>
      <p:ext uri="{BB962C8B-B14F-4D97-AF65-F5344CB8AC3E}">
        <p14:creationId xmlns:p14="http://schemas.microsoft.com/office/powerpoint/2010/main" val="20564029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Normalize across all samples</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57422"/>
            <a:ext cx="9144000" cy="5035891"/>
          </a:xfrm>
          <a:prstGeom prst="rect">
            <a:avLst/>
          </a:prstGeom>
        </p:spPr>
      </p:pic>
    </p:spTree>
    <p:extLst>
      <p:ext uri="{BB962C8B-B14F-4D97-AF65-F5344CB8AC3E}">
        <p14:creationId xmlns:p14="http://schemas.microsoft.com/office/powerpoint/2010/main" val="816538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Define two groups. Pink and Blue</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53213" y="1600200"/>
            <a:ext cx="3837573" cy="4525963"/>
          </a:xfrm>
        </p:spPr>
      </p:pic>
    </p:spTree>
    <p:extLst>
      <p:ext uri="{BB962C8B-B14F-4D97-AF65-F5344CB8AC3E}">
        <p14:creationId xmlns:p14="http://schemas.microsoft.com/office/powerpoint/2010/main" val="6961228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 27"/>
          <p:cNvSpPr/>
          <p:nvPr/>
        </p:nvSpPr>
        <p:spPr>
          <a:xfrm>
            <a:off x="1291984" y="4191000"/>
            <a:ext cx="5029200" cy="685800"/>
          </a:xfrm>
          <a:prstGeom prst="roundRect">
            <a:avLst/>
          </a:prstGeom>
          <a:solidFill>
            <a:schemeClr val="accent2">
              <a:lumMod val="40000"/>
              <a:lumOff val="60000"/>
              <a:alpha val="64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457200" y="-48126"/>
            <a:ext cx="8229600" cy="1143000"/>
          </a:xfrm>
        </p:spPr>
        <p:txBody>
          <a:bodyPr>
            <a:normAutofit fontScale="90000"/>
          </a:bodyPr>
          <a:lstStyle/>
          <a:p>
            <a:r>
              <a:rPr lang="en-US" b="1" dirty="0" smtClean="0"/>
              <a:t>From reads to differential expression</a:t>
            </a:r>
            <a:endParaRPr lang="en-US" b="1" dirty="0"/>
          </a:p>
        </p:txBody>
      </p:sp>
      <p:sp>
        <p:nvSpPr>
          <p:cNvPr id="5" name="Rounded Rectangle 4"/>
          <p:cNvSpPr/>
          <p:nvPr/>
        </p:nvSpPr>
        <p:spPr>
          <a:xfrm>
            <a:off x="2707944" y="990600"/>
            <a:ext cx="2095500" cy="533400"/>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Raw Sequence Data</a:t>
            </a:r>
          </a:p>
          <a:p>
            <a:pPr algn="ctr"/>
            <a:r>
              <a:rPr lang="en-US" sz="1200" dirty="0" smtClean="0">
                <a:solidFill>
                  <a:schemeClr val="tx1"/>
                </a:solidFill>
                <a:latin typeface="Bodoni MT" pitchFamily="18" charset="0"/>
              </a:rPr>
              <a:t>FASTQ Files</a:t>
            </a:r>
          </a:p>
        </p:txBody>
      </p:sp>
      <p:sp>
        <p:nvSpPr>
          <p:cNvPr id="7" name="Rounded Rectangle 6"/>
          <p:cNvSpPr/>
          <p:nvPr/>
        </p:nvSpPr>
        <p:spPr>
          <a:xfrm>
            <a:off x="1776480" y="2057400"/>
            <a:ext cx="19050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Unspliced Mapping</a:t>
            </a:r>
          </a:p>
          <a:p>
            <a:pPr algn="ctr"/>
            <a:r>
              <a:rPr lang="en-US" sz="1200" dirty="0" smtClean="0">
                <a:solidFill>
                  <a:schemeClr val="tx1"/>
                </a:solidFill>
                <a:latin typeface="Bodoni MT" pitchFamily="18" charset="0"/>
              </a:rPr>
              <a:t>BWA, Bowtie</a:t>
            </a:r>
            <a:endParaRPr lang="en-US" sz="1200" dirty="0">
              <a:solidFill>
                <a:schemeClr val="tx1"/>
              </a:solidFill>
              <a:latin typeface="Bodoni MT" pitchFamily="18" charset="0"/>
            </a:endParaRPr>
          </a:p>
        </p:txBody>
      </p:sp>
      <p:sp>
        <p:nvSpPr>
          <p:cNvPr id="9" name="Rounded Rectangle 8"/>
          <p:cNvSpPr/>
          <p:nvPr/>
        </p:nvSpPr>
        <p:spPr>
          <a:xfrm>
            <a:off x="6400800" y="2590800"/>
            <a:ext cx="1536433" cy="533400"/>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Mapped Reads</a:t>
            </a:r>
          </a:p>
          <a:p>
            <a:pPr algn="ctr"/>
            <a:r>
              <a:rPr lang="en-US" sz="1200" dirty="0" smtClean="0">
                <a:solidFill>
                  <a:schemeClr val="tx1"/>
                </a:solidFill>
                <a:latin typeface="Bodoni MT" pitchFamily="18" charset="0"/>
              </a:rPr>
              <a:t>SAM/BAM Files</a:t>
            </a:r>
            <a:endParaRPr lang="en-US" sz="1200" dirty="0">
              <a:solidFill>
                <a:schemeClr val="tx1"/>
              </a:solidFill>
              <a:latin typeface="Bodoni MT" pitchFamily="18" charset="0"/>
            </a:endParaRPr>
          </a:p>
        </p:txBody>
      </p:sp>
      <p:sp>
        <p:nvSpPr>
          <p:cNvPr id="11" name="Rounded Rectangle 10"/>
          <p:cNvSpPr/>
          <p:nvPr/>
        </p:nvSpPr>
        <p:spPr>
          <a:xfrm>
            <a:off x="838200" y="2743200"/>
            <a:ext cx="2526933" cy="533400"/>
          </a:xfrm>
          <a:prstGeom prst="round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Expression Quantification</a:t>
            </a:r>
            <a:endParaRPr lang="en-US" sz="1200" dirty="0">
              <a:solidFill>
                <a:schemeClr val="tx1"/>
              </a:solidFill>
              <a:latin typeface="Bodoni MT" pitchFamily="18" charset="0"/>
            </a:endParaRPr>
          </a:p>
        </p:txBody>
      </p:sp>
      <p:sp>
        <p:nvSpPr>
          <p:cNvPr id="15" name="Rounded Rectangle 14"/>
          <p:cNvSpPr/>
          <p:nvPr/>
        </p:nvSpPr>
        <p:spPr>
          <a:xfrm>
            <a:off x="1752600" y="4267200"/>
            <a:ext cx="19812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err="1" smtClean="0">
                <a:solidFill>
                  <a:schemeClr val="tx1"/>
                </a:solidFill>
                <a:latin typeface="Bodoni MT" pitchFamily="18" charset="0"/>
              </a:rPr>
              <a:t>DEseq</a:t>
            </a:r>
            <a:r>
              <a:rPr lang="en-US" sz="1600" dirty="0" smtClean="0">
                <a:solidFill>
                  <a:schemeClr val="tx1"/>
                </a:solidFill>
                <a:latin typeface="Bodoni MT" pitchFamily="18" charset="0"/>
              </a:rPr>
              <a:t>, </a:t>
            </a:r>
            <a:r>
              <a:rPr lang="en-US" sz="1600" dirty="0" err="1" smtClean="0">
                <a:solidFill>
                  <a:schemeClr val="tx1"/>
                </a:solidFill>
                <a:latin typeface="Bodoni MT" pitchFamily="18" charset="0"/>
              </a:rPr>
              <a:t>edgeR</a:t>
            </a:r>
            <a:r>
              <a:rPr lang="en-US" sz="1600" dirty="0" smtClean="0">
                <a:solidFill>
                  <a:schemeClr val="tx1"/>
                </a:solidFill>
                <a:latin typeface="Bodoni MT" pitchFamily="18" charset="0"/>
              </a:rPr>
              <a:t>, etc </a:t>
            </a:r>
            <a:endParaRPr lang="en-US" sz="1200" dirty="0">
              <a:solidFill>
                <a:schemeClr val="tx1"/>
              </a:solidFill>
              <a:latin typeface="Bodoni MT" pitchFamily="18" charset="0"/>
            </a:endParaRPr>
          </a:p>
        </p:txBody>
      </p:sp>
      <p:sp>
        <p:nvSpPr>
          <p:cNvPr id="19" name="Rounded Rectangle 18"/>
          <p:cNvSpPr/>
          <p:nvPr/>
        </p:nvSpPr>
        <p:spPr>
          <a:xfrm>
            <a:off x="971264" y="4865424"/>
            <a:ext cx="2526933" cy="533400"/>
          </a:xfrm>
          <a:prstGeom prst="round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Functional Interpretation</a:t>
            </a:r>
            <a:endParaRPr lang="en-US" sz="1200" dirty="0">
              <a:solidFill>
                <a:schemeClr val="tx1"/>
              </a:solidFill>
              <a:latin typeface="Bodoni MT" pitchFamily="18" charset="0"/>
            </a:endParaRPr>
          </a:p>
        </p:txBody>
      </p:sp>
      <p:sp>
        <p:nvSpPr>
          <p:cNvPr id="21" name="Flowchart: Terminator 20"/>
          <p:cNvSpPr/>
          <p:nvPr/>
        </p:nvSpPr>
        <p:spPr>
          <a:xfrm>
            <a:off x="5715000" y="971264"/>
            <a:ext cx="1447445" cy="553453"/>
          </a:xfrm>
          <a:prstGeom prst="flowChartTerminator">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Bodoni MT" pitchFamily="18" charset="0"/>
              </a:rPr>
              <a:t>QC by </a:t>
            </a:r>
          </a:p>
          <a:p>
            <a:pPr algn="ctr"/>
            <a:r>
              <a:rPr lang="en-US" sz="1600" dirty="0" smtClean="0">
                <a:solidFill>
                  <a:schemeClr val="tx1"/>
                </a:solidFill>
                <a:latin typeface="Bodoni MT" pitchFamily="18" charset="0"/>
              </a:rPr>
              <a:t>FastQC/R </a:t>
            </a:r>
            <a:endParaRPr lang="en-US" sz="1600" dirty="0">
              <a:solidFill>
                <a:schemeClr val="tx1"/>
              </a:solidFill>
              <a:latin typeface="Bodoni MT" pitchFamily="18" charset="0"/>
            </a:endParaRPr>
          </a:p>
        </p:txBody>
      </p:sp>
      <p:sp>
        <p:nvSpPr>
          <p:cNvPr id="23" name="Flowchart: Terminator 22"/>
          <p:cNvSpPr/>
          <p:nvPr/>
        </p:nvSpPr>
        <p:spPr>
          <a:xfrm>
            <a:off x="6484960" y="3456296"/>
            <a:ext cx="1444752" cy="557784"/>
          </a:xfrm>
          <a:prstGeom prst="flowChartTerminator">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Bodoni MT" pitchFamily="18" charset="0"/>
              </a:rPr>
              <a:t>QC by </a:t>
            </a:r>
          </a:p>
          <a:p>
            <a:pPr algn="ctr"/>
            <a:r>
              <a:rPr lang="en-US" sz="1600" dirty="0" smtClean="0">
                <a:solidFill>
                  <a:schemeClr val="tx1"/>
                </a:solidFill>
                <a:latin typeface="Bodoni MT" pitchFamily="18" charset="0"/>
              </a:rPr>
              <a:t>RNA-</a:t>
            </a:r>
            <a:r>
              <a:rPr lang="en-US" sz="1600" dirty="0" err="1" smtClean="0">
                <a:solidFill>
                  <a:schemeClr val="tx1"/>
                </a:solidFill>
                <a:latin typeface="Bodoni MT" pitchFamily="18" charset="0"/>
              </a:rPr>
              <a:t>SeQC</a:t>
            </a:r>
            <a:r>
              <a:rPr lang="en-US" sz="1600" dirty="0" smtClean="0">
                <a:solidFill>
                  <a:schemeClr val="tx1"/>
                </a:solidFill>
                <a:latin typeface="Bodoni MT" pitchFamily="18" charset="0"/>
              </a:rPr>
              <a:t> </a:t>
            </a:r>
            <a:endParaRPr lang="en-US" sz="1600" dirty="0">
              <a:solidFill>
                <a:schemeClr val="tx1"/>
              </a:solidFill>
              <a:latin typeface="Bodoni MT" pitchFamily="18" charset="0"/>
            </a:endParaRPr>
          </a:p>
        </p:txBody>
      </p:sp>
      <p:sp>
        <p:nvSpPr>
          <p:cNvPr id="30" name="Down Arrow 29"/>
          <p:cNvSpPr/>
          <p:nvPr/>
        </p:nvSpPr>
        <p:spPr>
          <a:xfrm>
            <a:off x="3657600" y="2743200"/>
            <a:ext cx="304800" cy="304800"/>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own Arrow 31"/>
          <p:cNvSpPr/>
          <p:nvPr/>
        </p:nvSpPr>
        <p:spPr>
          <a:xfrm>
            <a:off x="3678936" y="1612392"/>
            <a:ext cx="283464" cy="292608"/>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Down Arrow 32"/>
          <p:cNvSpPr/>
          <p:nvPr/>
        </p:nvSpPr>
        <p:spPr>
          <a:xfrm>
            <a:off x="2612136" y="3850944"/>
            <a:ext cx="283464" cy="292608"/>
          </a:xfrm>
          <a:prstGeom prst="down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Down Arrow 33"/>
          <p:cNvSpPr/>
          <p:nvPr/>
        </p:nvSpPr>
        <p:spPr>
          <a:xfrm>
            <a:off x="5105400" y="3858904"/>
            <a:ext cx="283464" cy="292608"/>
          </a:xfrm>
          <a:prstGeom prst="down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ight Arrow 39"/>
          <p:cNvSpPr/>
          <p:nvPr/>
        </p:nvSpPr>
        <p:spPr>
          <a:xfrm>
            <a:off x="4988239" y="1119618"/>
            <a:ext cx="498161" cy="275363"/>
          </a:xfrm>
          <a:prstGeom prst="rightArrow">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6"/>
          <p:cNvSpPr/>
          <p:nvPr/>
        </p:nvSpPr>
        <p:spPr>
          <a:xfrm>
            <a:off x="4165976" y="2057400"/>
            <a:ext cx="1536433"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Spliced mapping</a:t>
            </a:r>
          </a:p>
          <a:p>
            <a:pPr algn="ctr"/>
            <a:r>
              <a:rPr lang="en-US" sz="1200" dirty="0" err="1" smtClean="0">
                <a:solidFill>
                  <a:schemeClr val="tx1"/>
                </a:solidFill>
                <a:latin typeface="Bodoni MT" pitchFamily="18" charset="0"/>
              </a:rPr>
              <a:t>TopHat</a:t>
            </a:r>
            <a:r>
              <a:rPr lang="en-US" sz="1200" dirty="0" smtClean="0">
                <a:solidFill>
                  <a:schemeClr val="tx1"/>
                </a:solidFill>
                <a:latin typeface="Bodoni MT" pitchFamily="18" charset="0"/>
              </a:rPr>
              <a:t>, </a:t>
            </a:r>
            <a:r>
              <a:rPr lang="en-US" sz="1200" dirty="0" err="1" smtClean="0">
                <a:solidFill>
                  <a:schemeClr val="tx1"/>
                </a:solidFill>
                <a:latin typeface="Bodoni MT" pitchFamily="18" charset="0"/>
              </a:rPr>
              <a:t>MapSplice</a:t>
            </a:r>
            <a:endParaRPr lang="en-US" sz="1200" dirty="0">
              <a:solidFill>
                <a:schemeClr val="tx1"/>
              </a:solidFill>
              <a:latin typeface="Bodoni MT" pitchFamily="18" charset="0"/>
            </a:endParaRPr>
          </a:p>
        </p:txBody>
      </p:sp>
      <p:sp>
        <p:nvSpPr>
          <p:cNvPr id="20" name="圆角矩形 19"/>
          <p:cNvSpPr/>
          <p:nvPr/>
        </p:nvSpPr>
        <p:spPr>
          <a:xfrm>
            <a:off x="1219200" y="1981200"/>
            <a:ext cx="5029200" cy="685800"/>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1295400" y="3124200"/>
            <a:ext cx="5029200" cy="685800"/>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ounded Rectangle 10"/>
          <p:cNvSpPr/>
          <p:nvPr/>
        </p:nvSpPr>
        <p:spPr>
          <a:xfrm>
            <a:off x="673467" y="1524000"/>
            <a:ext cx="2526933" cy="533400"/>
          </a:xfrm>
          <a:prstGeom prst="round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Reads Mapping</a:t>
            </a:r>
            <a:endParaRPr lang="en-US" sz="1200" dirty="0">
              <a:solidFill>
                <a:schemeClr val="tx1"/>
              </a:solidFill>
              <a:latin typeface="Bodoni MT" pitchFamily="18" charset="0"/>
            </a:endParaRPr>
          </a:p>
        </p:txBody>
      </p:sp>
      <p:sp>
        <p:nvSpPr>
          <p:cNvPr id="25" name="Rounded Rectangle 6"/>
          <p:cNvSpPr/>
          <p:nvPr/>
        </p:nvSpPr>
        <p:spPr>
          <a:xfrm>
            <a:off x="1752600" y="3200400"/>
            <a:ext cx="20574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Summarize read counts</a:t>
            </a:r>
          </a:p>
        </p:txBody>
      </p:sp>
      <p:sp>
        <p:nvSpPr>
          <p:cNvPr id="26" name="Rounded Rectangle 6"/>
          <p:cNvSpPr/>
          <p:nvPr/>
        </p:nvSpPr>
        <p:spPr>
          <a:xfrm>
            <a:off x="4114800" y="3200400"/>
            <a:ext cx="19050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FPKM/RPKM</a:t>
            </a:r>
          </a:p>
          <a:p>
            <a:pPr algn="ctr"/>
            <a:r>
              <a:rPr lang="en-US" sz="1200" dirty="0" smtClean="0">
                <a:solidFill>
                  <a:schemeClr val="tx1"/>
                </a:solidFill>
                <a:latin typeface="Bodoni MT" pitchFamily="18" charset="0"/>
              </a:rPr>
              <a:t>Cufflinks</a:t>
            </a:r>
            <a:endParaRPr lang="en-US" sz="1200" dirty="0">
              <a:solidFill>
                <a:schemeClr val="tx1"/>
              </a:solidFill>
              <a:latin typeface="Bodoni MT" pitchFamily="18" charset="0"/>
            </a:endParaRPr>
          </a:p>
        </p:txBody>
      </p:sp>
      <p:sp>
        <p:nvSpPr>
          <p:cNvPr id="27" name="Rounded Rectangle 14"/>
          <p:cNvSpPr/>
          <p:nvPr/>
        </p:nvSpPr>
        <p:spPr>
          <a:xfrm>
            <a:off x="4114800" y="4259240"/>
            <a:ext cx="1818777"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err="1" smtClean="0">
                <a:solidFill>
                  <a:schemeClr val="tx1"/>
                </a:solidFill>
                <a:latin typeface="Bodoni MT" pitchFamily="18" charset="0"/>
              </a:rPr>
              <a:t>Cuffdiff</a:t>
            </a:r>
            <a:endParaRPr lang="en-US" sz="1200" dirty="0">
              <a:solidFill>
                <a:schemeClr val="tx1"/>
              </a:solidFill>
              <a:latin typeface="Bodoni MT" pitchFamily="18" charset="0"/>
            </a:endParaRPr>
          </a:p>
        </p:txBody>
      </p:sp>
      <p:sp>
        <p:nvSpPr>
          <p:cNvPr id="29" name="Rounded Rectangle 10"/>
          <p:cNvSpPr/>
          <p:nvPr/>
        </p:nvSpPr>
        <p:spPr>
          <a:xfrm>
            <a:off x="914400" y="3810000"/>
            <a:ext cx="1295400" cy="533400"/>
          </a:xfrm>
          <a:prstGeom prst="round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DE testing</a:t>
            </a:r>
            <a:endParaRPr lang="en-US" sz="1200" dirty="0">
              <a:solidFill>
                <a:schemeClr val="tx1"/>
              </a:solidFill>
              <a:latin typeface="Bodoni MT" pitchFamily="18" charset="0"/>
            </a:endParaRPr>
          </a:p>
        </p:txBody>
      </p:sp>
      <p:sp>
        <p:nvSpPr>
          <p:cNvPr id="35" name="Down Arrow 31"/>
          <p:cNvSpPr/>
          <p:nvPr/>
        </p:nvSpPr>
        <p:spPr>
          <a:xfrm>
            <a:off x="3733800" y="4953000"/>
            <a:ext cx="283464" cy="292608"/>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圆角矩形 35"/>
          <p:cNvSpPr/>
          <p:nvPr/>
        </p:nvSpPr>
        <p:spPr>
          <a:xfrm>
            <a:off x="1295400" y="5257800"/>
            <a:ext cx="5029200" cy="685800"/>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Rounded Rectangle 14"/>
          <p:cNvSpPr/>
          <p:nvPr/>
        </p:nvSpPr>
        <p:spPr>
          <a:xfrm>
            <a:off x="1516040" y="5334000"/>
            <a:ext cx="14478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Function enrichment</a:t>
            </a:r>
            <a:endParaRPr lang="en-US" sz="1200" dirty="0">
              <a:solidFill>
                <a:schemeClr val="tx1"/>
              </a:solidFill>
              <a:latin typeface="Bodoni MT" pitchFamily="18" charset="0"/>
            </a:endParaRPr>
          </a:p>
        </p:txBody>
      </p:sp>
      <p:sp>
        <p:nvSpPr>
          <p:cNvPr id="38" name="Rounded Rectangle 14"/>
          <p:cNvSpPr/>
          <p:nvPr/>
        </p:nvSpPr>
        <p:spPr>
          <a:xfrm>
            <a:off x="3124200" y="5334000"/>
            <a:ext cx="14478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Infer networks</a:t>
            </a:r>
            <a:endParaRPr lang="en-US" sz="1200" dirty="0">
              <a:solidFill>
                <a:schemeClr val="tx1"/>
              </a:solidFill>
              <a:latin typeface="Bodoni MT" pitchFamily="18" charset="0"/>
            </a:endParaRPr>
          </a:p>
        </p:txBody>
      </p:sp>
      <p:sp>
        <p:nvSpPr>
          <p:cNvPr id="41" name="Rounded Rectangle 14"/>
          <p:cNvSpPr/>
          <p:nvPr/>
        </p:nvSpPr>
        <p:spPr>
          <a:xfrm>
            <a:off x="4724400" y="5334000"/>
            <a:ext cx="14478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Integrate with other data</a:t>
            </a:r>
            <a:endParaRPr lang="en-US" sz="1200" dirty="0">
              <a:solidFill>
                <a:schemeClr val="tx1"/>
              </a:solidFill>
              <a:latin typeface="Bodoni MT" pitchFamily="18" charset="0"/>
            </a:endParaRPr>
          </a:p>
        </p:txBody>
      </p:sp>
      <p:sp>
        <p:nvSpPr>
          <p:cNvPr id="47" name="Down Arrow 31"/>
          <p:cNvSpPr/>
          <p:nvPr/>
        </p:nvSpPr>
        <p:spPr>
          <a:xfrm>
            <a:off x="3733800" y="5943600"/>
            <a:ext cx="283464" cy="292608"/>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圆角矩形 47"/>
          <p:cNvSpPr/>
          <p:nvPr/>
        </p:nvSpPr>
        <p:spPr>
          <a:xfrm>
            <a:off x="1412544" y="6295032"/>
            <a:ext cx="4876800" cy="381000"/>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latin typeface="Bodoni MT" pitchFamily="18" charset="0"/>
              </a:rPr>
              <a:t>Biological Insights &amp; hypothesis</a:t>
            </a:r>
            <a:endParaRPr lang="zh-CN" altLang="en-US" sz="1600" dirty="0" smtClean="0">
              <a:solidFill>
                <a:schemeClr val="tx1"/>
              </a:solidFill>
              <a:latin typeface="Bodoni MT" pitchFamily="18" charset="0"/>
            </a:endParaRPr>
          </a:p>
        </p:txBody>
      </p:sp>
      <p:sp>
        <p:nvSpPr>
          <p:cNvPr id="49" name="下箭头 48"/>
          <p:cNvSpPr/>
          <p:nvPr/>
        </p:nvSpPr>
        <p:spPr>
          <a:xfrm>
            <a:off x="7064992" y="3186752"/>
            <a:ext cx="304800" cy="228600"/>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Rounded Rectangle 8"/>
          <p:cNvSpPr/>
          <p:nvPr/>
        </p:nvSpPr>
        <p:spPr>
          <a:xfrm>
            <a:off x="6482688" y="4661848"/>
            <a:ext cx="1536433" cy="533400"/>
          </a:xfrm>
          <a:prstGeom prst="roundRect">
            <a:avLst/>
          </a:prstGeom>
          <a:solidFill>
            <a:schemeClr val="accent2">
              <a:lumMod val="40000"/>
              <a:lumOff val="60000"/>
              <a:alpha val="66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List of DE</a:t>
            </a:r>
            <a:endParaRPr lang="en-US" sz="1200" dirty="0">
              <a:solidFill>
                <a:schemeClr val="tx1"/>
              </a:solidFill>
              <a:latin typeface="Bodoni MT" pitchFamily="18" charset="0"/>
            </a:endParaRPr>
          </a:p>
        </p:txBody>
      </p:sp>
    </p:spTree>
    <p:extLst>
      <p:ext uri="{BB962C8B-B14F-4D97-AF65-F5344CB8AC3E}">
        <p14:creationId xmlns:p14="http://schemas.microsoft.com/office/powerpoint/2010/main" val="31286715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RPKM/FPKM-based methods</a:t>
            </a:r>
            <a:endParaRPr lang="en-US" dirty="0"/>
          </a:p>
        </p:txBody>
      </p:sp>
      <p:sp>
        <p:nvSpPr>
          <p:cNvPr id="3" name="Content Placeholder 2"/>
          <p:cNvSpPr>
            <a:spLocks noGrp="1"/>
          </p:cNvSpPr>
          <p:nvPr>
            <p:ph idx="1"/>
          </p:nvPr>
        </p:nvSpPr>
        <p:spPr/>
        <p:txBody>
          <a:bodyPr/>
          <a:lstStyle/>
          <a:p>
            <a:r>
              <a:rPr lang="en-US" dirty="0" smtClean="0"/>
              <a:t>Cufflinks &amp; </a:t>
            </a:r>
            <a:r>
              <a:rPr lang="en-US" dirty="0" err="1" smtClean="0"/>
              <a:t>Cuffdiff</a:t>
            </a:r>
            <a:endParaRPr lang="en-US" dirty="0" smtClean="0"/>
          </a:p>
          <a:p>
            <a:r>
              <a:rPr lang="en-US" dirty="0" smtClean="0"/>
              <a:t>Other differential analysis methods for microarray data</a:t>
            </a:r>
          </a:p>
          <a:p>
            <a:pPr lvl="1"/>
            <a:r>
              <a:rPr lang="en-US" dirty="0" smtClean="0"/>
              <a:t>t-test, </a:t>
            </a:r>
            <a:r>
              <a:rPr lang="en-US" dirty="0" err="1" smtClean="0"/>
              <a:t>limma</a:t>
            </a:r>
            <a:r>
              <a:rPr lang="en-US" dirty="0" smtClean="0"/>
              <a:t> etc.</a:t>
            </a:r>
            <a:endParaRPr lang="en-US" dirty="0"/>
          </a:p>
        </p:txBody>
      </p:sp>
    </p:spTree>
    <p:extLst>
      <p:ext uri="{BB962C8B-B14F-4D97-AF65-F5344CB8AC3E}">
        <p14:creationId xmlns:p14="http://schemas.microsoft.com/office/powerpoint/2010/main" val="14090923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Count-based </a:t>
            </a:r>
            <a:endParaRPr lang="en-US" dirty="0"/>
          </a:p>
        </p:txBody>
      </p:sp>
      <p:pic>
        <p:nvPicPr>
          <p:cNvPr id="4" name="Content Placeholder 3"/>
          <p:cNvPicPr>
            <a:picLocks noGrp="1" noChangeAspect="1"/>
          </p:cNvPicPr>
          <p:nvPr>
            <p:ph idx="1"/>
          </p:nvPr>
        </p:nvPicPr>
        <p:blipFill>
          <a:blip r:embed="rId2"/>
          <a:srcRect t="4147" b="4147"/>
          <a:stretch>
            <a:fillRect/>
          </a:stretch>
        </p:blipFill>
        <p:spPr/>
      </p:pic>
    </p:spTree>
    <p:extLst>
      <p:ext uri="{BB962C8B-B14F-4D97-AF65-F5344CB8AC3E}">
        <p14:creationId xmlns:p14="http://schemas.microsoft.com/office/powerpoint/2010/main" val="41891871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ANOVA</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3324" y="1600200"/>
            <a:ext cx="8217351" cy="4525963"/>
          </a:xfrm>
        </p:spPr>
      </p:pic>
    </p:spTree>
    <p:extLst>
      <p:ext uri="{BB962C8B-B14F-4D97-AF65-F5344CB8AC3E}">
        <p14:creationId xmlns:p14="http://schemas.microsoft.com/office/powerpoint/2010/main" val="3862654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p:cNvGraphicFramePr>
            <a:graphicFrameLocks noChangeAspect="1"/>
          </p:cNvGraphicFramePr>
          <p:nvPr>
            <p:extLst>
              <p:ext uri="{D42A27DB-BD31-4B8C-83A1-F6EECF244321}">
                <p14:modId xmlns:p14="http://schemas.microsoft.com/office/powerpoint/2010/main" val="4142514214"/>
              </p:ext>
            </p:extLst>
          </p:nvPr>
        </p:nvGraphicFramePr>
        <p:xfrm>
          <a:off x="2000250" y="1040130"/>
          <a:ext cx="4898390" cy="5391150"/>
        </p:xfrm>
        <a:graphic>
          <a:graphicData uri="http://schemas.openxmlformats.org/presentationml/2006/ole">
            <mc:AlternateContent xmlns:mc="http://schemas.openxmlformats.org/markup-compatibility/2006">
              <mc:Choice xmlns:v="urn:schemas-microsoft-com:vml" Requires="v">
                <p:oleObj spid="_x0000_s2121" name="Document" r:id="rId3" imgW="5753100" imgH="6464300" progId="Word.Document.12">
                  <p:embed/>
                </p:oleObj>
              </mc:Choice>
              <mc:Fallback>
                <p:oleObj name="Document" r:id="rId3" imgW="5753100" imgH="6464300" progId="Word.Document.12">
                  <p:embed/>
                  <p:pic>
                    <p:nvPicPr>
                      <p:cNvPr id="0" name=""/>
                      <p:cNvPicPr/>
                      <p:nvPr/>
                    </p:nvPicPr>
                    <p:blipFill>
                      <a:blip r:embed="rId4"/>
                      <a:stretch>
                        <a:fillRect/>
                      </a:stretch>
                    </p:blipFill>
                    <p:spPr>
                      <a:xfrm>
                        <a:off x="2000250" y="1040130"/>
                        <a:ext cx="4898390" cy="5391150"/>
                      </a:xfrm>
                      <a:prstGeom prst="rect">
                        <a:avLst/>
                      </a:prstGeom>
                    </p:spPr>
                  </p:pic>
                </p:oleObj>
              </mc:Fallback>
            </mc:AlternateContent>
          </a:graphicData>
        </a:graphic>
      </p:graphicFrame>
      <p:sp>
        <p:nvSpPr>
          <p:cNvPr id="8" name="Rectangle 7"/>
          <p:cNvSpPr/>
          <p:nvPr/>
        </p:nvSpPr>
        <p:spPr>
          <a:xfrm>
            <a:off x="0" y="0"/>
            <a:ext cx="7053254" cy="902423"/>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smtClean="0">
                <a:solidFill>
                  <a:srgbClr val="1E1C11"/>
                </a:solidFill>
                <a:latin typeface="Arial"/>
                <a:cs typeface="Arial"/>
              </a:rPr>
              <a:t>Short Reads Alignment Software</a:t>
            </a:r>
            <a:endParaRPr lang="en-US" sz="3600" b="1" dirty="0">
              <a:solidFill>
                <a:srgbClr val="FF0000"/>
              </a:solidFill>
              <a:latin typeface="Stencil Std"/>
              <a:cs typeface="Stencil Std"/>
            </a:endParaRPr>
          </a:p>
        </p:txBody>
      </p:sp>
      <p:sp>
        <p:nvSpPr>
          <p:cNvPr id="9" name="Rectangle 8"/>
          <p:cNvSpPr/>
          <p:nvPr/>
        </p:nvSpPr>
        <p:spPr>
          <a:xfrm>
            <a:off x="3677920" y="6547564"/>
            <a:ext cx="5405120" cy="276999"/>
          </a:xfrm>
          <a:prstGeom prst="rect">
            <a:avLst/>
          </a:prstGeom>
        </p:spPr>
        <p:txBody>
          <a:bodyPr wrap="square">
            <a:spAutoFit/>
          </a:bodyPr>
          <a:lstStyle/>
          <a:p>
            <a:r>
              <a:rPr lang="en-US" sz="1200" dirty="0">
                <a:solidFill>
                  <a:schemeClr val="tx1">
                    <a:lumMod val="50000"/>
                    <a:lumOff val="50000"/>
                  </a:schemeClr>
                </a:solidFill>
                <a:latin typeface="Arial"/>
                <a:cs typeface="Arial"/>
              </a:rPr>
              <a:t>https://</a:t>
            </a:r>
            <a:r>
              <a:rPr lang="en-US" sz="1200" dirty="0" err="1">
                <a:solidFill>
                  <a:schemeClr val="tx1">
                    <a:lumMod val="50000"/>
                    <a:lumOff val="50000"/>
                  </a:schemeClr>
                </a:solidFill>
                <a:latin typeface="Arial"/>
                <a:cs typeface="Arial"/>
              </a:rPr>
              <a:t>en.wikibooks.org</a:t>
            </a:r>
            <a:r>
              <a:rPr lang="en-US" sz="1200" dirty="0">
                <a:solidFill>
                  <a:schemeClr val="tx1">
                    <a:lumMod val="50000"/>
                    <a:lumOff val="50000"/>
                  </a:schemeClr>
                </a:solidFill>
                <a:latin typeface="Arial"/>
                <a:cs typeface="Arial"/>
              </a:rPr>
              <a:t>/wiki/</a:t>
            </a:r>
            <a:r>
              <a:rPr lang="en-US" sz="1200" dirty="0" err="1">
                <a:solidFill>
                  <a:schemeClr val="tx1">
                    <a:lumMod val="50000"/>
                    <a:lumOff val="50000"/>
                  </a:schemeClr>
                </a:solidFill>
                <a:latin typeface="Arial"/>
                <a:cs typeface="Arial"/>
              </a:rPr>
              <a:t>Next_Generation_Sequencing</a:t>
            </a:r>
            <a:r>
              <a:rPr lang="en-US" sz="1200" dirty="0">
                <a:solidFill>
                  <a:schemeClr val="tx1">
                    <a:lumMod val="50000"/>
                    <a:lumOff val="50000"/>
                  </a:schemeClr>
                </a:solidFill>
                <a:latin typeface="Arial"/>
                <a:cs typeface="Arial"/>
              </a:rPr>
              <a:t>_(NGS)/Alignment</a:t>
            </a:r>
          </a:p>
        </p:txBody>
      </p:sp>
    </p:spTree>
    <p:extLst>
      <p:ext uri="{BB962C8B-B14F-4D97-AF65-F5344CB8AC3E}">
        <p14:creationId xmlns:p14="http://schemas.microsoft.com/office/powerpoint/2010/main" val="6308375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Expression values cover a wide range. So log scale is useful for visualizing</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605772"/>
            <a:ext cx="8229600" cy="4514819"/>
          </a:xfrm>
        </p:spPr>
      </p:pic>
    </p:spTree>
    <p:extLst>
      <p:ext uri="{BB962C8B-B14F-4D97-AF65-F5344CB8AC3E}">
        <p14:creationId xmlns:p14="http://schemas.microsoft.com/office/powerpoint/2010/main" val="16371027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Same data on a log scale</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5749" y="1600200"/>
            <a:ext cx="8212502" cy="4525963"/>
          </a:xfrm>
        </p:spPr>
      </p:pic>
    </p:spTree>
    <p:extLst>
      <p:ext uri="{BB962C8B-B14F-4D97-AF65-F5344CB8AC3E}">
        <p14:creationId xmlns:p14="http://schemas.microsoft.com/office/powerpoint/2010/main" val="7914100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267986" cy="1131376"/>
          </a:xfrm>
        </p:spPr>
        <p:txBody>
          <a:bodyPr>
            <a:normAutofit fontScale="90000"/>
          </a:bodyPr>
          <a:lstStyle/>
          <a:p>
            <a:r>
              <a:rPr lang="en-US" dirty="0" smtClean="0"/>
              <a:t>P value </a:t>
            </a:r>
            <a:r>
              <a:rPr lang="en-US" smtClean="0"/>
              <a:t>Correction </a:t>
            </a:r>
            <a:br>
              <a:rPr lang="en-US" smtClean="0"/>
            </a:br>
            <a:r>
              <a:rPr lang="en-US" smtClean="0"/>
              <a:t>for </a:t>
            </a:r>
            <a:r>
              <a:rPr lang="en-US" dirty="0" smtClean="0"/>
              <a:t>Multiple </a:t>
            </a:r>
            <a:r>
              <a:rPr lang="en-US" smtClean="0"/>
              <a:t>Hypothesis Testing</a:t>
            </a:r>
            <a:endParaRPr lang="en-US" dirty="0"/>
          </a:p>
        </p:txBody>
      </p:sp>
      <p:sp>
        <p:nvSpPr>
          <p:cNvPr id="3" name="Content Placeholder 2"/>
          <p:cNvSpPr>
            <a:spLocks noGrp="1"/>
          </p:cNvSpPr>
          <p:nvPr>
            <p:ph idx="1"/>
          </p:nvPr>
        </p:nvSpPr>
        <p:spPr>
          <a:xfrm>
            <a:off x="519193" y="1402595"/>
            <a:ext cx="8229600" cy="5261675"/>
          </a:xfrm>
        </p:spPr>
        <p:txBody>
          <a:bodyPr>
            <a:normAutofit fontScale="85000" lnSpcReduction="20000"/>
          </a:bodyPr>
          <a:lstStyle/>
          <a:p>
            <a:r>
              <a:rPr lang="en-US" dirty="0" smtClean="0"/>
              <a:t>P&lt;0.05 for a single event.</a:t>
            </a:r>
          </a:p>
          <a:p>
            <a:r>
              <a:rPr lang="en-US" dirty="0" smtClean="0"/>
              <a:t>We measured 40,000 unique transcripts. </a:t>
            </a:r>
          </a:p>
          <a:p>
            <a:r>
              <a:rPr lang="en-US" dirty="0" smtClean="0"/>
              <a:t>11,456 were “significantly different”.</a:t>
            </a:r>
          </a:p>
          <a:p>
            <a:r>
              <a:rPr lang="en-US" dirty="0" smtClean="0"/>
              <a:t>A simple adjustment for multiple hypothesis testing is to define “significant” as 0.05/n where n is the number of times you rolled the dice (which in this case, is 40,000).</a:t>
            </a:r>
          </a:p>
          <a:p>
            <a:r>
              <a:rPr lang="en-US" dirty="0" smtClean="0"/>
              <a:t>Bonferroni-adjusted P value is 1.25 X 10 </a:t>
            </a:r>
            <a:r>
              <a:rPr lang="en-US" baseline="30000" dirty="0" smtClean="0"/>
              <a:t>-6</a:t>
            </a:r>
          </a:p>
          <a:p>
            <a:r>
              <a:rPr lang="en-US" dirty="0" smtClean="0"/>
              <a:t>1624 genes were “Bonferroni-significant”</a:t>
            </a:r>
          </a:p>
          <a:p>
            <a:r>
              <a:rPr lang="en-US" dirty="0" smtClean="0"/>
              <a:t>Other more generous adjustments are popular, such as the </a:t>
            </a:r>
            <a:r>
              <a:rPr lang="en-US" dirty="0" err="1" smtClean="0"/>
              <a:t>Benjamini</a:t>
            </a:r>
            <a:r>
              <a:rPr lang="en-US" dirty="0" smtClean="0"/>
              <a:t>-Hochberg False Discovery Rate adjusted P value (FDR-sig).  </a:t>
            </a:r>
          </a:p>
          <a:p>
            <a:r>
              <a:rPr lang="en-US" dirty="0" smtClean="0"/>
              <a:t>8322 genes were “FDR-significant”</a:t>
            </a:r>
            <a:endParaRPr lang="en-US" dirty="0"/>
          </a:p>
        </p:txBody>
      </p:sp>
    </p:spTree>
    <p:extLst>
      <p:ext uri="{BB962C8B-B14F-4D97-AF65-F5344CB8AC3E}">
        <p14:creationId xmlns:p14="http://schemas.microsoft.com/office/powerpoint/2010/main" val="6568475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FDR significant genes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1186" y="1600200"/>
            <a:ext cx="8010367" cy="4405393"/>
          </a:xfrm>
        </p:spPr>
      </p:pic>
    </p:spTree>
    <p:extLst>
      <p:ext uri="{BB962C8B-B14F-4D97-AF65-F5344CB8AC3E}">
        <p14:creationId xmlns:p14="http://schemas.microsoft.com/office/powerpoint/2010/main" val="2982799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 Set Enrichment Analysis</a:t>
            </a:r>
            <a:endParaRPr lang="en-US" dirty="0"/>
          </a:p>
        </p:txBody>
      </p:sp>
      <p:sp>
        <p:nvSpPr>
          <p:cNvPr id="3" name="Content Placeholder 2"/>
          <p:cNvSpPr>
            <a:spLocks noGrp="1"/>
          </p:cNvSpPr>
          <p:nvPr>
            <p:ph idx="1"/>
          </p:nvPr>
        </p:nvSpPr>
        <p:spPr/>
        <p:txBody>
          <a:bodyPr/>
          <a:lstStyle/>
          <a:p>
            <a:r>
              <a:rPr lang="en-US" dirty="0">
                <a:hlinkClick r:id="rId2"/>
              </a:rPr>
              <a:t>http://</a:t>
            </a:r>
            <a:r>
              <a:rPr lang="en-US" dirty="0" smtClean="0">
                <a:hlinkClick r:id="rId2"/>
              </a:rPr>
              <a:t>software.broadinstitute.org/gsea/doc/desktop_tutorial.jsp</a:t>
            </a:r>
            <a:endParaRPr lang="en-US" dirty="0" smtClean="0"/>
          </a:p>
          <a:p>
            <a:endParaRPr lang="en-US" dirty="0"/>
          </a:p>
        </p:txBody>
      </p:sp>
      <p:pic>
        <p:nvPicPr>
          <p:cNvPr id="4" name="Picture 3"/>
          <p:cNvPicPr>
            <a:picLocks noChangeAspect="1"/>
          </p:cNvPicPr>
          <p:nvPr/>
        </p:nvPicPr>
        <p:blipFill>
          <a:blip r:embed="rId3"/>
          <a:stretch>
            <a:fillRect/>
          </a:stretch>
        </p:blipFill>
        <p:spPr>
          <a:xfrm>
            <a:off x="1868792" y="2888845"/>
            <a:ext cx="5588000" cy="3479800"/>
          </a:xfrm>
          <a:prstGeom prst="rect">
            <a:avLst/>
          </a:prstGeom>
        </p:spPr>
      </p:pic>
    </p:spTree>
    <p:extLst>
      <p:ext uri="{BB962C8B-B14F-4D97-AF65-F5344CB8AC3E}">
        <p14:creationId xmlns:p14="http://schemas.microsoft.com/office/powerpoint/2010/main" val="2743404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1565"/>
            <a:ext cx="9144000" cy="1019470"/>
          </a:xfrm>
        </p:spPr>
        <p:txBody>
          <a:bodyPr>
            <a:normAutofit fontScale="90000"/>
          </a:bodyPr>
          <a:lstStyle/>
          <a:p>
            <a:r>
              <a:rPr lang="en-US" dirty="0" smtClean="0"/>
              <a:t>Gene Set Enrichment Analysis</a:t>
            </a:r>
            <a:br>
              <a:rPr lang="en-US" dirty="0" smtClean="0"/>
            </a:br>
            <a:r>
              <a:rPr lang="en-US" dirty="0" smtClean="0"/>
              <a:t>Broad. GSEA.</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6685" y="867905"/>
            <a:ext cx="7950630" cy="5584254"/>
          </a:xfrm>
        </p:spPr>
      </p:pic>
    </p:spTree>
    <p:extLst>
      <p:ext uri="{BB962C8B-B14F-4D97-AF65-F5344CB8AC3E}">
        <p14:creationId xmlns:p14="http://schemas.microsoft.com/office/powerpoint/2010/main" val="209442203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CESC Story</a:t>
            </a:r>
            <a:endParaRPr lang="en-US" dirty="0"/>
          </a:p>
        </p:txBody>
      </p:sp>
    </p:spTree>
    <p:extLst>
      <p:ext uri="{BB962C8B-B14F-4D97-AF65-F5344CB8AC3E}">
        <p14:creationId xmlns:p14="http://schemas.microsoft.com/office/powerpoint/2010/main" val="310505196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3734"/>
            <a:ext cx="9144000" cy="6804265"/>
          </a:xfrm>
        </p:spPr>
        <p:txBody>
          <a:bodyPr>
            <a:normAutofit/>
          </a:bodyPr>
          <a:lstStyle/>
          <a:p>
            <a:r>
              <a:rPr lang="en-US" dirty="0" smtClean="0"/>
              <a:t>Identification </a:t>
            </a:r>
            <a:r>
              <a:rPr lang="en-US" dirty="0"/>
              <a:t>and Characterization of </a:t>
            </a:r>
            <a:br>
              <a:rPr lang="en-US" dirty="0"/>
            </a:br>
            <a:r>
              <a:rPr lang="en-US" dirty="0"/>
              <a:t>HPV-Independent Cervical Cancers</a:t>
            </a:r>
            <a:br>
              <a:rPr lang="en-US" dirty="0"/>
            </a:br>
            <a:r>
              <a:rPr lang="en-US" dirty="0"/>
              <a:t/>
            </a:r>
            <a:br>
              <a:rPr lang="en-US" dirty="0"/>
            </a:br>
            <a:r>
              <a:rPr lang="en-US" dirty="0" smtClean="0"/>
              <a:t/>
            </a:r>
            <a:br>
              <a:rPr lang="en-US" dirty="0" smtClean="0"/>
            </a:br>
            <a:r>
              <a:rPr lang="en-US" dirty="0"/>
              <a:t/>
            </a:r>
            <a:br>
              <a:rPr lang="en-US" dirty="0"/>
            </a:br>
            <a:r>
              <a:rPr lang="en-US" sz="1300" dirty="0" smtClean="0"/>
              <a:t>Carolyn </a:t>
            </a:r>
            <a:r>
              <a:rPr lang="en-US" sz="1300" dirty="0"/>
              <a:t>E. Banister</a:t>
            </a:r>
            <a:r>
              <a:rPr lang="en-US" sz="1300" baseline="30000" dirty="0"/>
              <a:t>1*</a:t>
            </a:r>
            <a:r>
              <a:rPr lang="en-US" sz="1300" dirty="0"/>
              <a:t>, </a:t>
            </a:r>
            <a:r>
              <a:rPr lang="en-US" sz="1300" dirty="0" err="1"/>
              <a:t>Changlong</a:t>
            </a:r>
            <a:r>
              <a:rPr lang="en-US" sz="1300" dirty="0"/>
              <a:t> Liu</a:t>
            </a:r>
            <a:r>
              <a:rPr lang="en-US" sz="1300" baseline="30000" dirty="0"/>
              <a:t>1</a:t>
            </a:r>
            <a:r>
              <a:rPr lang="en-US" sz="1300" dirty="0"/>
              <a:t>, Lucia Pirisi</a:t>
            </a:r>
            <a:r>
              <a:rPr lang="en-US" sz="1300" baseline="30000" dirty="0"/>
              <a:t>2</a:t>
            </a:r>
            <a:r>
              <a:rPr lang="en-US" sz="1300" dirty="0"/>
              <a:t>, Kim E. Creek</a:t>
            </a:r>
            <a:r>
              <a:rPr lang="en-US" sz="1300" baseline="30000" dirty="0"/>
              <a:t>1</a:t>
            </a:r>
            <a:r>
              <a:rPr lang="en-US" sz="1300" dirty="0"/>
              <a:t>, Phillip J. Buckhaults</a:t>
            </a:r>
            <a:r>
              <a:rPr lang="en-US" sz="1300" baseline="30000" dirty="0"/>
              <a:t>1*</a:t>
            </a:r>
            <a:r>
              <a:rPr lang="en-US" sz="1300" dirty="0"/>
              <a:t/>
            </a:r>
            <a:br>
              <a:rPr lang="en-US" sz="1300" dirty="0"/>
            </a:br>
            <a:r>
              <a:rPr lang="en-US" sz="1300" baseline="30000" dirty="0"/>
              <a:t>1</a:t>
            </a:r>
            <a:r>
              <a:rPr lang="en-US" sz="1300" dirty="0"/>
              <a:t>University of South Carolina College of Pharmacy, Columbia, SC</a:t>
            </a:r>
            <a:br>
              <a:rPr lang="en-US" sz="1300" dirty="0"/>
            </a:br>
            <a:r>
              <a:rPr lang="en-US" sz="1300" baseline="30000" dirty="0"/>
              <a:t>2</a:t>
            </a:r>
            <a:r>
              <a:rPr lang="en-US" sz="1300" dirty="0"/>
              <a:t>University of South Carolina School of Medicine, Columbia, </a:t>
            </a:r>
            <a:r>
              <a:rPr lang="en-US" sz="1300" dirty="0" smtClean="0"/>
              <a:t>SC</a:t>
            </a:r>
            <a:br>
              <a:rPr lang="en-US" sz="1300" dirty="0" smtClean="0"/>
            </a:br>
            <a:r>
              <a:rPr lang="en-US" sz="1300" dirty="0" smtClean="0"/>
              <a:t/>
            </a:r>
            <a:br>
              <a:rPr lang="en-US" sz="1300" dirty="0" smtClean="0"/>
            </a:br>
            <a:r>
              <a:rPr lang="en-US" sz="2200" i="1" dirty="0" err="1" smtClean="0"/>
              <a:t>Oncotarget</a:t>
            </a:r>
            <a:r>
              <a:rPr lang="en-US" sz="2200" i="1" dirty="0" smtClean="0"/>
              <a:t>, Jan 4, 2017. </a:t>
            </a:r>
            <a:endParaRPr lang="en-US" sz="2200" i="1" dirty="0"/>
          </a:p>
        </p:txBody>
      </p:sp>
    </p:spTree>
    <p:extLst>
      <p:ext uri="{BB962C8B-B14F-4D97-AF65-F5344CB8AC3E}">
        <p14:creationId xmlns:p14="http://schemas.microsoft.com/office/powerpoint/2010/main" val="360504473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DNA Alignment / HPV typing</a:t>
            </a:r>
            <a:endParaRPr lang="en-US" sz="2800" dirty="0"/>
          </a:p>
        </p:txBody>
      </p:sp>
      <p:pic>
        <p:nvPicPr>
          <p:cNvPr id="7" name="Picture 6" descr="HPV_Alignment-two.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152" y="1385477"/>
            <a:ext cx="9077238" cy="4117211"/>
          </a:xfrm>
          <a:prstGeom prst="rect">
            <a:avLst/>
          </a:prstGeom>
        </p:spPr>
      </p:pic>
    </p:spTree>
    <p:extLst>
      <p:ext uri="{BB962C8B-B14F-4D97-AF65-F5344CB8AC3E}">
        <p14:creationId xmlns:p14="http://schemas.microsoft.com/office/powerpoint/2010/main" val="70460330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DNA Alignment / HPV typing</a:t>
            </a:r>
            <a:endParaRPr lang="en-US" sz="2800" dirty="0"/>
          </a:p>
        </p:txBody>
      </p:sp>
      <p:graphicFrame>
        <p:nvGraphicFramePr>
          <p:cNvPr id="4" name="Object 3"/>
          <p:cNvGraphicFramePr>
            <a:graphicFrameLocks noChangeAspect="1"/>
          </p:cNvGraphicFramePr>
          <p:nvPr>
            <p:extLst>
              <p:ext uri="{D42A27DB-BD31-4B8C-83A1-F6EECF244321}">
                <p14:modId xmlns:p14="http://schemas.microsoft.com/office/powerpoint/2010/main" val="417379135"/>
              </p:ext>
            </p:extLst>
          </p:nvPr>
        </p:nvGraphicFramePr>
        <p:xfrm>
          <a:off x="2491509" y="1417638"/>
          <a:ext cx="5638800" cy="4216400"/>
        </p:xfrm>
        <a:graphic>
          <a:graphicData uri="http://schemas.openxmlformats.org/presentationml/2006/ole">
            <mc:AlternateContent xmlns:mc="http://schemas.openxmlformats.org/markup-compatibility/2006">
              <mc:Choice xmlns:v="urn:schemas-microsoft-com:vml" Requires="v">
                <p:oleObj spid="_x0000_s5151" name="Document" r:id="rId3" imgW="5638800" imgH="4216400" progId="Word.Document.12">
                  <p:embed/>
                </p:oleObj>
              </mc:Choice>
              <mc:Fallback>
                <p:oleObj name="Document" r:id="rId3" imgW="5638800" imgH="4216400" progId="Word.Document.12">
                  <p:embed/>
                  <p:pic>
                    <p:nvPicPr>
                      <p:cNvPr id="0" name=""/>
                      <p:cNvPicPr/>
                      <p:nvPr/>
                    </p:nvPicPr>
                    <p:blipFill>
                      <a:blip r:embed="rId4"/>
                      <a:stretch>
                        <a:fillRect/>
                      </a:stretch>
                    </p:blipFill>
                    <p:spPr>
                      <a:xfrm>
                        <a:off x="2491509" y="1417638"/>
                        <a:ext cx="5638800" cy="4216400"/>
                      </a:xfrm>
                      <a:prstGeom prst="rect">
                        <a:avLst/>
                      </a:prstGeom>
                    </p:spPr>
                  </p:pic>
                </p:oleObj>
              </mc:Fallback>
            </mc:AlternateContent>
          </a:graphicData>
        </a:graphic>
      </p:graphicFrame>
    </p:spTree>
    <p:extLst>
      <p:ext uri="{BB962C8B-B14F-4D97-AF65-F5344CB8AC3E}">
        <p14:creationId xmlns:p14="http://schemas.microsoft.com/office/powerpoint/2010/main" val="32877396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152400" y="0"/>
            <a:ext cx="8839200" cy="1143000"/>
          </a:xfrm>
        </p:spPr>
        <p:txBody>
          <a:bodyPr/>
          <a:lstStyle/>
          <a:p>
            <a:r>
              <a:rPr lang="en-US">
                <a:latin typeface="Calibri" charset="0"/>
                <a:ea typeface="ＭＳ Ｐゴシック" charset="0"/>
              </a:rPr>
              <a:t>Replicates</a:t>
            </a:r>
          </a:p>
        </p:txBody>
      </p:sp>
      <p:sp>
        <p:nvSpPr>
          <p:cNvPr id="27650" name="Content Placeholder 2"/>
          <p:cNvSpPr>
            <a:spLocks noGrp="1"/>
          </p:cNvSpPr>
          <p:nvPr>
            <p:ph sz="half" idx="1"/>
          </p:nvPr>
        </p:nvSpPr>
        <p:spPr>
          <a:xfrm>
            <a:off x="227013" y="1006475"/>
            <a:ext cx="4197350" cy="5119688"/>
          </a:xfrm>
        </p:spPr>
        <p:txBody>
          <a:bodyPr/>
          <a:lstStyle/>
          <a:p>
            <a:pPr>
              <a:lnSpc>
                <a:spcPct val="90000"/>
              </a:lnSpc>
            </a:pPr>
            <a:r>
              <a:rPr lang="en-US" sz="2600">
                <a:latin typeface="Calibri" charset="0"/>
                <a:ea typeface="ＭＳ Ｐゴシック" charset="0"/>
              </a:rPr>
              <a:t>Technical Replicate</a:t>
            </a:r>
          </a:p>
          <a:p>
            <a:pPr lvl="1">
              <a:lnSpc>
                <a:spcPct val="90000"/>
              </a:lnSpc>
            </a:pPr>
            <a:r>
              <a:rPr lang="en-US" sz="2200">
                <a:latin typeface="Calibri" charset="0"/>
                <a:ea typeface="ＭＳ Ｐゴシック" charset="0"/>
              </a:rPr>
              <a:t>Multiple instances of sequence generation</a:t>
            </a:r>
          </a:p>
          <a:p>
            <a:pPr lvl="2">
              <a:lnSpc>
                <a:spcPct val="90000"/>
              </a:lnSpc>
            </a:pPr>
            <a:r>
              <a:rPr lang="en-US" sz="1900">
                <a:latin typeface="Calibri" charset="0"/>
                <a:ea typeface="ＭＳ Ｐゴシック" charset="0"/>
              </a:rPr>
              <a:t>Flow Cells, Lanes, Indexes</a:t>
            </a:r>
          </a:p>
          <a:p>
            <a:pPr>
              <a:lnSpc>
                <a:spcPct val="90000"/>
              </a:lnSpc>
            </a:pPr>
            <a:r>
              <a:rPr lang="en-US" sz="2600">
                <a:latin typeface="Calibri" charset="0"/>
                <a:ea typeface="ＭＳ Ｐゴシック" charset="0"/>
              </a:rPr>
              <a:t>Biological Replicate</a:t>
            </a:r>
          </a:p>
          <a:p>
            <a:pPr lvl="1">
              <a:lnSpc>
                <a:spcPct val="90000"/>
              </a:lnSpc>
            </a:pPr>
            <a:r>
              <a:rPr lang="en-US" sz="2200">
                <a:latin typeface="Calibri" charset="0"/>
                <a:ea typeface="ＭＳ Ｐゴシック" charset="0"/>
              </a:rPr>
              <a:t>Multiple isolations of cells showing the same phenotype, stage or other experimental condition</a:t>
            </a:r>
          </a:p>
          <a:p>
            <a:pPr lvl="1">
              <a:lnSpc>
                <a:spcPct val="90000"/>
              </a:lnSpc>
            </a:pPr>
            <a:r>
              <a:rPr lang="en-US" sz="2200">
                <a:latin typeface="Calibri" charset="0"/>
                <a:ea typeface="ＭＳ Ｐゴシック" charset="0"/>
              </a:rPr>
              <a:t>Some example concerns/challenges:</a:t>
            </a:r>
          </a:p>
          <a:p>
            <a:pPr lvl="2">
              <a:lnSpc>
                <a:spcPct val="90000"/>
              </a:lnSpc>
            </a:pPr>
            <a:r>
              <a:rPr lang="en-US" sz="1900">
                <a:latin typeface="Calibri" charset="0"/>
                <a:ea typeface="ＭＳ Ｐゴシック" charset="0"/>
              </a:rPr>
              <a:t>Environmental Factors, Growth Conditions, Time</a:t>
            </a:r>
          </a:p>
          <a:p>
            <a:pPr lvl="1">
              <a:lnSpc>
                <a:spcPct val="90000"/>
              </a:lnSpc>
            </a:pPr>
            <a:r>
              <a:rPr lang="en-US" sz="2200">
                <a:latin typeface="Calibri" charset="0"/>
                <a:ea typeface="ＭＳ Ｐゴシック" charset="0"/>
              </a:rPr>
              <a:t>Correlation Coefficient 0.92-0.98</a:t>
            </a:r>
          </a:p>
          <a:p>
            <a:pPr lvl="1">
              <a:lnSpc>
                <a:spcPct val="90000"/>
              </a:lnSpc>
            </a:pPr>
            <a:endParaRPr lang="en-US" sz="2200">
              <a:latin typeface="Calibri" charset="0"/>
              <a:ea typeface="ＭＳ Ｐゴシック" charset="0"/>
            </a:endParaRPr>
          </a:p>
          <a:p>
            <a:pPr>
              <a:lnSpc>
                <a:spcPct val="90000"/>
              </a:lnSpc>
            </a:pPr>
            <a:endParaRPr lang="en-US" sz="2600">
              <a:latin typeface="Calibri" charset="0"/>
              <a:ea typeface="ＭＳ Ｐゴシック" charset="0"/>
            </a:endParaRPr>
          </a:p>
        </p:txBody>
      </p:sp>
      <p:pic>
        <p:nvPicPr>
          <p:cNvPr id="27651" name="Content Placeholder 4" descr="Picture 37.png"/>
          <p:cNvPicPr>
            <a:picLocks noChangeAspect="1"/>
          </p:cNvPicPr>
          <p:nvPr/>
        </p:nvPicPr>
        <p:blipFill>
          <a:blip r:embed="rId2">
            <a:extLst>
              <a:ext uri="{28A0092B-C50C-407E-A947-70E740481C1C}">
                <a14:useLocalDpi xmlns:a14="http://schemas.microsoft.com/office/drawing/2010/main" val="0"/>
              </a:ext>
            </a:extLst>
          </a:blip>
          <a:srcRect t="-12621" b="-12621"/>
          <a:stretch>
            <a:fillRect/>
          </a:stretch>
        </p:blipFill>
        <p:spPr bwMode="auto">
          <a:xfrm>
            <a:off x="4648200" y="1006475"/>
            <a:ext cx="4214813" cy="5119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13747687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RNA Alignment / HPV expression</a:t>
            </a:r>
            <a:endParaRPr lang="en-US" sz="2800" dirty="0"/>
          </a:p>
        </p:txBody>
      </p:sp>
      <p:pic>
        <p:nvPicPr>
          <p:cNvPr id="5" name="Picture 4" descr="HPV_Express-two.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76" y="1385486"/>
            <a:ext cx="9144000" cy="4127974"/>
          </a:xfrm>
          <a:prstGeom prst="rect">
            <a:avLst/>
          </a:prstGeom>
        </p:spPr>
      </p:pic>
    </p:spTree>
    <p:extLst>
      <p:ext uri="{BB962C8B-B14F-4D97-AF65-F5344CB8AC3E}">
        <p14:creationId xmlns:p14="http://schemas.microsoft.com/office/powerpoint/2010/main" val="155155650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pic>
        <p:nvPicPr>
          <p:cNvPr id="3" name="Picture 2" descr="Figure 1.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5900" y="63500"/>
            <a:ext cx="6172200" cy="6718298"/>
          </a:xfrm>
          <a:prstGeom prst="rect">
            <a:avLst/>
          </a:prstGeom>
        </p:spPr>
      </p:pic>
      <p:sp>
        <p:nvSpPr>
          <p:cNvPr id="4" name="Oval 3"/>
          <p:cNvSpPr/>
          <p:nvPr/>
        </p:nvSpPr>
        <p:spPr>
          <a:xfrm>
            <a:off x="3824514" y="1131455"/>
            <a:ext cx="4018698" cy="3208316"/>
          </a:xfrm>
          <a:prstGeom prst="ellipse">
            <a:avLst/>
          </a:prstGeom>
          <a:noFill/>
          <a:ln w="28575"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5034486" y="762123"/>
            <a:ext cx="1706569" cy="369332"/>
          </a:xfrm>
          <a:prstGeom prst="rect">
            <a:avLst/>
          </a:prstGeom>
          <a:noFill/>
        </p:spPr>
        <p:txBody>
          <a:bodyPr wrap="square" rtlCol="0">
            <a:spAutoFit/>
          </a:bodyPr>
          <a:lstStyle/>
          <a:p>
            <a:r>
              <a:rPr lang="en-US" dirty="0" smtClean="0"/>
              <a:t>HPV-active</a:t>
            </a:r>
            <a:endParaRPr lang="en-US" dirty="0"/>
          </a:p>
        </p:txBody>
      </p:sp>
      <p:sp>
        <p:nvSpPr>
          <p:cNvPr id="6" name="Oval 5"/>
          <p:cNvSpPr/>
          <p:nvPr/>
        </p:nvSpPr>
        <p:spPr>
          <a:xfrm>
            <a:off x="2055090" y="4065852"/>
            <a:ext cx="3040303" cy="2014754"/>
          </a:xfrm>
          <a:prstGeom prst="ellipse">
            <a:avLst/>
          </a:prstGeom>
          <a:noFill/>
          <a:ln w="28575"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5034486" y="5322254"/>
            <a:ext cx="1835021" cy="369332"/>
          </a:xfrm>
          <a:prstGeom prst="rect">
            <a:avLst/>
          </a:prstGeom>
          <a:noFill/>
        </p:spPr>
        <p:txBody>
          <a:bodyPr wrap="square" rtlCol="0">
            <a:spAutoFit/>
          </a:bodyPr>
          <a:lstStyle/>
          <a:p>
            <a:r>
              <a:rPr lang="en-US" dirty="0" smtClean="0"/>
              <a:t>HPV-inactive</a:t>
            </a:r>
            <a:endParaRPr lang="en-US" dirty="0"/>
          </a:p>
        </p:txBody>
      </p:sp>
      <p:sp>
        <p:nvSpPr>
          <p:cNvPr id="8" name="Title 1"/>
          <p:cNvSpPr txBox="1">
            <a:spLocks/>
          </p:cNvSpPr>
          <p:nvPr/>
        </p:nvSpPr>
        <p:spPr>
          <a:xfrm>
            <a:off x="0" y="45344"/>
            <a:ext cx="9144000" cy="809020"/>
          </a:xfrm>
          <a:prstGeom prst="rect">
            <a:avLst/>
          </a:prstGeom>
          <a:solidFill>
            <a:schemeClr val="bg1"/>
          </a:solidFill>
        </p:spPr>
        <p:txBody>
          <a:bodyPr>
            <a:normAutofit lnSpcReduction="10000"/>
          </a:bodyPr>
          <a:lstStyle>
            <a:lvl1pPr algn="ctr" defTabSz="457200" rtl="0" fontAlgn="base">
              <a:spcBef>
                <a:spcPct val="0"/>
              </a:spcBef>
              <a:spcAft>
                <a:spcPct val="0"/>
              </a:spcAft>
              <a:defRPr sz="3600" kern="1200">
                <a:solidFill>
                  <a:schemeClr val="tx1"/>
                </a:solidFill>
                <a:latin typeface="+mj-lt"/>
                <a:ea typeface="ＭＳ Ｐゴシック" charset="0"/>
                <a:cs typeface="ＭＳ Ｐゴシック" charset="0"/>
              </a:defRPr>
            </a:lvl1pPr>
            <a:lvl2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a:lstStyle>
          <a:p>
            <a:r>
              <a:rPr lang="en-US" sz="2400" dirty="0" smtClean="0"/>
              <a:t>Unsupervised Classification of Cervical Cancers </a:t>
            </a:r>
          </a:p>
          <a:p>
            <a:r>
              <a:rPr lang="en-US" sz="2400" dirty="0" smtClean="0"/>
              <a:t>based on viral expression</a:t>
            </a:r>
            <a:endParaRPr lang="en-US" sz="2400" dirty="0"/>
          </a:p>
        </p:txBody>
      </p:sp>
    </p:spTree>
    <p:extLst>
      <p:ext uri="{BB962C8B-B14F-4D97-AF65-F5344CB8AC3E}">
        <p14:creationId xmlns:p14="http://schemas.microsoft.com/office/powerpoint/2010/main" val="3975503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341373916"/>
              </p:ext>
            </p:extLst>
          </p:nvPr>
        </p:nvGraphicFramePr>
        <p:xfrm>
          <a:off x="53878" y="95910"/>
          <a:ext cx="9090122" cy="6666179"/>
        </p:xfrm>
        <a:graphic>
          <a:graphicData uri="http://schemas.openxmlformats.org/drawingml/2006/table">
            <a:tbl>
              <a:tblPr/>
              <a:tblGrid>
                <a:gridCol w="1313018"/>
                <a:gridCol w="2525032"/>
                <a:gridCol w="1313018"/>
                <a:gridCol w="1313018"/>
                <a:gridCol w="1313018"/>
                <a:gridCol w="1313018"/>
              </a:tblGrid>
              <a:tr h="183404">
                <a:tc gridSpan="6">
                  <a:txBody>
                    <a:bodyPr/>
                    <a:lstStyle/>
                    <a:p>
                      <a:pPr algn="ctr" fontAlgn="ctr"/>
                      <a:r>
                        <a:rPr lang="en-US" sz="1200" b="0" i="0" u="none" strike="noStrike" dirty="0" smtClean="0">
                          <a:solidFill>
                            <a:srgbClr val="000000"/>
                          </a:solidFill>
                          <a:effectLst/>
                          <a:latin typeface="Times New Roman"/>
                        </a:rPr>
                        <a:t>Patient </a:t>
                      </a:r>
                      <a:r>
                        <a:rPr lang="en-US" sz="1200" b="0" i="0" u="none" strike="noStrike" dirty="0">
                          <a:solidFill>
                            <a:srgbClr val="000000"/>
                          </a:solidFill>
                          <a:effectLst/>
                          <a:latin typeface="Times New Roman"/>
                        </a:rPr>
                        <a:t>Characteristics</a:t>
                      </a:r>
                    </a:p>
                  </a:txBody>
                  <a:tcPr marL="9259" marR="9259" marT="9259"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57413">
                <a:tc gridSpan="2">
                  <a:txBody>
                    <a:bodyPr/>
                    <a:lstStyle/>
                    <a:p>
                      <a:pPr algn="l" fontAlgn="ctr"/>
                      <a:r>
                        <a:rPr lang="en-US" sz="1200" b="1" i="0" u="none" strike="noStrike" dirty="0">
                          <a:solidFill>
                            <a:srgbClr val="000000"/>
                          </a:solidFill>
                          <a:effectLst/>
                          <a:latin typeface="Times New Roman"/>
                        </a:rPr>
                        <a:t> </a:t>
                      </a:r>
                    </a:p>
                  </a:txBody>
                  <a:tcPr marL="9259" marR="9259" marT="925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0" i="0" u="none" strike="noStrike">
                          <a:solidFill>
                            <a:srgbClr val="000000"/>
                          </a:solidFill>
                          <a:effectLst/>
                          <a:latin typeface="Times New Roman"/>
                        </a:rPr>
                        <a:t>Total</a:t>
                      </a:r>
                    </a:p>
                  </a:txBody>
                  <a:tcPr marL="9259" marR="9259" marT="925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FF0000"/>
                          </a:solidFill>
                          <a:effectLst/>
                          <a:latin typeface="Times New Roman"/>
                        </a:rPr>
                        <a:t>HPV inactive</a:t>
                      </a:r>
                    </a:p>
                  </a:txBody>
                  <a:tcPr marL="9259" marR="9259" marT="925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Times New Roman"/>
                        </a:rPr>
                        <a:t>HPV active</a:t>
                      </a:r>
                    </a:p>
                  </a:txBody>
                  <a:tcPr marL="9259" marR="9259" marT="925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Times New Roman"/>
                        </a:rPr>
                        <a:t>p-value</a:t>
                      </a:r>
                    </a:p>
                  </a:txBody>
                  <a:tcPr marL="9259" marR="9259" marT="925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3404">
                <a:tc>
                  <a:txBody>
                    <a:bodyPr/>
                    <a:lstStyle/>
                    <a:p>
                      <a:pPr algn="l" fontAlgn="ctr"/>
                      <a:r>
                        <a:rPr lang="en-US" sz="1200" b="0" i="0" u="none" strike="noStrike">
                          <a:solidFill>
                            <a:srgbClr val="000000"/>
                          </a:solidFill>
                          <a:effectLst/>
                          <a:latin typeface="Times New Roman"/>
                        </a:rPr>
                        <a:t>Total n</a:t>
                      </a:r>
                    </a:p>
                  </a:txBody>
                  <a:tcPr marL="9259" marR="9259" marT="925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Times New Roman"/>
                        </a:rPr>
                        <a:t>261</a:t>
                      </a:r>
                    </a:p>
                  </a:txBody>
                  <a:tcPr marL="9259" marR="9259" marT="925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Times New Roman"/>
                        </a:rPr>
                        <a:t>20</a:t>
                      </a:r>
                    </a:p>
                  </a:txBody>
                  <a:tcPr marL="9259" marR="9259" marT="925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Times New Roman"/>
                        </a:rPr>
                        <a:t>241</a:t>
                      </a:r>
                    </a:p>
                  </a:txBody>
                  <a:tcPr marL="9259" marR="9259" marT="925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w="12700" cap="flat" cmpd="sng" algn="ctr">
                      <a:solidFill>
                        <a:srgbClr val="000000"/>
                      </a:solidFill>
                      <a:prstDash val="solid"/>
                      <a:round/>
                      <a:headEnd type="none" w="med" len="med"/>
                      <a:tailEnd type="none" w="med" len="med"/>
                    </a:lnT>
                    <a:lnB>
                      <a:noFill/>
                    </a:lnB>
                  </a:tcPr>
                </a:tc>
              </a:tr>
              <a:tr h="367374">
                <a:tc>
                  <a:txBody>
                    <a:bodyPr/>
                    <a:lstStyle/>
                    <a:p>
                      <a:pPr algn="l" fontAlgn="ctr"/>
                      <a:r>
                        <a:rPr lang="en-US" sz="1200" b="0" i="0" u="none" strike="noStrike">
                          <a:solidFill>
                            <a:srgbClr val="000000"/>
                          </a:solidFill>
                          <a:effectLst/>
                          <a:latin typeface="Times New Roman"/>
                        </a:rPr>
                        <a:t>Ethnicity   n (%)</a:t>
                      </a:r>
                    </a:p>
                  </a:txBody>
                  <a:tcPr marL="9259" marR="9259" marT="9259" marB="0" anchor="ctr">
                    <a:lnL>
                      <a:noFill/>
                    </a:lnL>
                    <a:lnR>
                      <a:noFill/>
                    </a:lnR>
                    <a:lnT>
                      <a:noFill/>
                    </a:lnT>
                    <a:lnB>
                      <a:noFill/>
                    </a:lnB>
                  </a:tcPr>
                </a:tc>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r>
              <a:tr h="246662">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American Indian</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7(3.1)</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1(5.9)</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6(2.9)</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0.89</a:t>
                      </a:r>
                    </a:p>
                  </a:txBody>
                  <a:tcPr marL="9259" marR="9259" marT="9259" marB="0" anchor="ctr">
                    <a:lnL>
                      <a:noFill/>
                    </a:lnL>
                    <a:lnR>
                      <a:noFill/>
                    </a:lnR>
                    <a:lnT>
                      <a:noFill/>
                    </a:lnT>
                    <a:lnB>
                      <a:noFill/>
                    </a:lnB>
                  </a:tcPr>
                </a:tc>
              </a:tr>
              <a:tr h="357413">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l" fontAlgn="ctr"/>
                      <a:r>
                        <a:rPr lang="en-US" sz="1200" b="0" i="0" u="none" strike="noStrike" dirty="0">
                          <a:solidFill>
                            <a:srgbClr val="000000"/>
                          </a:solidFill>
                          <a:effectLst/>
                          <a:latin typeface="Times New Roman"/>
                        </a:rPr>
                        <a:t>Asian and Pacific Islander</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20(8.9)</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1(5.9)</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19(9.1)</a:t>
                      </a: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r>
              <a:tr h="246662">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Black</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25(11.1)</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2(11.8)</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23(11.1)</a:t>
                      </a: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r>
              <a:tr h="246662">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White</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173(76.9)</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13(76.5)</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160(76.9)</a:t>
                      </a: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r>
              <a:tr h="183404">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Unknown</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36</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3</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33</a:t>
                      </a: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r>
              <a:tr h="367374">
                <a:tc>
                  <a:txBody>
                    <a:bodyPr/>
                    <a:lstStyle/>
                    <a:p>
                      <a:pPr algn="l" fontAlgn="ctr"/>
                      <a:r>
                        <a:rPr lang="en-US" sz="1200" b="0" i="0" u="none" strike="noStrike">
                          <a:solidFill>
                            <a:srgbClr val="000000"/>
                          </a:solidFill>
                          <a:effectLst/>
                          <a:latin typeface="Times New Roman"/>
                        </a:rPr>
                        <a:t>Diagnosis n (%)</a:t>
                      </a:r>
                    </a:p>
                  </a:txBody>
                  <a:tcPr marL="9259" marR="9259" marT="9259" marB="0" anchor="ctr">
                    <a:lnL>
                      <a:noFill/>
                    </a:lnL>
                    <a:lnR>
                      <a:noFill/>
                    </a:lnR>
                    <a:lnT>
                      <a:noFill/>
                    </a:lnT>
                    <a:lnB>
                      <a:noFill/>
                    </a:lnB>
                  </a:tcPr>
                </a:tc>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ctr" fontAlgn="ctr"/>
                      <a:endParaRPr lang="en-US" sz="1200" b="1" i="0" u="none" strike="noStrike">
                        <a:solidFill>
                          <a:srgbClr val="000000"/>
                        </a:solidFill>
                        <a:effectLst/>
                        <a:latin typeface="Times New Roman"/>
                      </a:endParaRPr>
                    </a:p>
                  </a:txBody>
                  <a:tcPr marL="9259" marR="9259" marT="9259" marB="0" anchor="ctr">
                    <a:lnL>
                      <a:noFill/>
                    </a:lnL>
                    <a:lnR>
                      <a:noFill/>
                    </a:lnR>
                    <a:lnT>
                      <a:noFill/>
                    </a:lnT>
                    <a:lnB>
                      <a:noFill/>
                    </a:lnB>
                  </a:tcPr>
                </a:tc>
              </a:tr>
              <a:tr h="246662">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l" fontAlgn="ctr"/>
                      <a:r>
                        <a:rPr lang="en-US" sz="1200" b="0" i="0" u="none" strike="noStrike">
                          <a:solidFill>
                            <a:srgbClr val="FF0000"/>
                          </a:solidFill>
                          <a:effectLst/>
                          <a:latin typeface="Times New Roman"/>
                        </a:rPr>
                        <a:t>Adenocarcinoma</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44(16.9)</a:t>
                      </a:r>
                    </a:p>
                  </a:txBody>
                  <a:tcPr marL="9259" marR="9259" marT="9259" marB="0" anchor="ctr">
                    <a:lnL>
                      <a:noFill/>
                    </a:lnL>
                    <a:lnR>
                      <a:noFill/>
                    </a:lnR>
                    <a:lnT>
                      <a:noFill/>
                    </a:lnT>
                    <a:lnB>
                      <a:noFill/>
                    </a:lnB>
                  </a:tcPr>
                </a:tc>
                <a:tc>
                  <a:txBody>
                    <a:bodyPr/>
                    <a:lstStyle/>
                    <a:p>
                      <a:pPr algn="ctr" fontAlgn="ctr"/>
                      <a:r>
                        <a:rPr lang="en-US" sz="1200" b="0" i="0" u="none" strike="noStrike" dirty="0">
                          <a:solidFill>
                            <a:srgbClr val="FF0000"/>
                          </a:solidFill>
                          <a:effectLst/>
                          <a:latin typeface="Times New Roman"/>
                        </a:rPr>
                        <a:t>8(40.0)</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36(14.9)</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0.00022</a:t>
                      </a:r>
                    </a:p>
                  </a:txBody>
                  <a:tcPr marL="9259" marR="9259" marT="9259" marB="0" anchor="ctr">
                    <a:lnL>
                      <a:noFill/>
                    </a:lnL>
                    <a:lnR>
                      <a:noFill/>
                    </a:lnR>
                    <a:lnT>
                      <a:noFill/>
                    </a:lnT>
                    <a:lnB>
                      <a:noFill/>
                    </a:lnB>
                  </a:tcPr>
                </a:tc>
              </a:tr>
              <a:tr h="246662">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Adenosquamous </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5(1.9)</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2(10)</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 3(1.2)</a:t>
                      </a: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r>
              <a:tr h="357413">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Squamous Cell Carcinoma</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212(81.2)</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10(50.0)</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202(83.8)</a:t>
                      </a: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r>
              <a:tr h="246662">
                <a:tc>
                  <a:txBody>
                    <a:bodyPr/>
                    <a:lstStyle/>
                    <a:p>
                      <a:pPr algn="l" fontAlgn="ctr"/>
                      <a:r>
                        <a:rPr lang="en-US" sz="1200" b="0" i="0" u="none" strike="noStrike">
                          <a:solidFill>
                            <a:srgbClr val="000000"/>
                          </a:solidFill>
                          <a:effectLst/>
                          <a:latin typeface="Times New Roman"/>
                        </a:rPr>
                        <a:t>Grade n (%)</a:t>
                      </a:r>
                    </a:p>
                  </a:txBody>
                  <a:tcPr marL="9259" marR="9259" marT="9259" marB="0" anchor="ctr">
                    <a:lnL>
                      <a:noFill/>
                    </a:lnL>
                    <a:lnR>
                      <a:noFill/>
                    </a:lnR>
                    <a:lnT>
                      <a:noFill/>
                    </a:lnT>
                    <a:lnB>
                      <a:noFill/>
                    </a:lnB>
                  </a:tcPr>
                </a:tc>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r>
              <a:tr h="183404">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G1</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 16(7.0)</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0(0.0)</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16(7.6)</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0.22</a:t>
                      </a:r>
                    </a:p>
                  </a:txBody>
                  <a:tcPr marL="9259" marR="9259" marT="9259" marB="0" anchor="ctr">
                    <a:lnL>
                      <a:noFill/>
                    </a:lnL>
                    <a:lnR>
                      <a:noFill/>
                    </a:lnR>
                    <a:lnT>
                      <a:noFill/>
                    </a:lnT>
                    <a:lnB>
                      <a:noFill/>
                    </a:lnB>
                  </a:tcPr>
                </a:tc>
              </a:tr>
              <a:tr h="367374">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G2</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 115(50.2)</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7 (36.8)</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 108(51.4)</a:t>
                      </a: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r>
              <a:tr h="367374">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G3</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97(42.3)</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12 (63.2)</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 85(40.5)</a:t>
                      </a: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r>
              <a:tr h="183404">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G4 </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1 (0.4)</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0 (0.0)</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1(0.5)</a:t>
                      </a: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r>
              <a:tr h="183404">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GX (Unknown)</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32</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1</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31</a:t>
                      </a: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r>
              <a:tr h="246662">
                <a:tc>
                  <a:txBody>
                    <a:bodyPr/>
                    <a:lstStyle/>
                    <a:p>
                      <a:pPr algn="l" fontAlgn="ctr"/>
                      <a:r>
                        <a:rPr lang="en-US" sz="1200" b="0" i="0" u="none" strike="noStrike">
                          <a:solidFill>
                            <a:srgbClr val="000000"/>
                          </a:solidFill>
                          <a:effectLst/>
                          <a:latin typeface="Times New Roman"/>
                        </a:rPr>
                        <a:t>Stage n (%)</a:t>
                      </a:r>
                    </a:p>
                  </a:txBody>
                  <a:tcPr marL="9259" marR="9259" marT="9259" marB="0" anchor="ctr">
                    <a:lnL>
                      <a:noFill/>
                    </a:lnL>
                    <a:lnR>
                      <a:noFill/>
                    </a:lnR>
                    <a:lnT>
                      <a:noFill/>
                    </a:lnT>
                    <a:lnB>
                      <a:noFill/>
                    </a:lnB>
                  </a:tcPr>
                </a:tc>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r>
              <a:tr h="246662">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1</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132(52.0)</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11(55.0)</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121(51.7)</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0.41</a:t>
                      </a:r>
                    </a:p>
                  </a:txBody>
                  <a:tcPr marL="9259" marR="9259" marT="9259" marB="0" anchor="ctr">
                    <a:lnL>
                      <a:noFill/>
                    </a:lnL>
                    <a:lnR>
                      <a:noFill/>
                    </a:lnR>
                    <a:lnT>
                      <a:noFill/>
                    </a:lnT>
                    <a:lnB>
                      <a:noFill/>
                    </a:lnB>
                  </a:tcPr>
                </a:tc>
              </a:tr>
              <a:tr h="367374">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2</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 64(25.2)</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5(25.0)</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59(25.2)</a:t>
                      </a: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r>
              <a:tr h="246662">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3</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38(15.0)</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1(5.0)</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37(15.8)</a:t>
                      </a: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r>
              <a:tr h="183404">
                <a:tc>
                  <a:txBody>
                    <a:bodyPr/>
                    <a:lstStyle/>
                    <a:p>
                      <a:pPr algn="l"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4</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20(7.9)</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3 (15.0)</a:t>
                      </a:r>
                    </a:p>
                  </a:txBody>
                  <a:tcPr marL="9259" marR="9259" marT="9259"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17(7.3)</a:t>
                      </a:r>
                    </a:p>
                  </a:txBody>
                  <a:tcPr marL="9259" marR="9259" marT="9259" marB="0" anchor="ctr">
                    <a:lnL>
                      <a:noFill/>
                    </a:lnL>
                    <a:lnR>
                      <a:noFill/>
                    </a:lnR>
                    <a:lnT>
                      <a:noFill/>
                    </a:lnT>
                    <a:lnB>
                      <a:noFill/>
                    </a:lnB>
                  </a:tcPr>
                </a:tc>
                <a:tc>
                  <a:txBody>
                    <a:bodyPr/>
                    <a:lstStyle/>
                    <a:p>
                      <a:pPr algn="ctr" fontAlgn="ctr"/>
                      <a:endParaRPr lang="en-US" sz="1200" b="0" i="0" u="none" strike="noStrike">
                        <a:solidFill>
                          <a:srgbClr val="000000"/>
                        </a:solidFill>
                        <a:effectLst/>
                        <a:latin typeface="Times New Roman"/>
                      </a:endParaRPr>
                    </a:p>
                  </a:txBody>
                  <a:tcPr marL="9259" marR="9259" marT="9259" marB="0" anchor="ctr">
                    <a:lnL>
                      <a:noFill/>
                    </a:lnL>
                    <a:lnR>
                      <a:noFill/>
                    </a:lnR>
                    <a:lnT>
                      <a:noFill/>
                    </a:lnT>
                    <a:lnB>
                      <a:noFill/>
                    </a:lnB>
                  </a:tcPr>
                </a:tc>
              </a:tr>
              <a:tr h="183404">
                <a:tc>
                  <a:txBody>
                    <a:bodyPr/>
                    <a:lstStyle/>
                    <a:p>
                      <a:pPr algn="l" fontAlgn="ctr"/>
                      <a:r>
                        <a:rPr lang="en-US" sz="1200" b="0" i="0" u="none" strike="noStrike">
                          <a:solidFill>
                            <a:srgbClr val="000000"/>
                          </a:solidFill>
                          <a:effectLst/>
                          <a:latin typeface="Times New Roman"/>
                        </a:rPr>
                        <a:t> </a:t>
                      </a:r>
                    </a:p>
                  </a:txBody>
                  <a:tcPr marL="9259" marR="9259" marT="925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Times New Roman"/>
                        </a:rPr>
                        <a:t>Unknown</a:t>
                      </a:r>
                    </a:p>
                  </a:txBody>
                  <a:tcPr marL="9259" marR="9259" marT="925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Times New Roman"/>
                        </a:rPr>
                        <a:t>7</a:t>
                      </a:r>
                    </a:p>
                  </a:txBody>
                  <a:tcPr marL="9259" marR="9259" marT="925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Times New Roman"/>
                        </a:rPr>
                        <a:t>0</a:t>
                      </a:r>
                    </a:p>
                  </a:txBody>
                  <a:tcPr marL="9259" marR="9259" marT="925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Times New Roman"/>
                        </a:rPr>
                        <a:t>7</a:t>
                      </a:r>
                    </a:p>
                  </a:txBody>
                  <a:tcPr marL="9259" marR="9259" marT="925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Times New Roman"/>
                        </a:rPr>
                        <a:t> </a:t>
                      </a:r>
                    </a:p>
                  </a:txBody>
                  <a:tcPr marL="9259" marR="9259" marT="9259" marB="0" anchor="ctr">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85922154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pic>
        <p:nvPicPr>
          <p:cNvPr id="3" name="Picture 2" descr="Figure 2 A&amp;B.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0" y="571500"/>
            <a:ext cx="8178797" cy="5702299"/>
          </a:xfrm>
          <a:prstGeom prst="rect">
            <a:avLst/>
          </a:prstGeom>
        </p:spPr>
      </p:pic>
      <p:sp>
        <p:nvSpPr>
          <p:cNvPr id="6" name="Title 1"/>
          <p:cNvSpPr txBox="1">
            <a:spLocks/>
          </p:cNvSpPr>
          <p:nvPr/>
        </p:nvSpPr>
        <p:spPr>
          <a:xfrm>
            <a:off x="51687" y="13386"/>
            <a:ext cx="9092313" cy="1013006"/>
          </a:xfrm>
          <a:prstGeom prst="rect">
            <a:avLst/>
          </a:prstGeom>
          <a:solidFill>
            <a:srgbClr val="FFFFFF"/>
          </a:solidFill>
        </p:spPr>
        <p:txBody>
          <a:bodyPr>
            <a:normAutofit fontScale="92500" lnSpcReduction="10000"/>
          </a:bodyPr>
          <a:lstStyle>
            <a:lvl1pPr algn="ctr" defTabSz="457200" rtl="0" fontAlgn="base">
              <a:spcBef>
                <a:spcPct val="0"/>
              </a:spcBef>
              <a:spcAft>
                <a:spcPct val="0"/>
              </a:spcAft>
              <a:defRPr sz="3600" kern="1200">
                <a:solidFill>
                  <a:schemeClr val="tx1"/>
                </a:solidFill>
                <a:latin typeface="+mj-lt"/>
                <a:ea typeface="ＭＳ Ｐゴシック" charset="0"/>
                <a:cs typeface="ＭＳ Ｐゴシック" charset="0"/>
              </a:defRPr>
            </a:lvl1pPr>
            <a:lvl2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a:lstStyle>
          <a:p>
            <a:r>
              <a:rPr lang="en-US" dirty="0" smtClean="0"/>
              <a:t>HPV Inactive cervical cancer patients are older and have worse prognosis</a:t>
            </a:r>
            <a:endParaRPr lang="en-US" dirty="0"/>
          </a:p>
        </p:txBody>
      </p:sp>
    </p:spTree>
    <p:extLst>
      <p:ext uri="{BB962C8B-B14F-4D97-AF65-F5344CB8AC3E}">
        <p14:creationId xmlns:p14="http://schemas.microsoft.com/office/powerpoint/2010/main" val="59909380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pic>
        <p:nvPicPr>
          <p:cNvPr id="3" name="Picture 2" descr="Figure 3 A&amp;B.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300" y="1371600"/>
            <a:ext cx="7886700" cy="4622799"/>
          </a:xfrm>
          <a:prstGeom prst="rect">
            <a:avLst/>
          </a:prstGeom>
        </p:spPr>
      </p:pic>
      <p:sp>
        <p:nvSpPr>
          <p:cNvPr id="4" name="Title 1"/>
          <p:cNvSpPr txBox="1">
            <a:spLocks/>
          </p:cNvSpPr>
          <p:nvPr/>
        </p:nvSpPr>
        <p:spPr>
          <a:xfrm>
            <a:off x="51687" y="13386"/>
            <a:ext cx="9092313" cy="1013006"/>
          </a:xfrm>
          <a:prstGeom prst="rect">
            <a:avLst/>
          </a:prstGeom>
        </p:spPr>
        <p:txBody>
          <a:bodyPr>
            <a:normAutofit fontScale="92500" lnSpcReduction="10000"/>
          </a:bodyPr>
          <a:lstStyle>
            <a:lvl1pPr algn="ctr" defTabSz="457200" rtl="0" fontAlgn="base">
              <a:spcBef>
                <a:spcPct val="0"/>
              </a:spcBef>
              <a:spcAft>
                <a:spcPct val="0"/>
              </a:spcAft>
              <a:defRPr sz="3600" kern="1200">
                <a:solidFill>
                  <a:schemeClr val="tx1"/>
                </a:solidFill>
                <a:latin typeface="+mj-lt"/>
                <a:ea typeface="ＭＳ Ｐゴシック" charset="0"/>
                <a:cs typeface="ＭＳ Ｐゴシック" charset="0"/>
              </a:defRPr>
            </a:lvl1pPr>
            <a:lvl2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a:lstStyle>
          <a:p>
            <a:r>
              <a:rPr lang="en-US" dirty="0" smtClean="0"/>
              <a:t>HPV Inactive Cervical Cancers have Increased expression and loss of methylation of many genes</a:t>
            </a:r>
            <a:endParaRPr lang="en-US" dirty="0"/>
          </a:p>
        </p:txBody>
      </p:sp>
    </p:spTree>
    <p:extLst>
      <p:ext uri="{BB962C8B-B14F-4D97-AF65-F5344CB8AC3E}">
        <p14:creationId xmlns:p14="http://schemas.microsoft.com/office/powerpoint/2010/main" val="275990836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z="4000" smtClean="0"/>
              <a:t>Methylation</a:t>
            </a:r>
          </a:p>
        </p:txBody>
      </p:sp>
      <p:sp>
        <p:nvSpPr>
          <p:cNvPr id="7171" name="Rectangle 3"/>
          <p:cNvSpPr txBox="1">
            <a:spLocks noChangeArrowheads="1"/>
          </p:cNvSpPr>
          <p:nvPr/>
        </p:nvSpPr>
        <p:spPr bwMode="auto">
          <a:xfrm>
            <a:off x="1066800" y="3276600"/>
            <a:ext cx="6934200" cy="2667000"/>
          </a:xfrm>
          <a:prstGeom prst="rect">
            <a:avLst/>
          </a:prstGeom>
          <a:noFill/>
          <a:ln w="9525">
            <a:noFill/>
            <a:miter lim="800000"/>
            <a:headEnd/>
            <a:tailEnd/>
          </a:ln>
        </p:spPr>
        <p:txBody>
          <a:bodyPr/>
          <a:lstStyle/>
          <a:p>
            <a:pPr marL="342900" indent="-342900">
              <a:spcBef>
                <a:spcPct val="20000"/>
              </a:spcBef>
              <a:buFont typeface="Arial" charset="0"/>
              <a:buChar char="•"/>
            </a:pPr>
            <a:r>
              <a:rPr lang="en-US" sz="2800">
                <a:latin typeface="Calibri" pitchFamily="34" charset="0"/>
              </a:rPr>
              <a:t>The covalent addition of methyl group to 5</a:t>
            </a:r>
            <a:r>
              <a:rPr lang="en-US" sz="2800" baseline="30000">
                <a:latin typeface="Calibri" pitchFamily="34" charset="0"/>
              </a:rPr>
              <a:t>th</a:t>
            </a:r>
            <a:r>
              <a:rPr lang="en-US" sz="2800">
                <a:latin typeface="Calibri" pitchFamily="34" charset="0"/>
              </a:rPr>
              <a:t> position of cystosine</a:t>
            </a:r>
          </a:p>
          <a:p>
            <a:pPr marL="742950" lvl="1" indent="-285750">
              <a:spcBef>
                <a:spcPct val="20000"/>
              </a:spcBef>
              <a:buFont typeface="Arial" charset="0"/>
              <a:buChar char="–"/>
            </a:pPr>
            <a:r>
              <a:rPr lang="en-US" sz="2400">
                <a:latin typeface="Calibri" pitchFamily="34" charset="0"/>
              </a:rPr>
              <a:t>Largely confined to CpG dinucleotides</a:t>
            </a:r>
          </a:p>
          <a:p>
            <a:pPr marL="342900" indent="-342900">
              <a:spcBef>
                <a:spcPct val="20000"/>
              </a:spcBef>
              <a:buFont typeface="Arial" charset="0"/>
              <a:buChar char="•"/>
            </a:pPr>
            <a:r>
              <a:rPr lang="en-US" sz="2800">
                <a:latin typeface="Calibri" pitchFamily="34" charset="0"/>
              </a:rPr>
              <a:t>Catalyzed by DNA methyl transferase. </a:t>
            </a:r>
          </a:p>
          <a:p>
            <a:pPr marL="342900" indent="-342900">
              <a:spcBef>
                <a:spcPct val="20000"/>
              </a:spcBef>
              <a:buFont typeface="Arial" charset="0"/>
              <a:buChar char="•"/>
            </a:pPr>
            <a:r>
              <a:rPr lang="en-US" sz="2800">
                <a:latin typeface="Calibri" pitchFamily="34" charset="0"/>
              </a:rPr>
              <a:t>Accessible for measurement</a:t>
            </a:r>
          </a:p>
        </p:txBody>
      </p:sp>
      <p:pic>
        <p:nvPicPr>
          <p:cNvPr id="7172" name="Picture 4" descr="cytosine methylation.jpg"/>
          <p:cNvPicPr>
            <a:picLocks noChangeAspect="1"/>
          </p:cNvPicPr>
          <p:nvPr/>
        </p:nvPicPr>
        <p:blipFill>
          <a:blip r:embed="rId3" cstate="print"/>
          <a:srcRect/>
          <a:stretch>
            <a:fillRect/>
          </a:stretch>
        </p:blipFill>
        <p:spPr bwMode="auto">
          <a:xfrm>
            <a:off x="2057400" y="1219200"/>
            <a:ext cx="5191125" cy="1943100"/>
          </a:xfrm>
          <a:prstGeom prst="rect">
            <a:avLst/>
          </a:prstGeom>
          <a:noFill/>
          <a:ln w="9525">
            <a:noFill/>
            <a:miter lim="800000"/>
            <a:headEnd/>
            <a:tailEnd/>
          </a:ln>
        </p:spPr>
      </p:pic>
      <p:sp>
        <p:nvSpPr>
          <p:cNvPr id="8" name="Oval 7"/>
          <p:cNvSpPr/>
          <p:nvPr/>
        </p:nvSpPr>
        <p:spPr>
          <a:xfrm>
            <a:off x="6553200" y="1600200"/>
            <a:ext cx="609600" cy="457200"/>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extLst>
      <p:ext uri="{BB962C8B-B14F-4D97-AF65-F5344CB8AC3E}">
        <p14:creationId xmlns:p14="http://schemas.microsoft.com/office/powerpoint/2010/main" val="726537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sz="4000" dirty="0" smtClean="0"/>
              <a:t>DNA Methylation</a:t>
            </a:r>
          </a:p>
        </p:txBody>
      </p:sp>
      <p:sp>
        <p:nvSpPr>
          <p:cNvPr id="7" name="Rectangle 6"/>
          <p:cNvSpPr/>
          <p:nvPr/>
        </p:nvSpPr>
        <p:spPr>
          <a:xfrm>
            <a:off x="6400800" y="1752600"/>
            <a:ext cx="12954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381000" y="2057400"/>
            <a:ext cx="6858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304800" y="3581400"/>
            <a:ext cx="6858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150" name="Content Placeholder 10" descr="DNA Methylation.tif"/>
          <p:cNvPicPr>
            <a:picLocks noGrp="1" noChangeAspect="1"/>
          </p:cNvPicPr>
          <p:nvPr>
            <p:ph idx="1"/>
          </p:nvPr>
        </p:nvPicPr>
        <p:blipFill>
          <a:blip r:embed="rId3" cstate="print"/>
          <a:srcRect/>
          <a:stretch>
            <a:fillRect/>
          </a:stretch>
        </p:blipFill>
        <p:spPr>
          <a:xfrm>
            <a:off x="90488" y="1219200"/>
            <a:ext cx="9053512" cy="3743325"/>
          </a:xfrm>
        </p:spPr>
      </p:pic>
      <p:sp>
        <p:nvSpPr>
          <p:cNvPr id="6151" name="Rectangle 11"/>
          <p:cNvSpPr>
            <a:spLocks noChangeArrowheads="1"/>
          </p:cNvSpPr>
          <p:nvPr/>
        </p:nvSpPr>
        <p:spPr bwMode="auto">
          <a:xfrm>
            <a:off x="5029200" y="4352925"/>
            <a:ext cx="3886200" cy="304800"/>
          </a:xfrm>
          <a:prstGeom prst="rect">
            <a:avLst/>
          </a:prstGeom>
          <a:noFill/>
          <a:ln w="9525">
            <a:noFill/>
            <a:miter lim="800000"/>
            <a:headEnd/>
            <a:tailEnd/>
          </a:ln>
        </p:spPr>
        <p:txBody>
          <a:bodyPr>
            <a:spAutoFit/>
          </a:bodyPr>
          <a:lstStyle/>
          <a:p>
            <a:r>
              <a:rPr lang="en-US" sz="1400">
                <a:solidFill>
                  <a:srgbClr val="0070C0"/>
                </a:solidFill>
                <a:latin typeface="Calibri" pitchFamily="34" charset="0"/>
              </a:rPr>
              <a:t>Nature Clinical Practice Oncology (2005) </a:t>
            </a:r>
            <a:r>
              <a:rPr lang="en-US" sz="1400" b="1">
                <a:solidFill>
                  <a:srgbClr val="0070C0"/>
                </a:solidFill>
                <a:latin typeface="Calibri" pitchFamily="34" charset="0"/>
              </a:rPr>
              <a:t>2</a:t>
            </a:r>
            <a:r>
              <a:rPr lang="en-US" sz="1400">
                <a:solidFill>
                  <a:srgbClr val="0070C0"/>
                </a:solidFill>
                <a:latin typeface="Calibri" pitchFamily="34" charset="0"/>
              </a:rPr>
              <a:t>, S4-S11</a:t>
            </a:r>
          </a:p>
        </p:txBody>
      </p:sp>
      <p:pic>
        <p:nvPicPr>
          <p:cNvPr id="10" name="Content Placeholder 3"/>
          <p:cNvPicPr>
            <a:picLocks/>
          </p:cNvPicPr>
          <p:nvPr/>
        </p:nvPicPr>
        <p:blipFill>
          <a:blip r:embed="rId4" cstate="print"/>
          <a:srcRect l="52606" t="28479" r="2174" b="61155"/>
          <a:stretch>
            <a:fillRect/>
          </a:stretch>
        </p:blipFill>
        <p:spPr bwMode="auto">
          <a:xfrm>
            <a:off x="152400" y="5181600"/>
            <a:ext cx="8839200" cy="1143000"/>
          </a:xfrm>
          <a:prstGeom prst="rect">
            <a:avLst/>
          </a:prstGeom>
          <a:noFill/>
          <a:ln w="9525">
            <a:noFill/>
            <a:miter lim="800000"/>
            <a:headEnd/>
            <a:tailEnd/>
          </a:ln>
        </p:spPr>
      </p:pic>
      <p:sp>
        <p:nvSpPr>
          <p:cNvPr id="11" name="Oval 10"/>
          <p:cNvSpPr/>
          <p:nvPr/>
        </p:nvSpPr>
        <p:spPr>
          <a:xfrm>
            <a:off x="1066800" y="5943600"/>
            <a:ext cx="41910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5315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altLang="x-none"/>
              <a:t>Bisulfite Modification</a:t>
            </a:r>
          </a:p>
        </p:txBody>
      </p:sp>
      <p:pic>
        <p:nvPicPr>
          <p:cNvPr id="8195" name="Content Placeholder 4" descr="Bisulfite sequencing.bmp"/>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695450" y="1676400"/>
            <a:ext cx="6015038" cy="4191000"/>
          </a:xfrm>
        </p:spPr>
      </p:pic>
    </p:spTree>
    <p:extLst>
      <p:ext uri="{BB962C8B-B14F-4D97-AF65-F5344CB8AC3E}">
        <p14:creationId xmlns:p14="http://schemas.microsoft.com/office/powerpoint/2010/main" val="159681128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Wiki_Bisulfite_sequencing_Figure_1_small"/>
          <p:cNvPicPr>
            <a:picLocks noChangeAspect="1" noChangeArrowheads="1"/>
          </p:cNvPicPr>
          <p:nvPr/>
        </p:nvPicPr>
        <p:blipFill>
          <a:blip r:embed="rId3" cstate="print"/>
          <a:srcRect/>
          <a:stretch>
            <a:fillRect/>
          </a:stretch>
        </p:blipFill>
        <p:spPr bwMode="auto">
          <a:xfrm>
            <a:off x="0" y="1066800"/>
            <a:ext cx="3962400" cy="2514600"/>
          </a:xfrm>
          <a:prstGeom prst="rect">
            <a:avLst/>
          </a:prstGeom>
          <a:noFill/>
          <a:ln w="9525">
            <a:noFill/>
            <a:miter lim="800000"/>
            <a:headEnd/>
            <a:tailEnd/>
          </a:ln>
        </p:spPr>
      </p:pic>
      <p:sp>
        <p:nvSpPr>
          <p:cNvPr id="5" name="Slide Number Placeholder 6"/>
          <p:cNvSpPr>
            <a:spLocks noGrp="1"/>
          </p:cNvSpPr>
          <p:nvPr>
            <p:ph type="sldNum" sz="quarter" idx="12"/>
          </p:nvPr>
        </p:nvSpPr>
        <p:spPr>
          <a:xfrm>
            <a:off x="6553200" y="6245225"/>
            <a:ext cx="2133600" cy="476250"/>
          </a:xfrm>
          <a:noFill/>
        </p:spPr>
        <p:txBody>
          <a:bodyPr/>
          <a:lstStyle/>
          <a:p>
            <a:fld id="{0FCC8E77-5356-7341-A312-78CD1903147D}" type="slidenum">
              <a:rPr lang="en-US"/>
              <a:pPr/>
              <a:t>48</a:t>
            </a:fld>
            <a:endParaRPr lang="en-US"/>
          </a:p>
        </p:txBody>
      </p:sp>
      <p:sp>
        <p:nvSpPr>
          <p:cNvPr id="6" name="Text Box 4"/>
          <p:cNvSpPr txBox="1">
            <a:spLocks noChangeArrowheads="1"/>
          </p:cNvSpPr>
          <p:nvPr/>
        </p:nvSpPr>
        <p:spPr bwMode="auto">
          <a:xfrm>
            <a:off x="1714500" y="304800"/>
            <a:ext cx="6477000" cy="427038"/>
          </a:xfrm>
          <a:prstGeom prst="rect">
            <a:avLst/>
          </a:prstGeom>
          <a:noFill/>
          <a:ln w="9525">
            <a:noFill/>
            <a:miter lim="800000"/>
            <a:headEnd/>
            <a:tailEnd/>
          </a:ln>
        </p:spPr>
        <p:txBody>
          <a:bodyPr>
            <a:prstTxWarp prst="textNoShape">
              <a:avLst/>
            </a:prstTxWarp>
            <a:spAutoFit/>
          </a:bodyPr>
          <a:lstStyle/>
          <a:p>
            <a:pPr>
              <a:spcBef>
                <a:spcPct val="50000"/>
              </a:spcBef>
            </a:pPr>
            <a:r>
              <a:rPr lang="en-US" sz="2200" dirty="0"/>
              <a:t>The techniques: </a:t>
            </a:r>
            <a:r>
              <a:rPr lang="en-US" sz="2200" dirty="0" err="1"/>
              <a:t>Bisulfite</a:t>
            </a:r>
            <a:r>
              <a:rPr lang="en-US" sz="2200" dirty="0"/>
              <a:t> modification and MSP</a:t>
            </a:r>
          </a:p>
        </p:txBody>
      </p:sp>
      <p:pic>
        <p:nvPicPr>
          <p:cNvPr id="8" name="Picture 7" descr="Wiki_Bisulfite_sequencing_Figure_3_small"/>
          <p:cNvPicPr>
            <a:picLocks noChangeAspect="1" noChangeArrowheads="1"/>
          </p:cNvPicPr>
          <p:nvPr/>
        </p:nvPicPr>
        <p:blipFill>
          <a:blip r:embed="rId4" cstate="print"/>
          <a:srcRect/>
          <a:stretch>
            <a:fillRect/>
          </a:stretch>
        </p:blipFill>
        <p:spPr bwMode="auto">
          <a:xfrm>
            <a:off x="4572000" y="3581400"/>
            <a:ext cx="4114800" cy="2773363"/>
          </a:xfrm>
          <a:prstGeom prst="rect">
            <a:avLst/>
          </a:prstGeom>
          <a:noFill/>
          <a:ln w="9525">
            <a:noFill/>
            <a:miter lim="800000"/>
            <a:headEnd/>
            <a:tailEnd/>
          </a:ln>
        </p:spPr>
      </p:pic>
      <p:sp>
        <p:nvSpPr>
          <p:cNvPr id="9" name="Rectangle 10"/>
          <p:cNvSpPr>
            <a:spLocks noChangeArrowheads="1"/>
          </p:cNvSpPr>
          <p:nvPr/>
        </p:nvSpPr>
        <p:spPr bwMode="auto">
          <a:xfrm>
            <a:off x="6400800" y="6477000"/>
            <a:ext cx="2595563" cy="214313"/>
          </a:xfrm>
          <a:prstGeom prst="rect">
            <a:avLst/>
          </a:prstGeom>
          <a:noFill/>
          <a:ln w="9525">
            <a:noFill/>
            <a:miter lim="800000"/>
            <a:headEnd/>
            <a:tailEnd/>
          </a:ln>
        </p:spPr>
        <p:txBody>
          <a:bodyPr wrap="none">
            <a:prstTxWarp prst="textNoShape">
              <a:avLst/>
            </a:prstTxWarp>
            <a:spAutoFit/>
          </a:bodyPr>
          <a:lstStyle/>
          <a:p>
            <a:pPr algn="l"/>
            <a:r>
              <a:rPr lang="en-US" sz="800"/>
              <a:t>http://en.wikipedia.org/wiki/Methylation_specific_PCR</a:t>
            </a:r>
          </a:p>
        </p:txBody>
      </p:sp>
      <p:sp>
        <p:nvSpPr>
          <p:cNvPr id="10" name="Text Box 11"/>
          <p:cNvSpPr txBox="1">
            <a:spLocks noChangeArrowheads="1"/>
          </p:cNvSpPr>
          <p:nvPr/>
        </p:nvSpPr>
        <p:spPr bwMode="auto">
          <a:xfrm>
            <a:off x="4953000" y="1676400"/>
            <a:ext cx="3733800" cy="1681163"/>
          </a:xfrm>
          <a:prstGeom prst="rect">
            <a:avLst/>
          </a:prstGeom>
          <a:noFill/>
          <a:ln w="9525">
            <a:noFill/>
            <a:miter lim="800000"/>
            <a:headEnd/>
            <a:tailEnd/>
          </a:ln>
        </p:spPr>
        <p:txBody>
          <a:bodyPr>
            <a:prstTxWarp prst="textNoShape">
              <a:avLst/>
            </a:prstTxWarp>
            <a:spAutoFit/>
          </a:bodyPr>
          <a:lstStyle/>
          <a:p>
            <a:pPr algn="l">
              <a:spcBef>
                <a:spcPct val="50000"/>
              </a:spcBef>
              <a:buFontTx/>
              <a:buChar char="•"/>
            </a:pPr>
            <a:r>
              <a:rPr lang="en-US" sz="1600" dirty="0"/>
              <a:t> </a:t>
            </a:r>
            <a:r>
              <a:rPr lang="en-US" sz="1600" dirty="0" err="1"/>
              <a:t>Bisulfite</a:t>
            </a:r>
            <a:r>
              <a:rPr lang="en-US" sz="1600" dirty="0"/>
              <a:t> treatment converts C to U (blue) but does not convert 5-MeC (red)</a:t>
            </a:r>
          </a:p>
          <a:p>
            <a:pPr algn="l">
              <a:spcBef>
                <a:spcPct val="50000"/>
              </a:spcBef>
              <a:buFontTx/>
              <a:buChar char="•"/>
            </a:pPr>
            <a:r>
              <a:rPr lang="en-US" sz="1600" dirty="0"/>
              <a:t> Subsequent analysis by a number of techniques reveals </a:t>
            </a:r>
            <a:r>
              <a:rPr lang="en-US" sz="1600" dirty="0" err="1"/>
              <a:t>methylation</a:t>
            </a:r>
            <a:r>
              <a:rPr lang="en-US" sz="1600" dirty="0"/>
              <a:t> status of individual C residues </a:t>
            </a:r>
          </a:p>
        </p:txBody>
      </p:sp>
      <p:sp>
        <p:nvSpPr>
          <p:cNvPr id="11" name="Text Box 12"/>
          <p:cNvSpPr txBox="1">
            <a:spLocks noChangeArrowheads="1"/>
          </p:cNvSpPr>
          <p:nvPr/>
        </p:nvSpPr>
        <p:spPr bwMode="auto">
          <a:xfrm>
            <a:off x="228600" y="3962400"/>
            <a:ext cx="3733800" cy="2536825"/>
          </a:xfrm>
          <a:prstGeom prst="rect">
            <a:avLst/>
          </a:prstGeom>
          <a:noFill/>
          <a:ln w="9525">
            <a:noFill/>
            <a:miter lim="800000"/>
            <a:headEnd/>
            <a:tailEnd/>
          </a:ln>
        </p:spPr>
        <p:txBody>
          <a:bodyPr>
            <a:prstTxWarp prst="textNoShape">
              <a:avLst/>
            </a:prstTxWarp>
            <a:spAutoFit/>
          </a:bodyPr>
          <a:lstStyle/>
          <a:p>
            <a:pPr algn="l">
              <a:spcBef>
                <a:spcPct val="50000"/>
              </a:spcBef>
              <a:buFontTx/>
              <a:buChar char="•"/>
            </a:pPr>
            <a:r>
              <a:rPr lang="en-US" sz="1600"/>
              <a:t> MSP uses methylated-specific primers on bisulfite converted DNA.</a:t>
            </a:r>
          </a:p>
          <a:p>
            <a:pPr algn="l">
              <a:spcBef>
                <a:spcPct val="50000"/>
              </a:spcBef>
              <a:buFontTx/>
              <a:buChar char="•"/>
            </a:pPr>
            <a:r>
              <a:rPr lang="en-US" sz="1600"/>
              <a:t> Methylated-specific primers will only anneal to sequences that are methylated, and thus containing 5-MeC that are resistant to bisulfite conversion.  Yes or No answer! </a:t>
            </a:r>
          </a:p>
          <a:p>
            <a:pPr algn="l">
              <a:spcBef>
                <a:spcPct val="50000"/>
              </a:spcBef>
              <a:buFontTx/>
              <a:buChar char="•"/>
            </a:pPr>
            <a:r>
              <a:rPr lang="en-US" sz="1600"/>
              <a:t> Unmethylated-specific primers can be used as controls</a:t>
            </a:r>
          </a:p>
        </p:txBody>
      </p:sp>
    </p:spTree>
    <p:extLst>
      <p:ext uri="{BB962C8B-B14F-4D97-AF65-F5344CB8AC3E}">
        <p14:creationId xmlns:p14="http://schemas.microsoft.com/office/powerpoint/2010/main" val="8147751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p:cNvSpPr>
          <p:nvPr>
            <p:ph type="title"/>
          </p:nvPr>
        </p:nvSpPr>
        <p:spPr/>
        <p:txBody>
          <a:bodyPr/>
          <a:lstStyle/>
          <a:p>
            <a:pPr eaLnBrk="1" hangingPunct="1"/>
            <a:r>
              <a:rPr lang="en-US" altLang="x-none" sz="4000"/>
              <a:t>Methylation Detection</a:t>
            </a:r>
          </a:p>
        </p:txBody>
      </p:sp>
      <p:sp>
        <p:nvSpPr>
          <p:cNvPr id="9219" name="Rectangle 3"/>
          <p:cNvSpPr>
            <a:spLocks noGrp="1"/>
          </p:cNvSpPr>
          <p:nvPr>
            <p:ph type="body" idx="1"/>
          </p:nvPr>
        </p:nvSpPr>
        <p:spPr/>
        <p:txBody>
          <a:bodyPr/>
          <a:lstStyle/>
          <a:p>
            <a:pPr eaLnBrk="1" hangingPunct="1"/>
            <a:r>
              <a:rPr lang="en-US" altLang="x-none"/>
              <a:t>Array based genome wide approach</a:t>
            </a:r>
          </a:p>
          <a:p>
            <a:pPr eaLnBrk="1" hangingPunct="1"/>
            <a:r>
              <a:rPr lang="en-US" altLang="x-none"/>
              <a:t>Illumina Infinium Human Methylation 27 BeadChip Array </a:t>
            </a:r>
          </a:p>
          <a:p>
            <a:pPr lvl="1" eaLnBrk="1" hangingPunct="1"/>
            <a:r>
              <a:rPr lang="en-US" altLang="x-none"/>
              <a:t>27,578 gene loci </a:t>
            </a:r>
          </a:p>
          <a:p>
            <a:pPr lvl="1" eaLnBrk="1" hangingPunct="1"/>
            <a:r>
              <a:rPr lang="en-US" altLang="x-none"/>
              <a:t>14,475 genes (average 2 loci per gene)</a:t>
            </a:r>
          </a:p>
        </p:txBody>
      </p:sp>
    </p:spTree>
    <p:extLst>
      <p:ext uri="{BB962C8B-B14F-4D97-AF65-F5344CB8AC3E}">
        <p14:creationId xmlns:p14="http://schemas.microsoft.com/office/powerpoint/2010/main" val="1362630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081" y="6626"/>
            <a:ext cx="8229600" cy="1143000"/>
          </a:xfrm>
        </p:spPr>
        <p:txBody>
          <a:bodyPr>
            <a:normAutofit/>
          </a:bodyPr>
          <a:lstStyle/>
          <a:p>
            <a:r>
              <a:rPr lang="en-US" sz="4000" b="1" dirty="0" smtClean="0"/>
              <a:t>FASTQ files</a:t>
            </a:r>
            <a:endParaRPr lang="en-US" sz="4000" b="1" dirty="0"/>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5288" y="2209800"/>
            <a:ext cx="8524584" cy="441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304800" y="990600"/>
            <a:ext cx="8153400" cy="1477328"/>
          </a:xfrm>
          <a:prstGeom prst="rect">
            <a:avLst/>
          </a:prstGeom>
        </p:spPr>
        <p:txBody>
          <a:bodyPr wrap="square">
            <a:spAutoFit/>
          </a:bodyPr>
          <a:lstStyle/>
          <a:p>
            <a:pPr lvl="0"/>
            <a:r>
              <a:rPr lang="en" dirty="0" smtClean="0">
                <a:solidFill>
                  <a:srgbClr val="FF0000"/>
                </a:solidFill>
                <a:latin typeface="+mj-lt"/>
                <a:ea typeface="Courier New"/>
                <a:cs typeface="Courier New"/>
                <a:sym typeface="Courier New"/>
              </a:rPr>
              <a:t>Line1:</a:t>
            </a:r>
            <a:r>
              <a:rPr lang="en" dirty="0" smtClean="0">
                <a:latin typeface="+mj-lt"/>
                <a:ea typeface="Courier New"/>
                <a:cs typeface="Courier New"/>
                <a:sym typeface="Courier New"/>
              </a:rPr>
              <a:t> Sequence identifier</a:t>
            </a:r>
          </a:p>
          <a:p>
            <a:pPr lvl="0"/>
            <a:r>
              <a:rPr lang="en" dirty="0" smtClean="0">
                <a:solidFill>
                  <a:srgbClr val="FF0000"/>
                </a:solidFill>
                <a:latin typeface="+mj-lt"/>
                <a:ea typeface="Courier New"/>
                <a:cs typeface="Courier New"/>
                <a:sym typeface="Courier New"/>
              </a:rPr>
              <a:t>Line2:</a:t>
            </a:r>
            <a:r>
              <a:rPr lang="en" dirty="0" smtClean="0">
                <a:latin typeface="+mj-lt"/>
                <a:ea typeface="Courier New"/>
                <a:cs typeface="Courier New"/>
                <a:sym typeface="Courier New"/>
              </a:rPr>
              <a:t> Raw sequence  </a:t>
            </a:r>
          </a:p>
          <a:p>
            <a:pPr lvl="0"/>
            <a:r>
              <a:rPr lang="en" dirty="0" smtClean="0">
                <a:solidFill>
                  <a:srgbClr val="FF0000"/>
                </a:solidFill>
                <a:latin typeface="+mj-lt"/>
                <a:ea typeface="Courier New"/>
                <a:cs typeface="Courier New"/>
                <a:sym typeface="Courier New"/>
              </a:rPr>
              <a:t>Line3:  </a:t>
            </a:r>
            <a:r>
              <a:rPr lang="en" dirty="0">
                <a:latin typeface="+mj-lt"/>
                <a:ea typeface="Courier New"/>
                <a:cs typeface="Courier New"/>
                <a:sym typeface="Courier New"/>
              </a:rPr>
              <a:t>meaningless</a:t>
            </a:r>
          </a:p>
          <a:p>
            <a:pPr lvl="0"/>
            <a:r>
              <a:rPr lang="en" dirty="0" smtClean="0">
                <a:solidFill>
                  <a:srgbClr val="FF0000"/>
                </a:solidFill>
                <a:latin typeface="+mj-lt"/>
                <a:ea typeface="Courier New"/>
                <a:cs typeface="Courier New"/>
                <a:sym typeface="Courier New"/>
              </a:rPr>
              <a:t>Line4:</a:t>
            </a:r>
            <a:r>
              <a:rPr lang="en" dirty="0" smtClean="0">
                <a:latin typeface="+mj-lt"/>
                <a:ea typeface="Courier New"/>
                <a:cs typeface="Courier New"/>
                <a:sym typeface="Courier New"/>
              </a:rPr>
              <a:t> quality values for the sequence</a:t>
            </a:r>
          </a:p>
          <a:p>
            <a:pPr lvl="0"/>
            <a:r>
              <a:rPr lang="en" dirty="0" smtClean="0">
                <a:latin typeface="Courier New"/>
                <a:ea typeface="Courier New"/>
                <a:cs typeface="Courier New"/>
                <a:sym typeface="Courier New"/>
              </a:rPr>
              <a:t>       </a:t>
            </a:r>
            <a:endParaRPr lang="en" dirty="0">
              <a:latin typeface="Courier New"/>
              <a:ea typeface="Courier New"/>
              <a:cs typeface="Courier New"/>
              <a:sym typeface="Courier New"/>
            </a:endParaRPr>
          </a:p>
        </p:txBody>
      </p:sp>
    </p:spTree>
    <p:extLst>
      <p:ext uri="{BB962C8B-B14F-4D97-AF65-F5344CB8AC3E}">
        <p14:creationId xmlns:p14="http://schemas.microsoft.com/office/powerpoint/2010/main" val="414463804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1687" y="13386"/>
            <a:ext cx="9092313" cy="1013006"/>
          </a:xfrm>
          <a:prstGeom prst="rect">
            <a:avLst/>
          </a:prstGeom>
        </p:spPr>
        <p:txBody>
          <a:bodyPr>
            <a:normAutofit fontScale="92500" lnSpcReduction="10000"/>
          </a:bodyPr>
          <a:lstStyle>
            <a:lvl1pPr algn="ctr" defTabSz="457200" rtl="0" fontAlgn="base">
              <a:spcBef>
                <a:spcPct val="0"/>
              </a:spcBef>
              <a:spcAft>
                <a:spcPct val="0"/>
              </a:spcAft>
              <a:defRPr sz="3600" kern="1200">
                <a:solidFill>
                  <a:schemeClr val="tx1"/>
                </a:solidFill>
                <a:latin typeface="+mj-lt"/>
                <a:ea typeface="ＭＳ Ｐゴシック" charset="0"/>
                <a:cs typeface="ＭＳ Ｐゴシック" charset="0"/>
              </a:defRPr>
            </a:lvl1pPr>
            <a:lvl2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a:lstStyle>
          <a:p>
            <a:r>
              <a:rPr lang="en-US" dirty="0" smtClean="0"/>
              <a:t>Promoter Associated Methylation is Inversely correlated with Gene Expression</a:t>
            </a:r>
            <a:endParaRPr lang="en-US" dirty="0"/>
          </a:p>
        </p:txBody>
      </p:sp>
      <p:pic>
        <p:nvPicPr>
          <p:cNvPr id="5" name="Picture 4" descr="HPV_60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9819" y="1095741"/>
            <a:ext cx="6865696" cy="5492557"/>
          </a:xfrm>
          <a:prstGeom prst="rect">
            <a:avLst/>
          </a:prstGeom>
        </p:spPr>
      </p:pic>
    </p:spTree>
    <p:extLst>
      <p:ext uri="{BB962C8B-B14F-4D97-AF65-F5344CB8AC3E}">
        <p14:creationId xmlns:p14="http://schemas.microsoft.com/office/powerpoint/2010/main" val="305819430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355856487"/>
              </p:ext>
            </p:extLst>
          </p:nvPr>
        </p:nvGraphicFramePr>
        <p:xfrm>
          <a:off x="0" y="806238"/>
          <a:ext cx="9144000" cy="5180400"/>
        </p:xfrm>
        <a:graphic>
          <a:graphicData uri="http://schemas.openxmlformats.org/drawingml/2006/table">
            <a:tbl>
              <a:tblPr/>
              <a:tblGrid>
                <a:gridCol w="3729494"/>
                <a:gridCol w="1089641"/>
                <a:gridCol w="1123341"/>
                <a:gridCol w="1280609"/>
                <a:gridCol w="572905"/>
                <a:gridCol w="1348010"/>
              </a:tblGrid>
              <a:tr h="324092">
                <a:tc>
                  <a:txBody>
                    <a:bodyPr/>
                    <a:lstStyle/>
                    <a:p>
                      <a:pPr algn="l" fontAlgn="ctr"/>
                      <a:r>
                        <a:rPr lang="en-US" sz="1200" b="0" i="0" u="none" strike="noStrike">
                          <a:solidFill>
                            <a:srgbClr val="000000"/>
                          </a:solidFill>
                          <a:effectLst/>
                          <a:latin typeface="Times New Roman"/>
                        </a:rPr>
                        <a:t>Table 3. Select gene sets enriched in HPV-inactive cervical cancers.</a:t>
                      </a:r>
                    </a:p>
                  </a:txBody>
                  <a:tcPr marL="10110" marR="10110" marT="10110" marB="0" anchor="ctr">
                    <a:lnL>
                      <a:noFill/>
                    </a:lnL>
                    <a:lnR>
                      <a:noFill/>
                    </a:lnR>
                    <a:lnT>
                      <a:noFill/>
                    </a:lnT>
                    <a:lnB>
                      <a:noFill/>
                    </a:lnB>
                  </a:tcPr>
                </a:tc>
                <a:tc>
                  <a:txBody>
                    <a:bodyPr/>
                    <a:lstStyle/>
                    <a:p>
                      <a:pPr algn="l" fontAlgn="b"/>
                      <a:endParaRPr lang="en-US" sz="1200" b="0" i="0" u="none" strike="noStrike">
                        <a:solidFill>
                          <a:srgbClr val="000000"/>
                        </a:solidFill>
                        <a:effectLst/>
                        <a:latin typeface="Calibri"/>
                      </a:endParaRPr>
                    </a:p>
                  </a:txBody>
                  <a:tcPr marL="10110" marR="10110" marT="10110" marB="0" anchor="b">
                    <a:lnL>
                      <a:noFill/>
                    </a:lnL>
                    <a:lnR>
                      <a:noFill/>
                    </a:lnR>
                    <a:lnT>
                      <a:noFill/>
                    </a:lnT>
                    <a:lnB>
                      <a:noFill/>
                    </a:lnB>
                  </a:tcPr>
                </a:tc>
                <a:tc>
                  <a:txBody>
                    <a:bodyPr/>
                    <a:lstStyle/>
                    <a:p>
                      <a:pPr algn="l" fontAlgn="b"/>
                      <a:endParaRPr lang="en-US" sz="1200" b="0" i="0" u="none" strike="noStrike">
                        <a:solidFill>
                          <a:srgbClr val="000000"/>
                        </a:solidFill>
                        <a:effectLst/>
                        <a:latin typeface="Calibri"/>
                      </a:endParaRPr>
                    </a:p>
                  </a:txBody>
                  <a:tcPr marL="10110" marR="10110" marT="10110" marB="0" anchor="b">
                    <a:lnL>
                      <a:noFill/>
                    </a:lnL>
                    <a:lnR>
                      <a:noFill/>
                    </a:lnR>
                    <a:lnT>
                      <a:noFill/>
                    </a:lnT>
                    <a:lnB>
                      <a:noFill/>
                    </a:lnB>
                  </a:tcPr>
                </a:tc>
                <a:tc>
                  <a:txBody>
                    <a:bodyPr/>
                    <a:lstStyle/>
                    <a:p>
                      <a:pPr algn="l" fontAlgn="b"/>
                      <a:endParaRPr lang="en-US" sz="1200" b="0" i="0" u="none" strike="noStrike">
                        <a:solidFill>
                          <a:srgbClr val="000000"/>
                        </a:solidFill>
                        <a:effectLst/>
                        <a:latin typeface="Calibri"/>
                      </a:endParaRPr>
                    </a:p>
                  </a:txBody>
                  <a:tcPr marL="10110" marR="10110" marT="10110" marB="0" anchor="b">
                    <a:lnL>
                      <a:noFill/>
                    </a:lnL>
                    <a:lnR>
                      <a:noFill/>
                    </a:lnR>
                    <a:lnT>
                      <a:noFill/>
                    </a:lnT>
                    <a:lnB>
                      <a:noFill/>
                    </a:lnB>
                  </a:tcPr>
                </a:tc>
                <a:tc>
                  <a:txBody>
                    <a:bodyPr/>
                    <a:lstStyle/>
                    <a:p>
                      <a:pPr algn="l" fontAlgn="b"/>
                      <a:endParaRPr lang="en-US" sz="1200" b="0" i="0" u="none" strike="noStrike">
                        <a:solidFill>
                          <a:srgbClr val="000000"/>
                        </a:solidFill>
                        <a:effectLst/>
                        <a:latin typeface="Calibri"/>
                      </a:endParaRPr>
                    </a:p>
                  </a:txBody>
                  <a:tcPr marL="10110" marR="10110" marT="10110" marB="0" anchor="b">
                    <a:lnL>
                      <a:noFill/>
                    </a:lnL>
                    <a:lnR>
                      <a:noFill/>
                    </a:lnR>
                    <a:lnT>
                      <a:noFill/>
                    </a:lnT>
                    <a:lnB>
                      <a:noFill/>
                    </a:lnB>
                  </a:tcPr>
                </a:tc>
                <a:tc>
                  <a:txBody>
                    <a:bodyPr/>
                    <a:lstStyle/>
                    <a:p>
                      <a:pPr algn="l" fontAlgn="b"/>
                      <a:endParaRPr lang="en-US" sz="1200" b="0" i="0" u="none" strike="noStrike">
                        <a:solidFill>
                          <a:srgbClr val="000000"/>
                        </a:solidFill>
                        <a:effectLst/>
                        <a:latin typeface="Calibri"/>
                      </a:endParaRPr>
                    </a:p>
                  </a:txBody>
                  <a:tcPr marL="10110" marR="10110" marT="10110" marB="0" anchor="b">
                    <a:lnL>
                      <a:noFill/>
                    </a:lnL>
                    <a:lnR>
                      <a:noFill/>
                    </a:lnR>
                    <a:lnT>
                      <a:noFill/>
                    </a:lnT>
                    <a:lnB>
                      <a:noFill/>
                    </a:lnB>
                  </a:tcPr>
                </a:tc>
              </a:tr>
              <a:tr h="167248">
                <a:tc>
                  <a:txBody>
                    <a:bodyPr/>
                    <a:lstStyle/>
                    <a:p>
                      <a:pPr algn="l" fontAlgn="ctr"/>
                      <a:endParaRPr lang="en-US" sz="1200" b="0" i="0" u="none" strike="noStrike">
                        <a:solidFill>
                          <a:srgbClr val="000000"/>
                        </a:solidFill>
                        <a:effectLst/>
                        <a:latin typeface="Times New Roman"/>
                      </a:endParaRPr>
                    </a:p>
                  </a:txBody>
                  <a:tcPr marL="10110" marR="10110" marT="10110" marB="0" anchor="ctr">
                    <a:lnL>
                      <a:noFill/>
                    </a:lnL>
                    <a:lnR>
                      <a:noFill/>
                    </a:lnR>
                    <a:lnT>
                      <a:noFill/>
                    </a:lnT>
                    <a:lnB>
                      <a:noFill/>
                    </a:lnB>
                  </a:tcPr>
                </a:tc>
                <a:tc>
                  <a:txBody>
                    <a:bodyPr/>
                    <a:lstStyle/>
                    <a:p>
                      <a:pPr algn="l" fontAlgn="b"/>
                      <a:endParaRPr lang="en-US" sz="1200" b="0" i="0" u="none" strike="noStrike">
                        <a:solidFill>
                          <a:srgbClr val="000000"/>
                        </a:solidFill>
                        <a:effectLst/>
                        <a:latin typeface="Calibri"/>
                      </a:endParaRPr>
                    </a:p>
                  </a:txBody>
                  <a:tcPr marL="10110" marR="10110" marT="10110" marB="0" anchor="b">
                    <a:lnL>
                      <a:noFill/>
                    </a:lnL>
                    <a:lnR>
                      <a:noFill/>
                    </a:lnR>
                    <a:lnT>
                      <a:noFill/>
                    </a:lnT>
                    <a:lnB>
                      <a:noFill/>
                    </a:lnB>
                  </a:tcPr>
                </a:tc>
                <a:tc>
                  <a:txBody>
                    <a:bodyPr/>
                    <a:lstStyle/>
                    <a:p>
                      <a:pPr algn="l" fontAlgn="b"/>
                      <a:endParaRPr lang="en-US" sz="1200" b="0" i="0" u="none" strike="noStrike">
                        <a:solidFill>
                          <a:srgbClr val="000000"/>
                        </a:solidFill>
                        <a:effectLst/>
                        <a:latin typeface="Calibri"/>
                      </a:endParaRPr>
                    </a:p>
                  </a:txBody>
                  <a:tcPr marL="10110" marR="10110" marT="10110" marB="0" anchor="b">
                    <a:lnL>
                      <a:noFill/>
                    </a:lnL>
                    <a:lnR>
                      <a:noFill/>
                    </a:lnR>
                    <a:lnT>
                      <a:noFill/>
                    </a:lnT>
                    <a:lnB>
                      <a:noFill/>
                    </a:lnB>
                  </a:tcPr>
                </a:tc>
                <a:tc>
                  <a:txBody>
                    <a:bodyPr/>
                    <a:lstStyle/>
                    <a:p>
                      <a:pPr algn="l" fontAlgn="b"/>
                      <a:endParaRPr lang="en-US" sz="1200" b="0" i="0" u="none" strike="noStrike">
                        <a:solidFill>
                          <a:srgbClr val="000000"/>
                        </a:solidFill>
                        <a:effectLst/>
                        <a:latin typeface="Calibri"/>
                      </a:endParaRPr>
                    </a:p>
                  </a:txBody>
                  <a:tcPr marL="10110" marR="10110" marT="10110" marB="0" anchor="b">
                    <a:lnL>
                      <a:noFill/>
                    </a:lnL>
                    <a:lnR>
                      <a:noFill/>
                    </a:lnR>
                    <a:lnT>
                      <a:noFill/>
                    </a:lnT>
                    <a:lnB>
                      <a:noFill/>
                    </a:lnB>
                  </a:tcPr>
                </a:tc>
                <a:tc>
                  <a:txBody>
                    <a:bodyPr/>
                    <a:lstStyle/>
                    <a:p>
                      <a:pPr algn="l" fontAlgn="b"/>
                      <a:endParaRPr lang="en-US" sz="1200" b="0" i="0" u="none" strike="noStrike">
                        <a:solidFill>
                          <a:srgbClr val="000000"/>
                        </a:solidFill>
                        <a:effectLst/>
                        <a:latin typeface="Calibri"/>
                      </a:endParaRPr>
                    </a:p>
                  </a:txBody>
                  <a:tcPr marL="10110" marR="10110" marT="10110" marB="0" anchor="b">
                    <a:lnL>
                      <a:noFill/>
                    </a:lnL>
                    <a:lnR>
                      <a:noFill/>
                    </a:lnR>
                    <a:lnT>
                      <a:noFill/>
                    </a:lnT>
                    <a:lnB>
                      <a:noFill/>
                    </a:lnB>
                  </a:tcPr>
                </a:tc>
                <a:tc>
                  <a:txBody>
                    <a:bodyPr/>
                    <a:lstStyle/>
                    <a:p>
                      <a:pPr algn="l" fontAlgn="b"/>
                      <a:endParaRPr lang="en-US" sz="1200" b="0" i="0" u="none" strike="noStrike">
                        <a:solidFill>
                          <a:srgbClr val="000000"/>
                        </a:solidFill>
                        <a:effectLst/>
                        <a:latin typeface="Calibri"/>
                      </a:endParaRPr>
                    </a:p>
                  </a:txBody>
                  <a:tcPr marL="10110" marR="10110" marT="10110" marB="0" anchor="b">
                    <a:lnL>
                      <a:noFill/>
                    </a:lnL>
                    <a:lnR>
                      <a:noFill/>
                    </a:lnR>
                    <a:lnT>
                      <a:noFill/>
                    </a:lnT>
                    <a:lnB>
                      <a:noFill/>
                    </a:lnB>
                  </a:tcPr>
                </a:tc>
              </a:tr>
              <a:tr h="167248">
                <a:tc>
                  <a:txBody>
                    <a:bodyPr/>
                    <a:lstStyle/>
                    <a:p>
                      <a:pPr algn="l" fontAlgn="ctr"/>
                      <a:r>
                        <a:rPr lang="en-US" sz="1200" b="1" i="0" u="none" strike="noStrike">
                          <a:solidFill>
                            <a:srgbClr val="000000"/>
                          </a:solidFill>
                          <a:effectLst/>
                          <a:latin typeface="Times New Roman"/>
                        </a:rPr>
                        <a:t>Gene Set</a:t>
                      </a:r>
                    </a:p>
                  </a:txBody>
                  <a:tcPr marL="10110" marR="10110" marT="1011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Times New Roman"/>
                        </a:rPr>
                        <a:t>Number of Genes</a:t>
                      </a:r>
                    </a:p>
                  </a:txBody>
                  <a:tcPr marL="10110" marR="10110" marT="1011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Times New Roman"/>
                        </a:rPr>
                        <a:t>Enrichment Score</a:t>
                      </a:r>
                    </a:p>
                  </a:txBody>
                  <a:tcPr marL="10110" marR="10110" marT="1011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Times New Roman"/>
                        </a:rPr>
                        <a:t>p-value (unadjusted)</a:t>
                      </a:r>
                    </a:p>
                  </a:txBody>
                  <a:tcPr marL="10110" marR="10110" marT="1011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Times New Roman"/>
                        </a:rPr>
                        <a:t>FDR</a:t>
                      </a:r>
                    </a:p>
                  </a:txBody>
                  <a:tcPr marL="10110" marR="10110" marT="1011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Times New Roman"/>
                        </a:rPr>
                        <a:t>Enrichment Direction</a:t>
                      </a:r>
                    </a:p>
                  </a:txBody>
                  <a:tcPr marL="10110" marR="10110" marT="10110" marB="0" anchor="ctr">
                    <a:lnL>
                      <a:noFill/>
                    </a:lnL>
                    <a:lnR>
                      <a:noFill/>
                    </a:lnR>
                    <a:lnT>
                      <a:noFill/>
                    </a:lnT>
                    <a:lnB w="12700" cap="flat" cmpd="sng" algn="ctr">
                      <a:solidFill>
                        <a:srgbClr val="000000"/>
                      </a:solidFill>
                      <a:prstDash val="solid"/>
                      <a:round/>
                      <a:headEnd type="none" w="med" len="med"/>
                      <a:tailEnd type="none" w="med" len="med"/>
                    </a:lnB>
                  </a:tcPr>
                </a:tc>
              </a:tr>
              <a:tr h="167248">
                <a:tc>
                  <a:txBody>
                    <a:bodyPr/>
                    <a:lstStyle/>
                    <a:p>
                      <a:pPr algn="l" fontAlgn="ctr"/>
                      <a:r>
                        <a:rPr lang="en-US" sz="1200" b="0" i="0" u="none" strike="noStrike" dirty="0">
                          <a:solidFill>
                            <a:srgbClr val="FF0000"/>
                          </a:solidFill>
                          <a:effectLst/>
                          <a:latin typeface="Times New Roman"/>
                        </a:rPr>
                        <a:t>Ishida E2F Targets*</a:t>
                      </a:r>
                    </a:p>
                  </a:txBody>
                  <a:tcPr marL="10110" marR="10110" marT="1011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ctr"/>
                      <a:r>
                        <a:rPr lang="en-US" sz="1200" b="0" i="0" u="none" strike="noStrike">
                          <a:solidFill>
                            <a:srgbClr val="000000"/>
                          </a:solidFill>
                          <a:effectLst/>
                          <a:latin typeface="Times New Roman"/>
                        </a:rPr>
                        <a:t>52</a:t>
                      </a:r>
                    </a:p>
                  </a:txBody>
                  <a:tcPr marL="10110" marR="10110" marT="1011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ctr"/>
                      <a:r>
                        <a:rPr lang="en-US" sz="1200" b="0" i="0" u="none" strike="noStrike">
                          <a:solidFill>
                            <a:srgbClr val="000000"/>
                          </a:solidFill>
                          <a:effectLst/>
                          <a:latin typeface="Times New Roman"/>
                        </a:rPr>
                        <a:t>-0.5995</a:t>
                      </a:r>
                    </a:p>
                  </a:txBody>
                  <a:tcPr marL="10110" marR="10110" marT="1011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r>
                        <a:rPr lang="en-US" sz="1200" b="0" i="0" u="none" strike="noStrike">
                          <a:solidFill>
                            <a:srgbClr val="000000"/>
                          </a:solidFill>
                          <a:effectLst/>
                          <a:latin typeface="Times New Roman"/>
                        </a:rPr>
                        <a:t>0.0303</a:t>
                      </a:r>
                    </a:p>
                  </a:txBody>
                  <a:tcPr marL="121321" marR="10110" marT="1011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ctr"/>
                      <a:r>
                        <a:rPr lang="en-US" sz="1200" b="0" i="0" u="none" strike="noStrike">
                          <a:solidFill>
                            <a:srgbClr val="000000"/>
                          </a:solidFill>
                          <a:effectLst/>
                          <a:latin typeface="Times New Roman"/>
                        </a:rPr>
                        <a:t>0.1172</a:t>
                      </a:r>
                    </a:p>
                  </a:txBody>
                  <a:tcPr marL="10110" marR="10110" marT="1011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r>
                        <a:rPr lang="en-US" sz="1200" b="0" i="0" u="none" strike="noStrike">
                          <a:solidFill>
                            <a:srgbClr val="000000"/>
                          </a:solidFill>
                          <a:effectLst/>
                          <a:latin typeface="Times New Roman"/>
                        </a:rPr>
                        <a:t>HPV-inactive down</a:t>
                      </a:r>
                    </a:p>
                  </a:txBody>
                  <a:tcPr marL="10110" marR="10110" marT="10110" marB="0" anchor="ctr">
                    <a:lnL>
                      <a:noFill/>
                    </a:lnL>
                    <a:lnR>
                      <a:noFill/>
                    </a:lnR>
                    <a:lnT w="12700" cap="flat" cmpd="sng" algn="ctr">
                      <a:solidFill>
                        <a:srgbClr val="000000"/>
                      </a:solidFill>
                      <a:prstDash val="solid"/>
                      <a:round/>
                      <a:headEnd type="none" w="med" len="med"/>
                      <a:tailEnd type="none" w="med" len="med"/>
                    </a:lnT>
                    <a:lnB>
                      <a:noFill/>
                    </a:lnB>
                  </a:tcPr>
                </a:tc>
              </a:tr>
              <a:tr h="167248">
                <a:tc>
                  <a:txBody>
                    <a:bodyPr/>
                    <a:lstStyle/>
                    <a:p>
                      <a:pPr algn="l" fontAlgn="ctr"/>
                      <a:r>
                        <a:rPr lang="en-US" sz="1200" b="0" i="0" u="none" strike="noStrike">
                          <a:solidFill>
                            <a:srgbClr val="000000"/>
                          </a:solidFill>
                          <a:effectLst/>
                          <a:latin typeface="Times New Roman"/>
                        </a:rPr>
                        <a:t>Slebos head and neck cancer with HPV up*</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83</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-0.6997</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0</a:t>
                      </a:r>
                    </a:p>
                  </a:txBody>
                  <a:tcPr marL="121321"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HPV-inactive down</a:t>
                      </a:r>
                    </a:p>
                  </a:txBody>
                  <a:tcPr marL="10110" marR="10110" marT="10110" marB="0" anchor="ctr">
                    <a:lnL>
                      <a:noFill/>
                    </a:lnL>
                    <a:lnR>
                      <a:noFill/>
                    </a:lnR>
                    <a:lnT>
                      <a:noFill/>
                    </a:lnT>
                    <a:lnB>
                      <a:noFill/>
                    </a:lnB>
                  </a:tcPr>
                </a:tc>
              </a:tr>
              <a:tr h="167248">
                <a:tc>
                  <a:txBody>
                    <a:bodyPr/>
                    <a:lstStyle/>
                    <a:p>
                      <a:pPr algn="l" fontAlgn="ctr"/>
                      <a:r>
                        <a:rPr lang="en-US" sz="1200" b="0" i="0" u="none" strike="noStrike">
                          <a:solidFill>
                            <a:srgbClr val="000000"/>
                          </a:solidFill>
                          <a:effectLst/>
                          <a:latin typeface="Times New Roman"/>
                        </a:rPr>
                        <a:t>Pyeon HPV positive tumors up*</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97</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-0.6314</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0</a:t>
                      </a:r>
                    </a:p>
                  </a:txBody>
                  <a:tcPr marL="121321"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0.0356</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HPV-inactive down</a:t>
                      </a:r>
                    </a:p>
                  </a:txBody>
                  <a:tcPr marL="10110" marR="10110" marT="10110" marB="0" anchor="ctr">
                    <a:lnL>
                      <a:noFill/>
                    </a:lnL>
                    <a:lnR>
                      <a:noFill/>
                    </a:lnR>
                    <a:lnT>
                      <a:noFill/>
                    </a:lnT>
                    <a:lnB>
                      <a:noFill/>
                    </a:lnB>
                  </a:tcPr>
                </a:tc>
              </a:tr>
              <a:tr h="167248">
                <a:tc>
                  <a:txBody>
                    <a:bodyPr/>
                    <a:lstStyle/>
                    <a:p>
                      <a:pPr algn="l" fontAlgn="ctr"/>
                      <a:r>
                        <a:rPr lang="en-US" sz="1200" b="0" i="0" u="none" strike="noStrike" dirty="0">
                          <a:solidFill>
                            <a:srgbClr val="000000"/>
                          </a:solidFill>
                          <a:effectLst/>
                          <a:latin typeface="Times New Roman"/>
                        </a:rPr>
                        <a:t>Hallmark WNT beta catenin signaling#</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42</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0.5692</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0</a:t>
                      </a:r>
                    </a:p>
                  </a:txBody>
                  <a:tcPr marL="121321"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0.1931</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HPV-inactive up</a:t>
                      </a:r>
                    </a:p>
                  </a:txBody>
                  <a:tcPr marL="10110" marR="10110" marT="10110" marB="0" anchor="ctr">
                    <a:lnL>
                      <a:noFill/>
                    </a:lnL>
                    <a:lnR>
                      <a:noFill/>
                    </a:lnR>
                    <a:lnT>
                      <a:noFill/>
                    </a:lnT>
                    <a:lnB>
                      <a:noFill/>
                    </a:lnB>
                  </a:tcPr>
                </a:tc>
              </a:tr>
              <a:tr h="167248">
                <a:tc>
                  <a:txBody>
                    <a:bodyPr/>
                    <a:lstStyle/>
                    <a:p>
                      <a:pPr algn="l" fontAlgn="ctr"/>
                      <a:r>
                        <a:rPr lang="en-US" sz="1200" b="0" i="0" u="none" strike="noStrike" dirty="0">
                          <a:solidFill>
                            <a:srgbClr val="FF6600"/>
                          </a:solidFill>
                          <a:effectLst/>
                          <a:latin typeface="Times New Roman"/>
                        </a:rPr>
                        <a:t>Browne interferon responsive genes*</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66</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-0.7552</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0</a:t>
                      </a:r>
                    </a:p>
                  </a:txBody>
                  <a:tcPr marL="121321"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0.0208</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HPV-inactive down</a:t>
                      </a:r>
                    </a:p>
                  </a:txBody>
                  <a:tcPr marL="10110" marR="10110" marT="10110" marB="0" anchor="ctr">
                    <a:lnL>
                      <a:noFill/>
                    </a:lnL>
                    <a:lnR>
                      <a:noFill/>
                    </a:lnR>
                    <a:lnT>
                      <a:noFill/>
                    </a:lnT>
                    <a:lnB>
                      <a:noFill/>
                    </a:lnB>
                  </a:tcPr>
                </a:tc>
              </a:tr>
              <a:tr h="167248">
                <a:tc>
                  <a:txBody>
                    <a:bodyPr/>
                    <a:lstStyle/>
                    <a:p>
                      <a:pPr algn="l" fontAlgn="ctr"/>
                      <a:r>
                        <a:rPr lang="en-US" sz="1200" b="0" i="0" u="none" strike="noStrike">
                          <a:solidFill>
                            <a:srgbClr val="FF6600"/>
                          </a:solidFill>
                          <a:effectLst/>
                          <a:latin typeface="Times New Roman"/>
                        </a:rPr>
                        <a:t>Sana response to INFG up*</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75</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-0.6749</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0</a:t>
                      </a:r>
                    </a:p>
                  </a:txBody>
                  <a:tcPr marL="121321"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0.034</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HPV-inactive down</a:t>
                      </a:r>
                    </a:p>
                  </a:txBody>
                  <a:tcPr marL="10110" marR="10110" marT="10110" marB="0" anchor="ctr">
                    <a:lnL>
                      <a:noFill/>
                    </a:lnL>
                    <a:lnR>
                      <a:noFill/>
                    </a:lnR>
                    <a:lnT>
                      <a:noFill/>
                    </a:lnT>
                    <a:lnB>
                      <a:noFill/>
                    </a:lnB>
                  </a:tcPr>
                </a:tc>
              </a:tr>
              <a:tr h="167248">
                <a:tc>
                  <a:txBody>
                    <a:bodyPr/>
                    <a:lstStyle/>
                    <a:p>
                      <a:pPr algn="l" fontAlgn="ctr"/>
                      <a:r>
                        <a:rPr lang="en-US" sz="1200" b="0" i="0" u="none" strike="noStrike" dirty="0" err="1">
                          <a:solidFill>
                            <a:srgbClr val="FF6600"/>
                          </a:solidFill>
                          <a:effectLst/>
                          <a:latin typeface="Times New Roman"/>
                        </a:rPr>
                        <a:t>Moserle</a:t>
                      </a:r>
                      <a:r>
                        <a:rPr lang="en-US" sz="1200" b="0" i="0" u="none" strike="noStrike" dirty="0">
                          <a:solidFill>
                            <a:srgbClr val="FF6600"/>
                          </a:solidFill>
                          <a:effectLst/>
                          <a:latin typeface="Times New Roman"/>
                        </a:rPr>
                        <a:t> INFA response*</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31</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-0.7897</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0</a:t>
                      </a:r>
                    </a:p>
                  </a:txBody>
                  <a:tcPr marL="121321"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0.0303</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HPV-inactive down</a:t>
                      </a:r>
                    </a:p>
                  </a:txBody>
                  <a:tcPr marL="10110" marR="10110" marT="10110" marB="0" anchor="ctr">
                    <a:lnL>
                      <a:noFill/>
                    </a:lnL>
                    <a:lnR>
                      <a:noFill/>
                    </a:lnR>
                    <a:lnT>
                      <a:noFill/>
                    </a:lnT>
                    <a:lnB>
                      <a:noFill/>
                    </a:lnB>
                  </a:tcPr>
                </a:tc>
              </a:tr>
              <a:tr h="167248">
                <a:tc>
                  <a:txBody>
                    <a:bodyPr/>
                    <a:lstStyle/>
                    <a:p>
                      <a:pPr algn="l" fontAlgn="ctr"/>
                      <a:r>
                        <a:rPr lang="en-US" sz="1200" b="0" i="0" u="none" strike="noStrike">
                          <a:solidFill>
                            <a:srgbClr val="FF6600"/>
                          </a:solidFill>
                          <a:effectLst/>
                          <a:latin typeface="Times New Roman"/>
                        </a:rPr>
                        <a:t>Einav interferon signature in cancer*</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26</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-0.7544</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0</a:t>
                      </a:r>
                    </a:p>
                  </a:txBody>
                  <a:tcPr marL="121321"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0.043</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HPV-inactive down</a:t>
                      </a:r>
                    </a:p>
                  </a:txBody>
                  <a:tcPr marL="10110" marR="10110" marT="10110" marB="0" anchor="ctr">
                    <a:lnL>
                      <a:noFill/>
                    </a:lnL>
                    <a:lnR>
                      <a:noFill/>
                    </a:lnR>
                    <a:lnT>
                      <a:noFill/>
                    </a:lnT>
                    <a:lnB>
                      <a:noFill/>
                    </a:lnB>
                  </a:tcPr>
                </a:tc>
              </a:tr>
              <a:tr h="167248">
                <a:tc>
                  <a:txBody>
                    <a:bodyPr/>
                    <a:lstStyle/>
                    <a:p>
                      <a:pPr algn="l" fontAlgn="ctr"/>
                      <a:r>
                        <a:rPr lang="en-US" sz="1200" b="0" i="0" u="none" strike="noStrike">
                          <a:solidFill>
                            <a:srgbClr val="FF6600"/>
                          </a:solidFill>
                          <a:effectLst/>
                          <a:latin typeface="Times New Roman"/>
                        </a:rPr>
                        <a:t>Hecker IFNB1 targets*</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95</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-0.6298</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0</a:t>
                      </a:r>
                    </a:p>
                  </a:txBody>
                  <a:tcPr marL="121321"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0.0373</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HPV-inactive down</a:t>
                      </a:r>
                    </a:p>
                  </a:txBody>
                  <a:tcPr marL="10110" marR="10110" marT="10110" marB="0" anchor="ctr">
                    <a:lnL>
                      <a:noFill/>
                    </a:lnL>
                    <a:lnR>
                      <a:noFill/>
                    </a:lnR>
                    <a:lnT>
                      <a:noFill/>
                    </a:lnT>
                    <a:lnB>
                      <a:noFill/>
                    </a:lnB>
                  </a:tcPr>
                </a:tc>
              </a:tr>
              <a:tr h="167248">
                <a:tc>
                  <a:txBody>
                    <a:bodyPr/>
                    <a:lstStyle/>
                    <a:p>
                      <a:pPr algn="l" fontAlgn="ctr"/>
                      <a:r>
                        <a:rPr lang="en-US" sz="1200" b="0" i="0" u="none" strike="noStrike">
                          <a:solidFill>
                            <a:srgbClr val="FF6600"/>
                          </a:solidFill>
                          <a:effectLst/>
                          <a:latin typeface="Times New Roman"/>
                        </a:rPr>
                        <a:t>Der inf alpha response up*</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74</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-0.5767</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0</a:t>
                      </a:r>
                    </a:p>
                  </a:txBody>
                  <a:tcPr marL="121321"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0.0417</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HPV-inactive down</a:t>
                      </a:r>
                    </a:p>
                  </a:txBody>
                  <a:tcPr marL="10110" marR="10110" marT="10110" marB="0" anchor="ctr">
                    <a:lnL>
                      <a:noFill/>
                    </a:lnL>
                    <a:lnR>
                      <a:noFill/>
                    </a:lnR>
                    <a:lnT>
                      <a:noFill/>
                    </a:lnT>
                    <a:lnB>
                      <a:noFill/>
                    </a:lnB>
                  </a:tcPr>
                </a:tc>
              </a:tr>
              <a:tr h="167248">
                <a:tc>
                  <a:txBody>
                    <a:bodyPr/>
                    <a:lstStyle/>
                    <a:p>
                      <a:pPr algn="l" fontAlgn="ctr"/>
                      <a:r>
                        <a:rPr lang="en-US" sz="1200" b="0" i="0" u="none" strike="noStrike">
                          <a:solidFill>
                            <a:srgbClr val="FF6600"/>
                          </a:solidFill>
                          <a:effectLst/>
                          <a:latin typeface="Times New Roman"/>
                        </a:rPr>
                        <a:t>Der inf beta response up*</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102</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-0.502</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0</a:t>
                      </a:r>
                    </a:p>
                  </a:txBody>
                  <a:tcPr marL="121321"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0.0548</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HPV-inactive down</a:t>
                      </a:r>
                    </a:p>
                  </a:txBody>
                  <a:tcPr marL="10110" marR="10110" marT="10110" marB="0" anchor="ctr">
                    <a:lnL>
                      <a:noFill/>
                    </a:lnL>
                    <a:lnR>
                      <a:noFill/>
                    </a:lnR>
                    <a:lnT>
                      <a:noFill/>
                    </a:lnT>
                    <a:lnB>
                      <a:noFill/>
                    </a:lnB>
                  </a:tcPr>
                </a:tc>
              </a:tr>
              <a:tr h="167248">
                <a:tc>
                  <a:txBody>
                    <a:bodyPr/>
                    <a:lstStyle/>
                    <a:p>
                      <a:pPr algn="l" fontAlgn="ctr"/>
                      <a:r>
                        <a:rPr lang="en-US" sz="1200" b="0" i="0" u="none" strike="noStrike">
                          <a:solidFill>
                            <a:srgbClr val="FF6600"/>
                          </a:solidFill>
                          <a:effectLst/>
                          <a:latin typeface="Times New Roman"/>
                        </a:rPr>
                        <a:t>Der inf gamma response up*</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71</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-0.5439</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0</a:t>
                      </a:r>
                    </a:p>
                  </a:txBody>
                  <a:tcPr marL="121321"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0.0416</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HPV-inactive down</a:t>
                      </a:r>
                    </a:p>
                  </a:txBody>
                  <a:tcPr marL="10110" marR="10110" marT="10110" marB="0" anchor="ctr">
                    <a:lnL>
                      <a:noFill/>
                    </a:lnL>
                    <a:lnR>
                      <a:noFill/>
                    </a:lnR>
                    <a:lnT>
                      <a:noFill/>
                    </a:lnT>
                    <a:lnB>
                      <a:noFill/>
                    </a:lnB>
                  </a:tcPr>
                </a:tc>
              </a:tr>
              <a:tr h="167248">
                <a:tc>
                  <a:txBody>
                    <a:bodyPr/>
                    <a:lstStyle/>
                    <a:p>
                      <a:pPr algn="l" fontAlgn="ctr"/>
                      <a:r>
                        <a:rPr lang="en-US" sz="1200" b="0" i="0" u="none" strike="noStrike">
                          <a:solidFill>
                            <a:srgbClr val="FF6600"/>
                          </a:solidFill>
                          <a:effectLst/>
                          <a:latin typeface="Times New Roman"/>
                        </a:rPr>
                        <a:t>Interferon alpha response#</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94</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-0.7239</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0</a:t>
                      </a:r>
                    </a:p>
                  </a:txBody>
                  <a:tcPr marL="121321"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HPV-inactive down</a:t>
                      </a:r>
                    </a:p>
                  </a:txBody>
                  <a:tcPr marL="10110" marR="10110" marT="10110" marB="0" anchor="ctr">
                    <a:lnL>
                      <a:noFill/>
                    </a:lnL>
                    <a:lnR>
                      <a:noFill/>
                    </a:lnR>
                    <a:lnT>
                      <a:noFill/>
                    </a:lnT>
                    <a:lnB>
                      <a:noFill/>
                    </a:lnB>
                  </a:tcPr>
                </a:tc>
              </a:tr>
              <a:tr h="167248">
                <a:tc>
                  <a:txBody>
                    <a:bodyPr/>
                    <a:lstStyle/>
                    <a:p>
                      <a:pPr algn="l" fontAlgn="ctr"/>
                      <a:r>
                        <a:rPr lang="en-US" sz="1200" b="0" i="0" u="none" strike="noStrike">
                          <a:solidFill>
                            <a:srgbClr val="FF6600"/>
                          </a:solidFill>
                          <a:effectLst/>
                          <a:latin typeface="Times New Roman"/>
                        </a:rPr>
                        <a:t>Interferon gamma response#</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196</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-0.6566</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0</a:t>
                      </a:r>
                    </a:p>
                  </a:txBody>
                  <a:tcPr marL="121321"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HPV-inactive down</a:t>
                      </a:r>
                    </a:p>
                  </a:txBody>
                  <a:tcPr marL="10110" marR="10110" marT="10110" marB="0" anchor="ctr">
                    <a:lnL>
                      <a:noFill/>
                    </a:lnL>
                    <a:lnR>
                      <a:noFill/>
                    </a:lnR>
                    <a:lnT>
                      <a:noFill/>
                    </a:lnT>
                    <a:lnB>
                      <a:noFill/>
                    </a:lnB>
                  </a:tcPr>
                </a:tc>
              </a:tr>
              <a:tr h="167248">
                <a:tc>
                  <a:txBody>
                    <a:bodyPr/>
                    <a:lstStyle/>
                    <a:p>
                      <a:pPr algn="l" fontAlgn="ctr"/>
                      <a:r>
                        <a:rPr lang="en-US" sz="1200" b="0" i="0" u="none" strike="noStrike">
                          <a:solidFill>
                            <a:srgbClr val="FF6600"/>
                          </a:solidFill>
                          <a:effectLst/>
                          <a:latin typeface="Times New Roman"/>
                        </a:rPr>
                        <a:t>Bosco interferon induced antiviral module*</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76</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-0.6342</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0</a:t>
                      </a:r>
                    </a:p>
                  </a:txBody>
                  <a:tcPr marL="121321"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0.0339</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HPV-inactive down</a:t>
                      </a:r>
                    </a:p>
                  </a:txBody>
                  <a:tcPr marL="10110" marR="10110" marT="10110" marB="0" anchor="ctr">
                    <a:lnL>
                      <a:noFill/>
                    </a:lnL>
                    <a:lnR>
                      <a:noFill/>
                    </a:lnR>
                    <a:lnT>
                      <a:noFill/>
                    </a:lnT>
                    <a:lnB>
                      <a:noFill/>
                    </a:lnB>
                  </a:tcPr>
                </a:tc>
              </a:tr>
              <a:tr h="167248">
                <a:tc>
                  <a:txBody>
                    <a:bodyPr/>
                    <a:lstStyle/>
                    <a:p>
                      <a:pPr algn="l" fontAlgn="ctr"/>
                      <a:r>
                        <a:rPr lang="en-US" sz="1200" b="0" i="0" u="none" strike="noStrike" dirty="0">
                          <a:solidFill>
                            <a:srgbClr val="FF6600"/>
                          </a:solidFill>
                          <a:effectLst/>
                          <a:latin typeface="Times New Roman"/>
                        </a:rPr>
                        <a:t>Zhang interferon response*</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23</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-0.7519</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0</a:t>
                      </a:r>
                    </a:p>
                  </a:txBody>
                  <a:tcPr marL="121321"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0.0397</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HPV-inactive down</a:t>
                      </a:r>
                    </a:p>
                  </a:txBody>
                  <a:tcPr marL="10110" marR="10110" marT="10110" marB="0" anchor="ctr">
                    <a:lnL>
                      <a:noFill/>
                    </a:lnL>
                    <a:lnR>
                      <a:noFill/>
                    </a:lnR>
                    <a:lnT>
                      <a:noFill/>
                    </a:lnT>
                    <a:lnB>
                      <a:noFill/>
                    </a:lnB>
                  </a:tcPr>
                </a:tc>
              </a:tr>
              <a:tr h="167248">
                <a:tc>
                  <a:txBody>
                    <a:bodyPr/>
                    <a:lstStyle/>
                    <a:p>
                      <a:pPr algn="l" fontAlgn="ctr"/>
                      <a:r>
                        <a:rPr lang="en-US" sz="1200" b="0" i="0" u="none" strike="noStrike">
                          <a:solidFill>
                            <a:srgbClr val="000000"/>
                          </a:solidFill>
                          <a:effectLst/>
                          <a:latin typeface="Times New Roman"/>
                        </a:rPr>
                        <a:t>Coldren Gefitinib resistance up *</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80</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0.6306</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0.0127</a:t>
                      </a:r>
                    </a:p>
                  </a:txBody>
                  <a:tcPr marL="121321"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0.1624</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HPV-inactive up</a:t>
                      </a:r>
                    </a:p>
                  </a:txBody>
                  <a:tcPr marL="10110" marR="10110" marT="10110" marB="0" anchor="ctr">
                    <a:lnL>
                      <a:noFill/>
                    </a:lnL>
                    <a:lnR>
                      <a:noFill/>
                    </a:lnR>
                    <a:lnT>
                      <a:noFill/>
                    </a:lnT>
                    <a:lnB>
                      <a:noFill/>
                    </a:lnB>
                  </a:tcPr>
                </a:tc>
              </a:tr>
              <a:tr h="167248">
                <a:tc>
                  <a:txBody>
                    <a:bodyPr/>
                    <a:lstStyle/>
                    <a:p>
                      <a:pPr algn="l" fontAlgn="ctr"/>
                      <a:r>
                        <a:rPr lang="en-US" sz="1200" b="0" i="0" u="none" strike="noStrike">
                          <a:solidFill>
                            <a:srgbClr val="000000"/>
                          </a:solidFill>
                          <a:effectLst/>
                          <a:latin typeface="Times New Roman"/>
                        </a:rPr>
                        <a:t>Coldren Gefitinib resistance down *</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223</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-0.4051</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0.05</a:t>
                      </a:r>
                    </a:p>
                  </a:txBody>
                  <a:tcPr marL="121321"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0.2093</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HPV-inactive down</a:t>
                      </a:r>
                    </a:p>
                  </a:txBody>
                  <a:tcPr marL="10110" marR="10110" marT="10110" marB="0" anchor="ctr">
                    <a:lnL>
                      <a:noFill/>
                    </a:lnL>
                    <a:lnR>
                      <a:noFill/>
                    </a:lnR>
                    <a:lnT>
                      <a:noFill/>
                    </a:lnT>
                    <a:lnB>
                      <a:noFill/>
                    </a:lnB>
                  </a:tcPr>
                </a:tc>
              </a:tr>
              <a:tr h="167248">
                <a:tc>
                  <a:txBody>
                    <a:bodyPr/>
                    <a:lstStyle/>
                    <a:p>
                      <a:pPr algn="l" fontAlgn="ctr"/>
                      <a:r>
                        <a:rPr lang="en-US" sz="1200" b="0" i="0" u="none" strike="noStrike">
                          <a:solidFill>
                            <a:srgbClr val="000000"/>
                          </a:solidFill>
                          <a:effectLst/>
                          <a:latin typeface="Times New Roman"/>
                        </a:rPr>
                        <a:t>Huang Dasatinib resistance up *</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80</a:t>
                      </a:r>
                    </a:p>
                  </a:txBody>
                  <a:tcPr marL="10110"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-0.5863</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0</a:t>
                      </a:r>
                    </a:p>
                  </a:txBody>
                  <a:tcPr marL="121321" marR="10110" marT="10110" marB="0" anchor="ctr">
                    <a:lnL>
                      <a:noFill/>
                    </a:lnL>
                    <a:lnR>
                      <a:noFill/>
                    </a:lnR>
                    <a:lnT>
                      <a:noFill/>
                    </a:lnT>
                    <a:lnB>
                      <a:noFill/>
                    </a:lnB>
                  </a:tcPr>
                </a:tc>
                <a:tc>
                  <a:txBody>
                    <a:bodyPr/>
                    <a:lstStyle/>
                    <a:p>
                      <a:pPr algn="r" fontAlgn="ctr"/>
                      <a:r>
                        <a:rPr lang="en-US" sz="1200" b="0" i="0" u="none" strike="noStrike">
                          <a:solidFill>
                            <a:srgbClr val="000000"/>
                          </a:solidFill>
                          <a:effectLst/>
                          <a:latin typeface="Times New Roman"/>
                        </a:rPr>
                        <a:t>0.0344</a:t>
                      </a:r>
                    </a:p>
                  </a:txBody>
                  <a:tcPr marL="10110" marR="10110" marT="10110" marB="0" anchor="ctr">
                    <a:lnL>
                      <a:noFill/>
                    </a:lnL>
                    <a:lnR>
                      <a:noFill/>
                    </a:lnR>
                    <a:lnT>
                      <a:noFill/>
                    </a:lnT>
                    <a:lnB>
                      <a:noFill/>
                    </a:lnB>
                  </a:tcPr>
                </a:tc>
                <a:tc>
                  <a:txBody>
                    <a:bodyPr/>
                    <a:lstStyle/>
                    <a:p>
                      <a:pPr algn="l" fontAlgn="ctr"/>
                      <a:r>
                        <a:rPr lang="en-US" sz="1200" b="0" i="0" u="none" strike="noStrike">
                          <a:solidFill>
                            <a:srgbClr val="000000"/>
                          </a:solidFill>
                          <a:effectLst/>
                          <a:latin typeface="Times New Roman"/>
                        </a:rPr>
                        <a:t>HPV-inactive down</a:t>
                      </a:r>
                    </a:p>
                  </a:txBody>
                  <a:tcPr marL="10110" marR="10110" marT="10110" marB="0" anchor="ctr">
                    <a:lnL>
                      <a:noFill/>
                    </a:lnL>
                    <a:lnR>
                      <a:noFill/>
                    </a:lnR>
                    <a:lnT>
                      <a:noFill/>
                    </a:lnT>
                    <a:lnB>
                      <a:noFill/>
                    </a:lnB>
                  </a:tcPr>
                </a:tc>
              </a:tr>
              <a:tr h="167248">
                <a:tc>
                  <a:txBody>
                    <a:bodyPr/>
                    <a:lstStyle/>
                    <a:p>
                      <a:pPr algn="l" fontAlgn="ctr"/>
                      <a:r>
                        <a:rPr lang="en-US" sz="1200" b="0" i="0" u="none" strike="noStrike">
                          <a:solidFill>
                            <a:srgbClr val="000000"/>
                          </a:solidFill>
                          <a:effectLst/>
                          <a:latin typeface="Times New Roman"/>
                        </a:rPr>
                        <a:t>Huang Dasatinib resistance down *</a:t>
                      </a:r>
                    </a:p>
                  </a:txBody>
                  <a:tcPr marL="10110" marR="10110" marT="1011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ctr"/>
                      <a:r>
                        <a:rPr lang="en-US" sz="1200" b="0" i="0" u="none" strike="noStrike">
                          <a:solidFill>
                            <a:srgbClr val="000000"/>
                          </a:solidFill>
                          <a:effectLst/>
                          <a:latin typeface="Times New Roman"/>
                        </a:rPr>
                        <a:t>66</a:t>
                      </a:r>
                    </a:p>
                  </a:txBody>
                  <a:tcPr marL="10110" marR="10110" marT="1011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ctr"/>
                      <a:r>
                        <a:rPr lang="en-US" sz="1200" b="0" i="0" u="none" strike="noStrike">
                          <a:solidFill>
                            <a:srgbClr val="000000"/>
                          </a:solidFill>
                          <a:effectLst/>
                          <a:latin typeface="Times New Roman"/>
                        </a:rPr>
                        <a:t>0.4547</a:t>
                      </a:r>
                    </a:p>
                  </a:txBody>
                  <a:tcPr marL="10110" marR="10110" marT="1011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Times New Roman"/>
                        </a:rPr>
                        <a:t>0.0133</a:t>
                      </a:r>
                    </a:p>
                  </a:txBody>
                  <a:tcPr marL="121321" marR="10110" marT="1011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ctr"/>
                      <a:r>
                        <a:rPr lang="en-US" sz="1200" b="0" i="0" u="none" strike="noStrike">
                          <a:solidFill>
                            <a:srgbClr val="000000"/>
                          </a:solidFill>
                          <a:effectLst/>
                          <a:latin typeface="Times New Roman"/>
                        </a:rPr>
                        <a:t>0.4639</a:t>
                      </a:r>
                    </a:p>
                  </a:txBody>
                  <a:tcPr marL="10110" marR="10110" marT="1011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Times New Roman"/>
                        </a:rPr>
                        <a:t>HPV-inactive up</a:t>
                      </a:r>
                    </a:p>
                  </a:txBody>
                  <a:tcPr marL="10110" marR="10110" marT="10110" marB="0" anchor="ctr">
                    <a:lnL>
                      <a:noFill/>
                    </a:lnL>
                    <a:lnR>
                      <a:noFill/>
                    </a:lnR>
                    <a:lnT>
                      <a:noFill/>
                    </a:lnT>
                    <a:lnB w="12700" cap="flat" cmpd="sng" algn="ctr">
                      <a:solidFill>
                        <a:srgbClr val="000000"/>
                      </a:solidFill>
                      <a:prstDash val="solid"/>
                      <a:round/>
                      <a:headEnd type="none" w="med" len="med"/>
                      <a:tailEnd type="none" w="med" len="med"/>
                    </a:lnB>
                  </a:tcPr>
                </a:tc>
              </a:tr>
              <a:tr h="324092">
                <a:tc gridSpan="6">
                  <a:txBody>
                    <a:bodyPr/>
                    <a:lstStyle/>
                    <a:p>
                      <a:pPr algn="ctr" fontAlgn="ctr"/>
                      <a:r>
                        <a:rPr lang="en-US" sz="1200" b="0" i="0" u="none" strike="noStrike" dirty="0">
                          <a:solidFill>
                            <a:srgbClr val="000000"/>
                          </a:solidFill>
                          <a:effectLst/>
                          <a:latin typeface="Times New Roman"/>
                        </a:rPr>
                        <a:t>Select gene sets that are enriched in HPV-inactive compared to HPV-active cervical cancers. Gene set enrichment analysis was performed in </a:t>
                      </a:r>
                      <a:r>
                        <a:rPr lang="en-US" sz="1200" b="0" i="0" u="none" strike="noStrike" dirty="0" err="1">
                          <a:solidFill>
                            <a:srgbClr val="000000"/>
                          </a:solidFill>
                          <a:effectLst/>
                          <a:latin typeface="Times New Roman"/>
                        </a:rPr>
                        <a:t>Partek</a:t>
                      </a:r>
                      <a:r>
                        <a:rPr lang="en-US" sz="1200" b="0" i="0" u="none" strike="noStrike" dirty="0">
                          <a:solidFill>
                            <a:srgbClr val="000000"/>
                          </a:solidFill>
                          <a:effectLst/>
                          <a:latin typeface="Times New Roman"/>
                        </a:rPr>
                        <a:t> Genomics Suite using the Hallmark (#) and the Chemical and Genetic Perturbations (*) gene sets.</a:t>
                      </a:r>
                    </a:p>
                  </a:txBody>
                  <a:tcPr marL="10110" marR="10110" marT="1011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extLst>
      <p:ext uri="{BB962C8B-B14F-4D97-AF65-F5344CB8AC3E}">
        <p14:creationId xmlns:p14="http://schemas.microsoft.com/office/powerpoint/2010/main" val="363826188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386"/>
            <a:ext cx="8229600" cy="1143000"/>
          </a:xfrm>
        </p:spPr>
        <p:txBody>
          <a:bodyPr>
            <a:normAutofit/>
          </a:bodyPr>
          <a:lstStyle/>
          <a:p>
            <a:r>
              <a:rPr lang="en-US" sz="3200" dirty="0" smtClean="0"/>
              <a:t>HPV-inactive tumors are enriched for driver somatic mutations</a:t>
            </a:r>
            <a:endParaRPr lang="en-US" sz="3200" dirty="0"/>
          </a:p>
        </p:txBody>
      </p:sp>
      <p:sp>
        <p:nvSpPr>
          <p:cNvPr id="11" name="TextBox 10"/>
          <p:cNvSpPr txBox="1"/>
          <p:nvPr/>
        </p:nvSpPr>
        <p:spPr>
          <a:xfrm>
            <a:off x="841829" y="5036217"/>
            <a:ext cx="7699828" cy="1200329"/>
          </a:xfrm>
          <a:prstGeom prst="rect">
            <a:avLst/>
          </a:prstGeom>
          <a:noFill/>
        </p:spPr>
        <p:txBody>
          <a:bodyPr wrap="square" rtlCol="0">
            <a:spAutoFit/>
          </a:bodyPr>
          <a:lstStyle/>
          <a:p>
            <a:pPr marL="285750" indent="-285750">
              <a:buFont typeface="Arial"/>
              <a:buChar char="•"/>
            </a:pPr>
            <a:r>
              <a:rPr lang="en-US" dirty="0" smtClean="0"/>
              <a:t>Random passenger mutations will have a NS/S ratio of 2.2</a:t>
            </a:r>
          </a:p>
          <a:p>
            <a:pPr marL="285750" indent="-285750">
              <a:buFont typeface="Arial"/>
              <a:buChar char="•"/>
            </a:pPr>
            <a:r>
              <a:rPr lang="en-US" dirty="0" smtClean="0"/>
              <a:t>True driver mutations (e.g. PIK3CA, TP53, CTNNB1) have an NS/S ratio &gt;50</a:t>
            </a:r>
          </a:p>
          <a:p>
            <a:pPr marL="285750" indent="-285750">
              <a:buFont typeface="Arial"/>
              <a:buChar char="•"/>
            </a:pPr>
            <a:r>
              <a:rPr lang="en-US" dirty="0" smtClean="0"/>
              <a:t>Tumor that is enriched for driver mutations will have an NS/S ratio significantly higher than 2.2</a:t>
            </a:r>
            <a:endParaRPr lang="en-US" dirty="0"/>
          </a:p>
        </p:txBody>
      </p:sp>
      <p:sp>
        <p:nvSpPr>
          <p:cNvPr id="18" name="TextBox 17"/>
          <p:cNvSpPr txBox="1"/>
          <p:nvPr/>
        </p:nvSpPr>
        <p:spPr>
          <a:xfrm>
            <a:off x="3300590" y="4083484"/>
            <a:ext cx="1063278" cy="523220"/>
          </a:xfrm>
          <a:prstGeom prst="rect">
            <a:avLst/>
          </a:prstGeom>
          <a:noFill/>
        </p:spPr>
        <p:txBody>
          <a:bodyPr wrap="square" rtlCol="0">
            <a:spAutoFit/>
          </a:bodyPr>
          <a:lstStyle/>
          <a:p>
            <a:r>
              <a:rPr lang="en-US" sz="2800" dirty="0" smtClean="0">
                <a:solidFill>
                  <a:srgbClr val="FF0000"/>
                </a:solidFill>
              </a:rPr>
              <a:t>NN</a:t>
            </a:r>
            <a:r>
              <a:rPr lang="en-US" sz="2800" dirty="0" smtClean="0">
                <a:solidFill>
                  <a:srgbClr val="008000"/>
                </a:solidFill>
              </a:rPr>
              <a:t>N</a:t>
            </a:r>
            <a:endParaRPr lang="en-US" sz="2800" dirty="0">
              <a:solidFill>
                <a:srgbClr val="008000"/>
              </a:solidFill>
            </a:endParaRPr>
          </a:p>
        </p:txBody>
      </p:sp>
      <p:sp>
        <p:nvSpPr>
          <p:cNvPr id="19" name="TextBox 18"/>
          <p:cNvSpPr txBox="1"/>
          <p:nvPr/>
        </p:nvSpPr>
        <p:spPr>
          <a:xfrm>
            <a:off x="2975700" y="4503385"/>
            <a:ext cx="1602299" cy="369332"/>
          </a:xfrm>
          <a:prstGeom prst="rect">
            <a:avLst/>
          </a:prstGeom>
          <a:noFill/>
        </p:spPr>
        <p:txBody>
          <a:bodyPr wrap="square" rtlCol="0">
            <a:spAutoFit/>
          </a:bodyPr>
          <a:lstStyle/>
          <a:p>
            <a:r>
              <a:rPr lang="en-US" dirty="0" smtClean="0"/>
              <a:t>Generic codon</a:t>
            </a:r>
            <a:endParaRPr lang="en-US" dirty="0"/>
          </a:p>
        </p:txBody>
      </p:sp>
      <p:sp>
        <p:nvSpPr>
          <p:cNvPr id="20" name="Rectangle 19"/>
          <p:cNvSpPr/>
          <p:nvPr/>
        </p:nvSpPr>
        <p:spPr>
          <a:xfrm>
            <a:off x="3300590" y="4172030"/>
            <a:ext cx="871297" cy="369205"/>
          </a:xfrm>
          <a:prstGeom prst="rect">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3184141373"/>
              </p:ext>
            </p:extLst>
          </p:nvPr>
        </p:nvGraphicFramePr>
        <p:xfrm>
          <a:off x="1624842" y="1156386"/>
          <a:ext cx="4953000" cy="2722880"/>
        </p:xfrm>
        <a:graphic>
          <a:graphicData uri="http://schemas.openxmlformats.org/drawingml/2006/table">
            <a:tbl>
              <a:tblPr/>
              <a:tblGrid>
                <a:gridCol w="825500"/>
                <a:gridCol w="825500"/>
                <a:gridCol w="825500"/>
                <a:gridCol w="825500"/>
                <a:gridCol w="825500"/>
                <a:gridCol w="825500"/>
              </a:tblGrid>
              <a:tr h="190500">
                <a:tc rowSpan="2" gridSpan="5">
                  <a:txBody>
                    <a:bodyPr/>
                    <a:lstStyle/>
                    <a:p>
                      <a:pPr algn="ctr" fontAlgn="ctr"/>
                      <a:r>
                        <a:rPr lang="en-US" sz="1200" b="0" i="0" u="none" strike="noStrike" dirty="0">
                          <a:solidFill>
                            <a:srgbClr val="000000"/>
                          </a:solidFill>
                          <a:effectLst/>
                          <a:latin typeface="Times New Roman"/>
                        </a:rPr>
                        <a:t>Table 4. Somatic mutation counts in cervical cancers.</a:t>
                      </a:r>
                    </a:p>
                  </a:txBody>
                  <a:tcPr marL="12700" marR="12700" marT="12700" marB="0" anchor="ctr">
                    <a:lnL>
                      <a:noFill/>
                    </a:lnL>
                    <a:lnR>
                      <a:noFill/>
                    </a:lnR>
                    <a:lnT>
                      <a:noFill/>
                    </a:lnT>
                    <a:lnB w="12700" cap="flat" cmpd="sng" algn="ctr">
                      <a:solidFill>
                        <a:srgbClr val="000000"/>
                      </a:solidFill>
                      <a:prstDash val="solid"/>
                      <a:round/>
                      <a:headEnd type="none" w="med" len="med"/>
                      <a:tailEnd type="none" w="med" len="med"/>
                    </a:lnB>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algn="l" fontAlgn="ctr"/>
                      <a:endParaRPr lang="en-US" sz="1200" b="0" i="0" u="none" strike="noStrike">
                        <a:solidFill>
                          <a:srgbClr val="000000"/>
                        </a:solidFill>
                        <a:effectLst/>
                        <a:latin typeface="Times New Roman"/>
                      </a:endParaRPr>
                    </a:p>
                  </a:txBody>
                  <a:tcPr marL="12700" marR="12700" marT="12700" marB="0" anchor="ctr">
                    <a:lnL>
                      <a:noFill/>
                    </a:lnL>
                    <a:lnR>
                      <a:noFill/>
                    </a:lnR>
                    <a:lnT>
                      <a:noFill/>
                    </a:lnT>
                    <a:lnB>
                      <a:noFill/>
                    </a:lnB>
                  </a:tcPr>
                </a:tc>
              </a:tr>
              <a:tr h="203200">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ctr"/>
                      <a:endParaRPr lang="en-US" sz="1200" b="0" i="0" u="none" strike="noStrike">
                        <a:solidFill>
                          <a:srgbClr val="000000"/>
                        </a:solidFill>
                        <a:effectLst/>
                        <a:latin typeface="Times New Roman"/>
                      </a:endParaRPr>
                    </a:p>
                  </a:txBody>
                  <a:tcPr marL="12700" marR="12700" marT="12700" marB="0" anchor="ctr">
                    <a:lnL>
                      <a:noFill/>
                    </a:lnL>
                    <a:lnR>
                      <a:noFill/>
                    </a:lnR>
                    <a:lnT>
                      <a:noFill/>
                    </a:lnT>
                    <a:lnB>
                      <a:noFill/>
                    </a:lnB>
                  </a:tcPr>
                </a:tc>
              </a:tr>
              <a:tr h="203200">
                <a:tc>
                  <a:txBody>
                    <a:bodyPr/>
                    <a:lstStyle/>
                    <a:p>
                      <a:pPr algn="l" fontAlgn="ctr"/>
                      <a:r>
                        <a:rPr lang="en-US" sz="1200" b="1" i="0" u="none" strike="noStrike">
                          <a:solidFill>
                            <a:srgbClr val="000000"/>
                          </a:solidFill>
                          <a:effectLst/>
                          <a:latin typeface="Times New Roman"/>
                        </a:rPr>
                        <a:t> </a:t>
                      </a:r>
                    </a:p>
                  </a:txBody>
                  <a:tcPr marL="12700" marR="12700" marT="1270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ctr"/>
                      <a:r>
                        <a:rPr lang="en-US" sz="1200" b="0" i="0" u="none" strike="noStrike">
                          <a:solidFill>
                            <a:srgbClr val="000000"/>
                          </a:solidFill>
                          <a:effectLst/>
                          <a:latin typeface="Times New Roman"/>
                        </a:rPr>
                        <a:t>HPV-active tumors</a:t>
                      </a:r>
                    </a:p>
                  </a:txBody>
                  <a:tcPr marL="12700" marR="12700" marT="1270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l" fontAlgn="ctr"/>
                      <a:r>
                        <a:rPr lang="en-US" sz="1200" b="0" i="0" u="none" strike="noStrike">
                          <a:solidFill>
                            <a:srgbClr val="000000"/>
                          </a:solidFill>
                          <a:effectLst/>
                          <a:latin typeface="Times New Roman"/>
                        </a:rPr>
                        <a:t>HPV-inactive tumors*</a:t>
                      </a:r>
                    </a:p>
                  </a:txBody>
                  <a:tcPr marL="12700" marR="12700" marT="1270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endParaRPr lang="en-US" sz="1200" b="0" i="0" u="none" strike="noStrike">
                        <a:solidFill>
                          <a:srgbClr val="000000"/>
                        </a:solidFill>
                        <a:effectLst/>
                        <a:latin typeface="Cambria"/>
                      </a:endParaRPr>
                    </a:p>
                  </a:txBody>
                  <a:tcPr marL="12700" marR="12700" marT="12700" marB="0" anchor="b">
                    <a:lnL>
                      <a:noFill/>
                    </a:lnL>
                    <a:lnR>
                      <a:noFill/>
                    </a:lnR>
                    <a:lnT>
                      <a:noFill/>
                    </a:lnT>
                    <a:lnB>
                      <a:noFill/>
                    </a:lnB>
                  </a:tcPr>
                </a:tc>
              </a:tr>
              <a:tr h="190500">
                <a:tc>
                  <a:txBody>
                    <a:bodyPr/>
                    <a:lstStyle/>
                    <a:p>
                      <a:pPr algn="l" fontAlgn="ctr"/>
                      <a:r>
                        <a:rPr lang="en-US" sz="1200" b="0" i="0" u="none" strike="noStrike">
                          <a:solidFill>
                            <a:srgbClr val="000000"/>
                          </a:solidFill>
                          <a:effectLst/>
                          <a:latin typeface="Times New Roman"/>
                        </a:rPr>
                        <a:t>n</a:t>
                      </a:r>
                    </a:p>
                  </a:txBody>
                  <a:tcPr marL="12700" marR="12700" marT="1270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Times New Roman"/>
                        </a:rPr>
                        <a:t>239</a:t>
                      </a:r>
                    </a:p>
                  </a:txBody>
                  <a:tcPr marL="12700" marR="12700" marT="12700" marB="0" anchor="ctr">
                    <a:lnL>
                      <a:noFill/>
                    </a:lnL>
                    <a:lnR>
                      <a:noFill/>
                    </a:lnR>
                    <a:lnT w="12700" cap="flat" cmpd="sng" algn="ctr">
                      <a:solidFill>
                        <a:srgbClr val="000000"/>
                      </a:solidFill>
                      <a:prstDash val="solid"/>
                      <a:round/>
                      <a:headEnd type="none" w="med" len="med"/>
                      <a:tailEnd type="none" w="med" len="med"/>
                    </a:lnT>
                    <a:lnB>
                      <a:noFill/>
                    </a:lnB>
                  </a:tcPr>
                </a:tc>
                <a:tc gridSpan="2">
                  <a:txBody>
                    <a:bodyPr/>
                    <a:lstStyle/>
                    <a:p>
                      <a:pPr algn="ctr" fontAlgn="ctr"/>
                      <a:r>
                        <a:rPr lang="en-US" sz="1200" b="0" i="0" u="none" strike="noStrike">
                          <a:solidFill>
                            <a:srgbClr val="000000"/>
                          </a:solidFill>
                          <a:effectLst/>
                          <a:latin typeface="Times New Roman"/>
                        </a:rPr>
                        <a:t>19</a:t>
                      </a:r>
                    </a:p>
                  </a:txBody>
                  <a:tcPr marL="12700" marR="12700" marT="1270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gridSpan="2">
                  <a:txBody>
                    <a:bodyPr/>
                    <a:lstStyle/>
                    <a:p>
                      <a:pPr algn="l" fontAlgn="b"/>
                      <a:endParaRPr lang="en-US" sz="1200" b="0" i="0" u="none" strike="noStrike">
                        <a:solidFill>
                          <a:srgbClr val="000000"/>
                        </a:solidFill>
                        <a:effectLst/>
                        <a:latin typeface="Cambria"/>
                      </a:endParaRPr>
                    </a:p>
                  </a:txBody>
                  <a:tcPr marL="12700" marR="12700" marT="12700" marB="0" anchor="b">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r>
              <a:tr h="190500">
                <a:tc>
                  <a:txBody>
                    <a:bodyPr/>
                    <a:lstStyle/>
                    <a:p>
                      <a:pPr algn="l" fontAlgn="ctr"/>
                      <a:r>
                        <a:rPr lang="en-US" sz="1200" b="0" i="0" u="none" strike="noStrike">
                          <a:solidFill>
                            <a:srgbClr val="000000"/>
                          </a:solidFill>
                          <a:effectLst/>
                          <a:latin typeface="Times New Roman"/>
                        </a:rPr>
                        <a:t>Total Mutations</a:t>
                      </a:r>
                    </a:p>
                  </a:txBody>
                  <a:tcPr marL="12700" marR="12700" marT="12700"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27495</a:t>
                      </a:r>
                    </a:p>
                  </a:txBody>
                  <a:tcPr marL="12700" marR="12700" marT="12700" marB="0" anchor="ctr">
                    <a:lnL>
                      <a:noFill/>
                    </a:lnL>
                    <a:lnR>
                      <a:noFill/>
                    </a:lnR>
                    <a:lnT>
                      <a:noFill/>
                    </a:lnT>
                    <a:lnB>
                      <a:noFill/>
                    </a:lnB>
                  </a:tcPr>
                </a:tc>
                <a:tc gridSpan="2">
                  <a:txBody>
                    <a:bodyPr/>
                    <a:lstStyle/>
                    <a:p>
                      <a:pPr algn="ctr" fontAlgn="ctr"/>
                      <a:r>
                        <a:rPr lang="en-US" sz="1200" b="0" i="0" u="none" strike="noStrike">
                          <a:solidFill>
                            <a:srgbClr val="000000"/>
                          </a:solidFill>
                          <a:effectLst/>
                          <a:latin typeface="Times New Roman"/>
                        </a:rPr>
                        <a:t>4326</a:t>
                      </a:r>
                    </a:p>
                  </a:txBody>
                  <a:tcPr marL="12700" marR="12700" marT="12700" marB="0" anchor="ctr">
                    <a:lnL>
                      <a:noFill/>
                    </a:lnL>
                    <a:lnR>
                      <a:noFill/>
                    </a:lnR>
                    <a:lnT>
                      <a:noFill/>
                    </a:lnT>
                    <a:lnB>
                      <a:noFill/>
                    </a:lnB>
                  </a:tcPr>
                </a:tc>
                <a:tc hMerge="1">
                  <a:txBody>
                    <a:bodyPr/>
                    <a:lstStyle/>
                    <a:p>
                      <a:endParaRPr lang="en-US"/>
                    </a:p>
                  </a:txBody>
                  <a:tcPr/>
                </a:tc>
                <a:tc gridSpan="2">
                  <a:txBody>
                    <a:bodyPr/>
                    <a:lstStyle/>
                    <a:p>
                      <a:pPr algn="l" fontAlgn="b"/>
                      <a:endParaRPr lang="en-US" sz="1200" b="0" i="0" u="none" strike="noStrike">
                        <a:solidFill>
                          <a:srgbClr val="000000"/>
                        </a:solidFill>
                        <a:effectLst/>
                        <a:latin typeface="Cambria"/>
                      </a:endParaRPr>
                    </a:p>
                  </a:txBody>
                  <a:tcPr marL="12700" marR="12700" marT="12700" marB="0" anchor="b">
                    <a:lnL>
                      <a:noFill/>
                    </a:lnL>
                    <a:lnR>
                      <a:noFill/>
                    </a:lnR>
                    <a:lnT>
                      <a:noFill/>
                    </a:lnT>
                    <a:lnB>
                      <a:noFill/>
                    </a:lnB>
                  </a:tcPr>
                </a:tc>
                <a:tc hMerge="1">
                  <a:txBody>
                    <a:bodyPr/>
                    <a:lstStyle/>
                    <a:p>
                      <a:endParaRPr lang="en-US"/>
                    </a:p>
                  </a:txBody>
                  <a:tcPr/>
                </a:tc>
              </a:tr>
              <a:tr h="190500">
                <a:tc>
                  <a:txBody>
                    <a:bodyPr/>
                    <a:lstStyle/>
                    <a:p>
                      <a:pPr algn="l" fontAlgn="ctr"/>
                      <a:r>
                        <a:rPr lang="en-US" sz="1200" b="0" i="0" u="none" strike="noStrike">
                          <a:solidFill>
                            <a:srgbClr val="000000"/>
                          </a:solidFill>
                          <a:effectLst/>
                          <a:latin typeface="Times New Roman"/>
                        </a:rPr>
                        <a:t>Mutations/person</a:t>
                      </a:r>
                    </a:p>
                  </a:txBody>
                  <a:tcPr marL="12700" marR="12700" marT="12700"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115</a:t>
                      </a:r>
                    </a:p>
                  </a:txBody>
                  <a:tcPr marL="12700" marR="12700" marT="12700" marB="0" anchor="ctr">
                    <a:lnL>
                      <a:noFill/>
                    </a:lnL>
                    <a:lnR>
                      <a:noFill/>
                    </a:lnR>
                    <a:lnT>
                      <a:noFill/>
                    </a:lnT>
                    <a:lnB>
                      <a:noFill/>
                    </a:lnB>
                  </a:tcPr>
                </a:tc>
                <a:tc gridSpan="2">
                  <a:txBody>
                    <a:bodyPr/>
                    <a:lstStyle/>
                    <a:p>
                      <a:pPr algn="ctr" fontAlgn="ctr"/>
                      <a:r>
                        <a:rPr lang="en-US" sz="1200" b="0" i="0" u="none" strike="noStrike">
                          <a:solidFill>
                            <a:srgbClr val="000000"/>
                          </a:solidFill>
                          <a:effectLst/>
                          <a:latin typeface="Times New Roman"/>
                        </a:rPr>
                        <a:t>227.7</a:t>
                      </a:r>
                    </a:p>
                  </a:txBody>
                  <a:tcPr marL="12700" marR="12700" marT="12700" marB="0" anchor="ctr">
                    <a:lnL>
                      <a:noFill/>
                    </a:lnL>
                    <a:lnR>
                      <a:noFill/>
                    </a:lnR>
                    <a:lnT>
                      <a:noFill/>
                    </a:lnT>
                    <a:lnB>
                      <a:noFill/>
                    </a:lnB>
                  </a:tcPr>
                </a:tc>
                <a:tc hMerge="1">
                  <a:txBody>
                    <a:bodyPr/>
                    <a:lstStyle/>
                    <a:p>
                      <a:endParaRPr lang="en-US"/>
                    </a:p>
                  </a:txBody>
                  <a:tcPr/>
                </a:tc>
                <a:tc gridSpan="2">
                  <a:txBody>
                    <a:bodyPr/>
                    <a:lstStyle/>
                    <a:p>
                      <a:pPr algn="ctr" fontAlgn="ctr"/>
                      <a:endParaRPr lang="en-US" sz="1200" b="0" i="0" u="none" strike="noStrike" dirty="0">
                        <a:solidFill>
                          <a:srgbClr val="000000"/>
                        </a:solidFill>
                        <a:effectLst/>
                        <a:latin typeface="Times New Roman"/>
                      </a:endParaRPr>
                    </a:p>
                  </a:txBody>
                  <a:tcPr marL="12700" marR="12700" marT="12700" marB="0" anchor="ctr">
                    <a:lnL>
                      <a:noFill/>
                    </a:lnL>
                    <a:lnR>
                      <a:noFill/>
                    </a:lnR>
                    <a:lnT>
                      <a:noFill/>
                    </a:lnT>
                    <a:lnB>
                      <a:noFill/>
                    </a:lnB>
                  </a:tcPr>
                </a:tc>
                <a:tc hMerge="1">
                  <a:txBody>
                    <a:bodyPr/>
                    <a:lstStyle/>
                    <a:p>
                      <a:endParaRPr lang="en-US"/>
                    </a:p>
                  </a:txBody>
                  <a:tcPr/>
                </a:tc>
              </a:tr>
              <a:tr h="190500">
                <a:tc>
                  <a:txBody>
                    <a:bodyPr/>
                    <a:lstStyle/>
                    <a:p>
                      <a:pPr algn="l" fontAlgn="b"/>
                      <a:endParaRPr lang="en-US" sz="1200" b="0" i="0" u="none" strike="noStrike">
                        <a:solidFill>
                          <a:srgbClr val="000000"/>
                        </a:solidFill>
                        <a:effectLst/>
                        <a:latin typeface="Cambria"/>
                      </a:endParaRPr>
                    </a:p>
                  </a:txBody>
                  <a:tcPr marL="12700" marR="12700" marT="12700" marB="0" anchor="b">
                    <a:lnL>
                      <a:noFill/>
                    </a:lnL>
                    <a:lnR>
                      <a:noFill/>
                    </a:lnR>
                    <a:lnT>
                      <a:noFill/>
                    </a:lnT>
                    <a:lnB>
                      <a:noFill/>
                    </a:lnB>
                  </a:tcPr>
                </a:tc>
                <a:tc>
                  <a:txBody>
                    <a:bodyPr/>
                    <a:lstStyle/>
                    <a:p>
                      <a:pPr algn="l" fontAlgn="b"/>
                      <a:endParaRPr lang="en-US" sz="1200" b="0" i="0" u="none" strike="noStrike">
                        <a:solidFill>
                          <a:srgbClr val="000000"/>
                        </a:solidFill>
                        <a:effectLst/>
                        <a:latin typeface="Cambria"/>
                      </a:endParaRPr>
                    </a:p>
                  </a:txBody>
                  <a:tcPr marL="12700" marR="12700" marT="12700" marB="0" anchor="b">
                    <a:lnL>
                      <a:noFill/>
                    </a:lnL>
                    <a:lnR>
                      <a:noFill/>
                    </a:lnR>
                    <a:lnT>
                      <a:noFill/>
                    </a:lnT>
                    <a:lnB>
                      <a:noFill/>
                    </a:lnB>
                  </a:tcPr>
                </a:tc>
                <a:tc gridSpan="2">
                  <a:txBody>
                    <a:bodyPr/>
                    <a:lstStyle/>
                    <a:p>
                      <a:pPr algn="l" fontAlgn="b"/>
                      <a:endParaRPr lang="en-US" sz="1200" b="0" i="0" u="none" strike="noStrike">
                        <a:solidFill>
                          <a:srgbClr val="000000"/>
                        </a:solidFill>
                        <a:effectLst/>
                        <a:latin typeface="Cambria"/>
                      </a:endParaRPr>
                    </a:p>
                  </a:txBody>
                  <a:tcPr marL="12700" marR="12700" marT="12700" marB="0" anchor="b">
                    <a:lnL>
                      <a:noFill/>
                    </a:lnL>
                    <a:lnR>
                      <a:noFill/>
                    </a:lnR>
                    <a:lnT>
                      <a:noFill/>
                    </a:lnT>
                    <a:lnB>
                      <a:noFill/>
                    </a:lnB>
                  </a:tcPr>
                </a:tc>
                <a:tc hMerge="1">
                  <a:txBody>
                    <a:bodyPr/>
                    <a:lstStyle/>
                    <a:p>
                      <a:endParaRPr lang="en-US"/>
                    </a:p>
                  </a:txBody>
                  <a:tcPr/>
                </a:tc>
                <a:tc gridSpan="2">
                  <a:txBody>
                    <a:bodyPr/>
                    <a:lstStyle/>
                    <a:p>
                      <a:pPr algn="l" fontAlgn="b"/>
                      <a:endParaRPr lang="en-US" sz="1200" b="0" i="0" u="none" strike="noStrike">
                        <a:solidFill>
                          <a:srgbClr val="000000"/>
                        </a:solidFill>
                        <a:effectLst/>
                        <a:latin typeface="Cambria"/>
                      </a:endParaRPr>
                    </a:p>
                  </a:txBody>
                  <a:tcPr marL="12700" marR="12700" marT="12700" marB="0" anchor="b">
                    <a:lnL>
                      <a:noFill/>
                    </a:lnL>
                    <a:lnR>
                      <a:noFill/>
                    </a:lnR>
                    <a:lnT>
                      <a:noFill/>
                    </a:lnT>
                    <a:lnB>
                      <a:noFill/>
                    </a:lnB>
                  </a:tcPr>
                </a:tc>
                <a:tc hMerge="1">
                  <a:txBody>
                    <a:bodyPr/>
                    <a:lstStyle/>
                    <a:p>
                      <a:endParaRPr lang="en-US"/>
                    </a:p>
                  </a:txBody>
                  <a:tcPr/>
                </a:tc>
              </a:tr>
              <a:tr h="190500">
                <a:tc>
                  <a:txBody>
                    <a:bodyPr/>
                    <a:lstStyle/>
                    <a:p>
                      <a:pPr algn="l" fontAlgn="ctr"/>
                      <a:r>
                        <a:rPr lang="en-US" sz="1200" b="0" i="0" u="none" strike="noStrike">
                          <a:solidFill>
                            <a:srgbClr val="000000"/>
                          </a:solidFill>
                          <a:effectLst/>
                          <a:latin typeface="Times New Roman"/>
                        </a:rPr>
                        <a:t>Nonsynonymous</a:t>
                      </a:r>
                    </a:p>
                  </a:txBody>
                  <a:tcPr marL="12700" marR="12700" marT="12700"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19173</a:t>
                      </a:r>
                    </a:p>
                  </a:txBody>
                  <a:tcPr marL="12700" marR="12700" marT="12700" marB="0" anchor="ctr">
                    <a:lnL>
                      <a:noFill/>
                    </a:lnL>
                    <a:lnR>
                      <a:noFill/>
                    </a:lnR>
                    <a:lnT>
                      <a:noFill/>
                    </a:lnT>
                    <a:lnB>
                      <a:noFill/>
                    </a:lnB>
                  </a:tcPr>
                </a:tc>
                <a:tc gridSpan="2">
                  <a:txBody>
                    <a:bodyPr/>
                    <a:lstStyle/>
                    <a:p>
                      <a:pPr algn="ctr" fontAlgn="ctr"/>
                      <a:r>
                        <a:rPr lang="en-US" sz="1200" b="0" i="0" u="none" strike="noStrike">
                          <a:solidFill>
                            <a:srgbClr val="000000"/>
                          </a:solidFill>
                          <a:effectLst/>
                          <a:latin typeface="Times New Roman"/>
                        </a:rPr>
                        <a:t>3215</a:t>
                      </a:r>
                    </a:p>
                  </a:txBody>
                  <a:tcPr marL="12700" marR="12700" marT="12700" marB="0" anchor="ctr">
                    <a:lnL>
                      <a:noFill/>
                    </a:lnL>
                    <a:lnR>
                      <a:noFill/>
                    </a:lnR>
                    <a:lnT>
                      <a:noFill/>
                    </a:lnT>
                    <a:lnB>
                      <a:noFill/>
                    </a:lnB>
                  </a:tcPr>
                </a:tc>
                <a:tc hMerge="1">
                  <a:txBody>
                    <a:bodyPr/>
                    <a:lstStyle/>
                    <a:p>
                      <a:endParaRPr lang="en-US"/>
                    </a:p>
                  </a:txBody>
                  <a:tcPr/>
                </a:tc>
                <a:tc gridSpan="2">
                  <a:txBody>
                    <a:bodyPr/>
                    <a:lstStyle/>
                    <a:p>
                      <a:pPr algn="l" fontAlgn="b"/>
                      <a:endParaRPr lang="en-US" sz="1200" b="0" i="0" u="none" strike="noStrike">
                        <a:solidFill>
                          <a:srgbClr val="000000"/>
                        </a:solidFill>
                        <a:effectLst/>
                        <a:latin typeface="Cambria"/>
                      </a:endParaRPr>
                    </a:p>
                  </a:txBody>
                  <a:tcPr marL="12700" marR="12700" marT="12700" marB="0" anchor="b">
                    <a:lnL>
                      <a:noFill/>
                    </a:lnL>
                    <a:lnR>
                      <a:noFill/>
                    </a:lnR>
                    <a:lnT>
                      <a:noFill/>
                    </a:lnT>
                    <a:lnB>
                      <a:noFill/>
                    </a:lnB>
                  </a:tcPr>
                </a:tc>
                <a:tc hMerge="1">
                  <a:txBody>
                    <a:bodyPr/>
                    <a:lstStyle/>
                    <a:p>
                      <a:endParaRPr lang="en-US"/>
                    </a:p>
                  </a:txBody>
                  <a:tcPr/>
                </a:tc>
              </a:tr>
              <a:tr h="190500">
                <a:tc>
                  <a:txBody>
                    <a:bodyPr/>
                    <a:lstStyle/>
                    <a:p>
                      <a:pPr algn="l" fontAlgn="ctr"/>
                      <a:r>
                        <a:rPr lang="en-US" sz="1200" b="0" i="0" u="none" strike="noStrike">
                          <a:solidFill>
                            <a:srgbClr val="000000"/>
                          </a:solidFill>
                          <a:effectLst/>
                          <a:latin typeface="Times New Roman"/>
                        </a:rPr>
                        <a:t>Synonymous</a:t>
                      </a:r>
                    </a:p>
                  </a:txBody>
                  <a:tcPr marL="12700" marR="12700" marT="12700"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Times New Roman"/>
                        </a:rPr>
                        <a:t>8322</a:t>
                      </a:r>
                    </a:p>
                  </a:txBody>
                  <a:tcPr marL="12700" marR="12700" marT="12700" marB="0" anchor="ctr">
                    <a:lnL>
                      <a:noFill/>
                    </a:lnL>
                    <a:lnR>
                      <a:noFill/>
                    </a:lnR>
                    <a:lnT>
                      <a:noFill/>
                    </a:lnT>
                    <a:lnB>
                      <a:noFill/>
                    </a:lnB>
                  </a:tcPr>
                </a:tc>
                <a:tc gridSpan="2">
                  <a:txBody>
                    <a:bodyPr/>
                    <a:lstStyle/>
                    <a:p>
                      <a:pPr algn="ctr" fontAlgn="ctr"/>
                      <a:r>
                        <a:rPr lang="en-US" sz="1200" b="0" i="0" u="none" strike="noStrike">
                          <a:solidFill>
                            <a:srgbClr val="000000"/>
                          </a:solidFill>
                          <a:effectLst/>
                          <a:latin typeface="Times New Roman"/>
                        </a:rPr>
                        <a:t>1111</a:t>
                      </a:r>
                    </a:p>
                  </a:txBody>
                  <a:tcPr marL="12700" marR="12700" marT="12700" marB="0" anchor="ctr">
                    <a:lnL>
                      <a:noFill/>
                    </a:lnL>
                    <a:lnR>
                      <a:noFill/>
                    </a:lnR>
                    <a:lnT>
                      <a:noFill/>
                    </a:lnT>
                    <a:lnB>
                      <a:noFill/>
                    </a:lnB>
                  </a:tcPr>
                </a:tc>
                <a:tc hMerge="1">
                  <a:txBody>
                    <a:bodyPr/>
                    <a:lstStyle/>
                    <a:p>
                      <a:endParaRPr lang="en-US"/>
                    </a:p>
                  </a:txBody>
                  <a:tcPr/>
                </a:tc>
                <a:tc gridSpan="2">
                  <a:txBody>
                    <a:bodyPr/>
                    <a:lstStyle/>
                    <a:p>
                      <a:pPr algn="l" fontAlgn="b"/>
                      <a:endParaRPr lang="en-US" sz="1200" b="0" i="0" u="none" strike="noStrike">
                        <a:solidFill>
                          <a:srgbClr val="000000"/>
                        </a:solidFill>
                        <a:effectLst/>
                        <a:latin typeface="Cambria"/>
                      </a:endParaRPr>
                    </a:p>
                  </a:txBody>
                  <a:tcPr marL="12700" marR="12700" marT="12700" marB="0" anchor="b">
                    <a:lnL>
                      <a:noFill/>
                    </a:lnL>
                    <a:lnR>
                      <a:noFill/>
                    </a:lnR>
                    <a:lnT>
                      <a:noFill/>
                    </a:lnT>
                    <a:lnB>
                      <a:noFill/>
                    </a:lnB>
                  </a:tcPr>
                </a:tc>
                <a:tc hMerge="1">
                  <a:txBody>
                    <a:bodyPr/>
                    <a:lstStyle/>
                    <a:p>
                      <a:endParaRPr lang="en-US"/>
                    </a:p>
                  </a:txBody>
                  <a:tcPr/>
                </a:tc>
              </a:tr>
              <a:tr h="190500">
                <a:tc>
                  <a:txBody>
                    <a:bodyPr/>
                    <a:lstStyle/>
                    <a:p>
                      <a:pPr algn="l" fontAlgn="ctr"/>
                      <a:r>
                        <a:rPr lang="en-US" sz="1200" b="0" i="0" u="none" strike="noStrike">
                          <a:solidFill>
                            <a:srgbClr val="000000"/>
                          </a:solidFill>
                          <a:effectLst/>
                          <a:latin typeface="Times New Roman"/>
                        </a:rPr>
                        <a:t>NS/S ratio</a:t>
                      </a:r>
                    </a:p>
                  </a:txBody>
                  <a:tcPr marL="12700" marR="12700" marT="12700" marB="0" anchor="ctr">
                    <a:lnL>
                      <a:noFill/>
                    </a:lnL>
                    <a:lnR>
                      <a:noFill/>
                    </a:lnR>
                    <a:lnT>
                      <a:noFill/>
                    </a:lnT>
                    <a:lnB>
                      <a:noFill/>
                    </a:lnB>
                  </a:tcPr>
                </a:tc>
                <a:tc>
                  <a:txBody>
                    <a:bodyPr/>
                    <a:lstStyle/>
                    <a:p>
                      <a:pPr algn="ctr" fontAlgn="ctr"/>
                      <a:r>
                        <a:rPr lang="en-US" sz="1200" b="0" i="0" u="none" strike="noStrike">
                          <a:solidFill>
                            <a:srgbClr val="000000"/>
                          </a:solidFill>
                          <a:effectLst/>
                          <a:latin typeface="Times New Roman"/>
                        </a:rPr>
                        <a:t>2.3</a:t>
                      </a:r>
                    </a:p>
                  </a:txBody>
                  <a:tcPr marL="12700" marR="12700" marT="12700" marB="0" anchor="ctr">
                    <a:lnL>
                      <a:noFill/>
                    </a:lnL>
                    <a:lnR>
                      <a:noFill/>
                    </a:lnR>
                    <a:lnT>
                      <a:noFill/>
                    </a:lnT>
                    <a:lnB>
                      <a:noFill/>
                    </a:lnB>
                  </a:tcPr>
                </a:tc>
                <a:tc gridSpan="2">
                  <a:txBody>
                    <a:bodyPr/>
                    <a:lstStyle/>
                    <a:p>
                      <a:pPr algn="ctr" fontAlgn="ctr"/>
                      <a:r>
                        <a:rPr lang="en-US" sz="1200" b="0" i="0" u="none" strike="noStrike" dirty="0">
                          <a:solidFill>
                            <a:srgbClr val="FF0000"/>
                          </a:solidFill>
                          <a:effectLst/>
                          <a:latin typeface="Times New Roman"/>
                        </a:rPr>
                        <a:t>2.89</a:t>
                      </a:r>
                    </a:p>
                  </a:txBody>
                  <a:tcPr marL="12700" marR="12700" marT="12700" marB="0" anchor="ctr">
                    <a:lnL>
                      <a:noFill/>
                    </a:lnL>
                    <a:lnR>
                      <a:noFill/>
                    </a:lnR>
                    <a:lnT>
                      <a:noFill/>
                    </a:lnT>
                    <a:lnB>
                      <a:noFill/>
                    </a:lnB>
                  </a:tcPr>
                </a:tc>
                <a:tc hMerge="1">
                  <a:txBody>
                    <a:bodyPr/>
                    <a:lstStyle/>
                    <a:p>
                      <a:endParaRPr lang="en-US"/>
                    </a:p>
                  </a:txBody>
                  <a:tcPr/>
                </a:tc>
                <a:tc gridSpan="2">
                  <a:txBody>
                    <a:bodyPr/>
                    <a:lstStyle/>
                    <a:p>
                      <a:pPr algn="ctr" fontAlgn="ctr"/>
                      <a:r>
                        <a:rPr lang="en-US" sz="1200" b="0" i="0" u="none" strike="noStrike">
                          <a:solidFill>
                            <a:srgbClr val="000000"/>
                          </a:solidFill>
                          <a:effectLst/>
                          <a:latin typeface="Times New Roman"/>
                        </a:rPr>
                        <a:t>p-value&lt;0.0000001</a:t>
                      </a:r>
                    </a:p>
                  </a:txBody>
                  <a:tcPr marL="12700" marR="12700" marT="12700" marB="0" anchor="ctr">
                    <a:lnL>
                      <a:noFill/>
                    </a:lnL>
                    <a:lnR>
                      <a:noFill/>
                    </a:lnR>
                    <a:lnT>
                      <a:noFill/>
                    </a:lnT>
                    <a:lnB>
                      <a:noFill/>
                    </a:lnB>
                  </a:tcPr>
                </a:tc>
                <a:tc hMerge="1">
                  <a:txBody>
                    <a:bodyPr/>
                    <a:lstStyle/>
                    <a:p>
                      <a:endParaRPr lang="en-US"/>
                    </a:p>
                  </a:txBody>
                  <a:tcPr/>
                </a:tc>
              </a:tr>
              <a:tr h="203200">
                <a:tc>
                  <a:txBody>
                    <a:bodyPr/>
                    <a:lstStyle/>
                    <a:p>
                      <a:pPr algn="l" fontAlgn="ctr"/>
                      <a:r>
                        <a:rPr lang="en-US" sz="1200" b="0" i="0" u="none" strike="noStrike">
                          <a:solidFill>
                            <a:srgbClr val="000000"/>
                          </a:solidFill>
                          <a:effectLst/>
                          <a:latin typeface="Times New Roman"/>
                        </a:rPr>
                        <a:t> </a:t>
                      </a:r>
                    </a:p>
                  </a:txBody>
                  <a:tcPr marL="12700" marR="12700" marT="1270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Times New Roman"/>
                        </a:rPr>
                        <a:t> </a:t>
                      </a:r>
                    </a:p>
                  </a:txBody>
                  <a:tcPr marL="12700" marR="12700" marT="12700" marB="0" anchor="ctr">
                    <a:lnL>
                      <a:noFill/>
                    </a:lnL>
                    <a:lnR>
                      <a:noFill/>
                    </a:lnR>
                    <a:lnT>
                      <a:noFill/>
                    </a:lnT>
                    <a:lnB w="12700" cap="flat" cmpd="sng" algn="ctr">
                      <a:solidFill>
                        <a:srgbClr val="000000"/>
                      </a:solidFill>
                      <a:prstDash val="solid"/>
                      <a:round/>
                      <a:headEnd type="none" w="med" len="med"/>
                      <a:tailEnd type="none" w="med" len="med"/>
                    </a:lnB>
                  </a:tcPr>
                </a:tc>
                <a:tc gridSpan="2">
                  <a:txBody>
                    <a:bodyPr/>
                    <a:lstStyle/>
                    <a:p>
                      <a:pPr algn="ctr" fontAlgn="ctr"/>
                      <a:r>
                        <a:rPr lang="en-US" sz="1200" b="0" i="0" u="none" strike="noStrike">
                          <a:solidFill>
                            <a:srgbClr val="000000"/>
                          </a:solidFill>
                          <a:effectLst/>
                          <a:latin typeface="Times New Roman"/>
                        </a:rPr>
                        <a:t> </a:t>
                      </a:r>
                    </a:p>
                  </a:txBody>
                  <a:tcPr marL="12700" marR="12700" marT="1270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ctr"/>
                      <a:endParaRPr lang="en-US" sz="1200" b="0" i="0" u="none" strike="noStrike" dirty="0">
                        <a:solidFill>
                          <a:srgbClr val="000000"/>
                        </a:solidFill>
                        <a:effectLst/>
                        <a:latin typeface="Times New Roman"/>
                      </a:endParaRPr>
                    </a:p>
                  </a:txBody>
                  <a:tcPr marL="12700" marR="12700" marT="12700" marB="0" anchor="ctr">
                    <a:lnL>
                      <a:noFill/>
                    </a:lnL>
                    <a:lnR>
                      <a:noFill/>
                    </a:lnR>
                    <a:lnT>
                      <a:noFill/>
                    </a:lnT>
                    <a:lnB>
                      <a:noFill/>
                    </a:lnB>
                  </a:tcPr>
                </a:tc>
                <a:tc hMerge="1">
                  <a:txBody>
                    <a:bodyPr/>
                    <a:lstStyle/>
                    <a:p>
                      <a:endParaRPr lang="en-US"/>
                    </a:p>
                  </a:txBody>
                  <a:tcPr/>
                </a:tc>
              </a:tr>
            </a:tbl>
          </a:graphicData>
        </a:graphic>
      </p:graphicFrame>
    </p:spTree>
    <p:extLst>
      <p:ext uri="{BB962C8B-B14F-4D97-AF65-F5344CB8AC3E}">
        <p14:creationId xmlns:p14="http://schemas.microsoft.com/office/powerpoint/2010/main" val="214461155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Figure 4.png"/>
          <p:cNvPicPr>
            <a:picLocks noGrp="1" noChangeAspect="1"/>
          </p:cNvPicPr>
          <p:nvPr>
            <p:ph idx="1"/>
          </p:nvPr>
        </p:nvPicPr>
        <p:blipFill>
          <a:blip r:embed="rId2">
            <a:extLst>
              <a:ext uri="{28A0092B-C50C-407E-A947-70E740481C1C}">
                <a14:useLocalDpi xmlns:a14="http://schemas.microsoft.com/office/drawing/2010/main" val="0"/>
              </a:ext>
            </a:extLst>
          </a:blip>
          <a:srcRect l="2184" r="2184"/>
          <a:stretch>
            <a:fillRect/>
          </a:stretch>
        </p:blipFill>
        <p:spPr>
          <a:xfrm>
            <a:off x="457200" y="1206500"/>
            <a:ext cx="8229600" cy="4525963"/>
          </a:xfrm>
        </p:spPr>
      </p:pic>
      <p:sp>
        <p:nvSpPr>
          <p:cNvPr id="5" name="Title 1"/>
          <p:cNvSpPr txBox="1">
            <a:spLocks/>
          </p:cNvSpPr>
          <p:nvPr/>
        </p:nvSpPr>
        <p:spPr>
          <a:xfrm>
            <a:off x="51687" y="13386"/>
            <a:ext cx="9092313" cy="1013006"/>
          </a:xfrm>
          <a:prstGeom prst="rect">
            <a:avLst/>
          </a:prstGeom>
        </p:spPr>
        <p:txBody>
          <a:bodyPr>
            <a:normAutofit fontScale="92500" lnSpcReduction="10000"/>
          </a:bodyPr>
          <a:lstStyle>
            <a:lvl1pPr algn="ctr" defTabSz="457200" rtl="0" fontAlgn="base">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a:lstStyle>
          <a:p>
            <a:r>
              <a:rPr lang="en-US" sz="3600" dirty="0" smtClean="0"/>
              <a:t>Clustering by </a:t>
            </a:r>
            <a:r>
              <a:rPr lang="en-US" sz="3600" dirty="0" err="1" smtClean="0"/>
              <a:t>Mut</a:t>
            </a:r>
            <a:r>
              <a:rPr lang="en-US" sz="3600" dirty="0" smtClean="0"/>
              <a:t>-sig scores of driver gene mutations reveals similarity to Uterine cancers</a:t>
            </a:r>
            <a:endParaRPr lang="en-US" sz="3600" dirty="0"/>
          </a:p>
        </p:txBody>
      </p:sp>
    </p:spTree>
    <p:extLst>
      <p:ext uri="{BB962C8B-B14F-4D97-AF65-F5344CB8AC3E}">
        <p14:creationId xmlns:p14="http://schemas.microsoft.com/office/powerpoint/2010/main" val="331075573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pic>
        <p:nvPicPr>
          <p:cNvPr id="3" name="Picture 2" descr="Figure 5.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5900" y="871547"/>
            <a:ext cx="5449070" cy="5897552"/>
          </a:xfrm>
          <a:prstGeom prst="rect">
            <a:avLst/>
          </a:prstGeom>
        </p:spPr>
      </p:pic>
      <p:sp>
        <p:nvSpPr>
          <p:cNvPr id="4" name="Title 1"/>
          <p:cNvSpPr txBox="1">
            <a:spLocks/>
          </p:cNvSpPr>
          <p:nvPr/>
        </p:nvSpPr>
        <p:spPr>
          <a:xfrm>
            <a:off x="51687" y="13386"/>
            <a:ext cx="9092313" cy="1013006"/>
          </a:xfrm>
          <a:prstGeom prst="rect">
            <a:avLst/>
          </a:prstGeom>
        </p:spPr>
        <p:txBody>
          <a:bodyPr>
            <a:normAutofit fontScale="92500" lnSpcReduction="10000"/>
          </a:bodyPr>
          <a:lstStyle>
            <a:lvl1pPr algn="ctr" defTabSz="457200" rtl="0" fontAlgn="base">
              <a:spcBef>
                <a:spcPct val="0"/>
              </a:spcBef>
              <a:spcAft>
                <a:spcPct val="0"/>
              </a:spcAft>
              <a:defRPr sz="3600" kern="1200">
                <a:solidFill>
                  <a:schemeClr val="tx1"/>
                </a:solidFill>
                <a:latin typeface="+mj-lt"/>
                <a:ea typeface="ＭＳ Ｐゴシック" charset="0"/>
                <a:cs typeface="ＭＳ Ｐゴシック" charset="0"/>
              </a:defRPr>
            </a:lvl1pPr>
            <a:lvl2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a:lstStyle>
          <a:p>
            <a:r>
              <a:rPr lang="en-US" dirty="0" smtClean="0"/>
              <a:t>Driver Genes are more likely to be mutated in HPV Inactive Cervical Cancers</a:t>
            </a:r>
            <a:endParaRPr lang="en-US" dirty="0"/>
          </a:p>
        </p:txBody>
      </p:sp>
    </p:spTree>
    <p:extLst>
      <p:ext uri="{BB962C8B-B14F-4D97-AF65-F5344CB8AC3E}">
        <p14:creationId xmlns:p14="http://schemas.microsoft.com/office/powerpoint/2010/main" val="291437737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Analyze TCGA Data for GBM</a:t>
            </a:r>
            <a:endParaRPr lang="en-US" dirty="0"/>
          </a:p>
        </p:txBody>
      </p:sp>
      <p:sp>
        <p:nvSpPr>
          <p:cNvPr id="3" name="Content Placeholder 2"/>
          <p:cNvSpPr>
            <a:spLocks noGrp="1"/>
          </p:cNvSpPr>
          <p:nvPr>
            <p:ph idx="1"/>
          </p:nvPr>
        </p:nvSpPr>
        <p:spPr>
          <a:xfrm>
            <a:off x="457200" y="1600201"/>
            <a:ext cx="8122596" cy="2394626"/>
          </a:xfrm>
        </p:spPr>
        <p:txBody>
          <a:bodyPr>
            <a:normAutofit fontScale="92500" lnSpcReduction="20000"/>
          </a:bodyPr>
          <a:lstStyle/>
          <a:p>
            <a:r>
              <a:rPr lang="en-US" dirty="0" smtClean="0"/>
              <a:t>Gene Expression</a:t>
            </a:r>
          </a:p>
          <a:p>
            <a:r>
              <a:rPr lang="en-US" dirty="0" smtClean="0"/>
              <a:t>Gene Methylation</a:t>
            </a:r>
          </a:p>
          <a:p>
            <a:r>
              <a:rPr lang="en-US" dirty="0" smtClean="0"/>
              <a:t>Gene Mutation</a:t>
            </a:r>
          </a:p>
          <a:p>
            <a:r>
              <a:rPr lang="en-US" dirty="0" smtClean="0"/>
              <a:t>Proteomics (RPPA)</a:t>
            </a:r>
          </a:p>
          <a:p>
            <a:r>
              <a:rPr lang="en-US" dirty="0" smtClean="0"/>
              <a:t>Clinical data.</a:t>
            </a:r>
            <a:endParaRPr lang="en-US" dirty="0"/>
          </a:p>
        </p:txBody>
      </p:sp>
    </p:spTree>
    <p:extLst>
      <p:ext uri="{BB962C8B-B14F-4D97-AF65-F5344CB8AC3E}">
        <p14:creationId xmlns:p14="http://schemas.microsoft.com/office/powerpoint/2010/main" val="12387789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popular analysis strategies</a:t>
            </a:r>
            <a:endParaRPr lang="en-US" dirty="0"/>
          </a:p>
        </p:txBody>
      </p:sp>
      <p:sp>
        <p:nvSpPr>
          <p:cNvPr id="3" name="Content Placeholder 2"/>
          <p:cNvSpPr>
            <a:spLocks noGrp="1"/>
          </p:cNvSpPr>
          <p:nvPr>
            <p:ph idx="1"/>
          </p:nvPr>
        </p:nvSpPr>
        <p:spPr>
          <a:xfrm>
            <a:off x="457200" y="4310976"/>
            <a:ext cx="8122596" cy="2394626"/>
          </a:xfrm>
          <a:ln w="38100">
            <a:solidFill>
              <a:srgbClr val="7030A0"/>
            </a:solidFill>
          </a:ln>
        </p:spPr>
        <p:txBody>
          <a:bodyPr>
            <a:normAutofit fontScale="92500" lnSpcReduction="20000"/>
          </a:bodyPr>
          <a:lstStyle/>
          <a:p>
            <a:r>
              <a:rPr lang="en-US" dirty="0" smtClean="0"/>
              <a:t>Unsupervised pattern recognition (PCA or 2-way hierarchical cluster analysis) applied to ANY of the genomic data features (expression, methylation, mutation, RPPA).</a:t>
            </a:r>
          </a:p>
          <a:p>
            <a:r>
              <a:rPr lang="en-US" dirty="0" smtClean="0"/>
              <a:t>Mine clinical variables for associations with classes discovered in unsupervised analysis.</a:t>
            </a:r>
            <a:endParaRPr lang="en-US" dirty="0"/>
          </a:p>
        </p:txBody>
      </p:sp>
      <p:sp>
        <p:nvSpPr>
          <p:cNvPr id="4" name="Content Placeholder 2"/>
          <p:cNvSpPr txBox="1">
            <a:spLocks/>
          </p:cNvSpPr>
          <p:nvPr/>
        </p:nvSpPr>
        <p:spPr>
          <a:xfrm>
            <a:off x="457200" y="1417638"/>
            <a:ext cx="8122596" cy="2394626"/>
          </a:xfrm>
          <a:prstGeom prst="rect">
            <a:avLst/>
          </a:prstGeom>
          <a:ln w="38100">
            <a:solidFill>
              <a:srgbClr val="7030A0"/>
            </a:solidFill>
          </a:ln>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Mine clinical variables for interesting classes (age of diagnosis, low grade vs high grade, survival, </a:t>
            </a:r>
            <a:r>
              <a:rPr lang="en-US" dirty="0" err="1" smtClean="0"/>
              <a:t>etc</a:t>
            </a:r>
            <a:r>
              <a:rPr lang="en-US" dirty="0" smtClean="0"/>
              <a:t>).</a:t>
            </a:r>
          </a:p>
          <a:p>
            <a:r>
              <a:rPr lang="en-US" dirty="0" smtClean="0"/>
              <a:t>Mine genomic variables for associations with clinical classes (live vs dead), or with continuous variables (Age of diagnosis).</a:t>
            </a:r>
            <a:endParaRPr lang="en-US" dirty="0"/>
          </a:p>
        </p:txBody>
      </p:sp>
    </p:spTree>
    <p:extLst>
      <p:ext uri="{BB962C8B-B14F-4D97-AF65-F5344CB8AC3E}">
        <p14:creationId xmlns:p14="http://schemas.microsoft.com/office/powerpoint/2010/main" val="2211903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Unsupervised Class Prediction using Principal Component Analysis</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9302" y="1600200"/>
            <a:ext cx="7765396" cy="4525963"/>
          </a:xfrm>
        </p:spPr>
      </p:pic>
    </p:spTree>
    <p:extLst>
      <p:ext uri="{BB962C8B-B14F-4D97-AF65-F5344CB8AC3E}">
        <p14:creationId xmlns:p14="http://schemas.microsoft.com/office/powerpoint/2010/main" val="67205789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Gene expression association with class</a:t>
            </a:r>
            <a:endParaRPr lang="en-US" dirty="0"/>
          </a:p>
        </p:txBody>
      </p:sp>
      <p:sp>
        <p:nvSpPr>
          <p:cNvPr id="3" name="Content Placeholder 2"/>
          <p:cNvSpPr>
            <a:spLocks noGrp="1"/>
          </p:cNvSpPr>
          <p:nvPr>
            <p:ph idx="1"/>
          </p:nvPr>
        </p:nvSpPr>
        <p:spPr/>
        <p:txBody>
          <a:bodyPr>
            <a:normAutofit/>
          </a:bodyPr>
          <a:lstStyle/>
          <a:p>
            <a:r>
              <a:rPr lang="en-US" dirty="0" smtClean="0"/>
              <a:t>Download data</a:t>
            </a:r>
          </a:p>
          <a:p>
            <a:r>
              <a:rPr lang="en-US" dirty="0" smtClean="0"/>
              <a:t>Extract expression data</a:t>
            </a:r>
          </a:p>
          <a:p>
            <a:r>
              <a:rPr lang="en-US" dirty="0" smtClean="0"/>
              <a:t>Compare expression of each gene with interesting class (live vs dead?)</a:t>
            </a:r>
          </a:p>
          <a:p>
            <a:r>
              <a:rPr lang="en-US" dirty="0" smtClean="0"/>
              <a:t>Find genes that FDR sig p&lt;0.05</a:t>
            </a:r>
            <a:r>
              <a:rPr lang="en-US" dirty="0"/>
              <a:t> </a:t>
            </a:r>
            <a:r>
              <a:rPr lang="en-US" dirty="0" smtClean="0"/>
              <a:t>and 2X up or down)</a:t>
            </a:r>
          </a:p>
          <a:p>
            <a:endParaRPr lang="en-US" dirty="0"/>
          </a:p>
        </p:txBody>
      </p:sp>
    </p:spTree>
    <p:extLst>
      <p:ext uri="{BB962C8B-B14F-4D97-AF65-F5344CB8AC3E}">
        <p14:creationId xmlns:p14="http://schemas.microsoft.com/office/powerpoint/2010/main" val="12199719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Gene expression association with class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Download data</a:t>
            </a:r>
          </a:p>
          <a:p>
            <a:pPr lvl="1"/>
            <a:r>
              <a:rPr lang="en-US" dirty="0">
                <a:hlinkClick r:id="rId2"/>
              </a:rPr>
              <a:t>http://</a:t>
            </a:r>
            <a:r>
              <a:rPr lang="en-US" dirty="0" smtClean="0">
                <a:hlinkClick r:id="rId2"/>
              </a:rPr>
              <a:t>www.cbioportal.org</a:t>
            </a:r>
            <a:endParaRPr lang="en-US" dirty="0" smtClean="0"/>
          </a:p>
          <a:p>
            <a:pPr lvl="1"/>
            <a:r>
              <a:rPr lang="en-US" dirty="0"/>
              <a:t>Pancreatic Adenocarcinoma (QCMG, Nature 2016</a:t>
            </a:r>
            <a:r>
              <a:rPr lang="en-US" dirty="0" smtClean="0"/>
              <a:t>)</a:t>
            </a:r>
          </a:p>
          <a:p>
            <a:pPr lvl="1"/>
            <a:r>
              <a:rPr lang="en-US" dirty="0" smtClean="0"/>
              <a:t>Summary page</a:t>
            </a:r>
          </a:p>
          <a:p>
            <a:pPr lvl="1"/>
            <a:r>
              <a:rPr lang="en-US" dirty="0" smtClean="0"/>
              <a:t>Download Data</a:t>
            </a:r>
          </a:p>
          <a:p>
            <a:pPr lvl="1"/>
            <a:r>
              <a:rPr lang="en-US" dirty="0" smtClean="0"/>
              <a:t>Extract</a:t>
            </a:r>
          </a:p>
          <a:p>
            <a:pPr lvl="1"/>
            <a:r>
              <a:rPr lang="en-US" dirty="0" smtClean="0"/>
              <a:t>Import </a:t>
            </a:r>
            <a:r>
              <a:rPr lang="en-US" dirty="0" err="1" smtClean="0"/>
              <a:t>data_clinical_patient.txt</a:t>
            </a:r>
            <a:endParaRPr lang="en-US" dirty="0" smtClean="0"/>
          </a:p>
          <a:p>
            <a:pPr lvl="1"/>
            <a:r>
              <a:rPr lang="en-US" dirty="0" smtClean="0"/>
              <a:t>Import data_RNA_Seq_v2_mRNA_median_Zscores.txt</a:t>
            </a:r>
          </a:p>
          <a:p>
            <a:pPr lvl="1"/>
            <a:r>
              <a:rPr lang="en-US" dirty="0" smtClean="0"/>
              <a:t>Merge by patient ID</a:t>
            </a:r>
          </a:p>
          <a:p>
            <a:pPr lvl="1"/>
            <a:r>
              <a:rPr lang="en-US" dirty="0" smtClean="0"/>
              <a:t>Locate column called Histological Subtype</a:t>
            </a:r>
          </a:p>
          <a:p>
            <a:pPr lvl="1"/>
            <a:r>
              <a:rPr lang="en-US" dirty="0" smtClean="0"/>
              <a:t>Perform ANOVA on Pancreatic Adenocarcinoma vs </a:t>
            </a:r>
            <a:r>
              <a:rPr lang="en-US" dirty="0" err="1" smtClean="0"/>
              <a:t>Adenosquamous</a:t>
            </a:r>
            <a:r>
              <a:rPr lang="en-US" dirty="0" smtClean="0"/>
              <a:t> Carcinoma. output T test, Fold change, </a:t>
            </a:r>
            <a:r>
              <a:rPr lang="en-US" dirty="0" err="1" smtClean="0"/>
              <a:t>pValue</a:t>
            </a:r>
            <a:r>
              <a:rPr lang="en-US" dirty="0" smtClean="0"/>
              <a:t>.</a:t>
            </a:r>
          </a:p>
          <a:p>
            <a:pPr lvl="1"/>
            <a:r>
              <a:rPr lang="en-US" dirty="0" smtClean="0"/>
              <a:t>Unsupervised hierarchical clustering of samples and genes driven by FDR sig gene expression.</a:t>
            </a:r>
          </a:p>
          <a:p>
            <a:pPr lvl="1"/>
            <a:r>
              <a:rPr lang="en-US" dirty="0" smtClean="0"/>
              <a:t>Plot Fold Change (X Axis) vs </a:t>
            </a:r>
            <a:r>
              <a:rPr lang="mr-IN" dirty="0" smtClean="0"/>
              <a:t>–</a:t>
            </a:r>
            <a:r>
              <a:rPr lang="en-US" dirty="0" smtClean="0"/>
              <a:t>log p (y axis). (Volcano)</a:t>
            </a:r>
          </a:p>
        </p:txBody>
      </p:sp>
    </p:spTree>
    <p:extLst>
      <p:ext uri="{BB962C8B-B14F-4D97-AF65-F5344CB8AC3E}">
        <p14:creationId xmlns:p14="http://schemas.microsoft.com/office/powerpoint/2010/main" val="17681015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481" y="274638"/>
            <a:ext cx="8810787" cy="1143000"/>
          </a:xfrm>
        </p:spPr>
        <p:txBody>
          <a:bodyPr>
            <a:normAutofit fontScale="90000"/>
          </a:bodyPr>
          <a:lstStyle/>
          <a:p>
            <a:r>
              <a:rPr lang="en-US" dirty="0" smtClean="0"/>
              <a:t>RNA-</a:t>
            </a:r>
            <a:r>
              <a:rPr lang="en-US" dirty="0" err="1" smtClean="0"/>
              <a:t>seq</a:t>
            </a:r>
            <a:r>
              <a:rPr lang="en-US" dirty="0" smtClean="0"/>
              <a:t> files contain ~25 million paired end reads.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05932" y="1458636"/>
            <a:ext cx="3541363" cy="5256463"/>
          </a:xfrm>
        </p:spPr>
      </p:pic>
    </p:spTree>
    <p:extLst>
      <p:ext uri="{BB962C8B-B14F-4D97-AF65-F5344CB8AC3E}">
        <p14:creationId xmlns:p14="http://schemas.microsoft.com/office/powerpoint/2010/main" val="133749142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Two-way hierarchical clustering driven by FDR significant genes.</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72374" y="1793980"/>
            <a:ext cx="5599251" cy="4525963"/>
          </a:xfrm>
        </p:spPr>
      </p:pic>
    </p:spTree>
    <p:extLst>
      <p:ext uri="{BB962C8B-B14F-4D97-AF65-F5344CB8AC3E}">
        <p14:creationId xmlns:p14="http://schemas.microsoft.com/office/powerpoint/2010/main" val="56763014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Gene expression association with class</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0538" y="1417638"/>
            <a:ext cx="7866262" cy="4584751"/>
          </a:xfrm>
          <a:prstGeom prst="rect">
            <a:avLst/>
          </a:prstGeom>
        </p:spPr>
      </p:pic>
    </p:spTree>
    <p:extLst>
      <p:ext uri="{BB962C8B-B14F-4D97-AF65-F5344CB8AC3E}">
        <p14:creationId xmlns:p14="http://schemas.microsoft.com/office/powerpoint/2010/main" val="39901293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Gene expression association with class</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9302" y="1600200"/>
            <a:ext cx="7765396" cy="4525963"/>
          </a:xfrm>
        </p:spPr>
      </p:pic>
    </p:spTree>
    <p:extLst>
      <p:ext uri="{BB962C8B-B14F-4D97-AF65-F5344CB8AC3E}">
        <p14:creationId xmlns:p14="http://schemas.microsoft.com/office/powerpoint/2010/main" val="88436320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fontScale="90000"/>
          </a:bodyPr>
          <a:lstStyle/>
          <a:p>
            <a:r>
              <a:rPr lang="en-US" dirty="0" smtClean="0"/>
              <a:t>Relationship between P value and T statistic</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2223" y="1417638"/>
            <a:ext cx="4559553" cy="2280747"/>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6920" y="3982507"/>
            <a:ext cx="4950158" cy="2476132"/>
          </a:xfrm>
          <a:prstGeom prst="rect">
            <a:avLst/>
          </a:prstGeom>
        </p:spPr>
      </p:pic>
    </p:spTree>
    <p:extLst>
      <p:ext uri="{BB962C8B-B14F-4D97-AF65-F5344CB8AC3E}">
        <p14:creationId xmlns:p14="http://schemas.microsoft.com/office/powerpoint/2010/main" val="181405053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fontScale="90000"/>
          </a:bodyPr>
          <a:lstStyle/>
          <a:p>
            <a:r>
              <a:rPr lang="en-US" dirty="0" smtClean="0"/>
              <a:t>Relationship between P value and T statistic</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6562" y="1618725"/>
            <a:ext cx="7829928" cy="4563574"/>
          </a:xfrm>
          <a:prstGeom prst="rect">
            <a:avLst/>
          </a:prstGeom>
        </p:spPr>
      </p:pic>
    </p:spTree>
    <p:extLst>
      <p:ext uri="{BB962C8B-B14F-4D97-AF65-F5344CB8AC3E}">
        <p14:creationId xmlns:p14="http://schemas.microsoft.com/office/powerpoint/2010/main" val="133247609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a:bodyPr>
          <a:lstStyle/>
          <a:p>
            <a:r>
              <a:rPr lang="en-US" dirty="0" smtClean="0"/>
              <a:t>ANOVA</a:t>
            </a:r>
            <a:endParaRPr lang="en-US" dirty="0"/>
          </a:p>
        </p:txBody>
      </p:sp>
      <p:graphicFrame>
        <p:nvGraphicFramePr>
          <p:cNvPr id="5" name="Object 4"/>
          <p:cNvGraphicFramePr>
            <a:graphicFrameLocks noChangeAspect="1"/>
          </p:cNvGraphicFramePr>
          <p:nvPr>
            <p:extLst>
              <p:ext uri="{D42A27DB-BD31-4B8C-83A1-F6EECF244321}">
                <p14:modId xmlns:p14="http://schemas.microsoft.com/office/powerpoint/2010/main" val="1061673740"/>
              </p:ext>
            </p:extLst>
          </p:nvPr>
        </p:nvGraphicFramePr>
        <p:xfrm>
          <a:off x="225852" y="1417638"/>
          <a:ext cx="8692295" cy="1432619"/>
        </p:xfrm>
        <a:graphic>
          <a:graphicData uri="http://schemas.openxmlformats.org/presentationml/2006/ole">
            <mc:AlternateContent xmlns:mc="http://schemas.openxmlformats.org/markup-compatibility/2006">
              <mc:Choice xmlns:v="urn:schemas-microsoft-com:vml" Requires="v">
                <p:oleObj spid="_x0000_s1033" name="Worksheet" r:id="rId3" imgW="14871700" imgH="2451100" progId="Excel.Sheet.12">
                  <p:embed/>
                </p:oleObj>
              </mc:Choice>
              <mc:Fallback>
                <p:oleObj name="Worksheet" r:id="rId3" imgW="14871700" imgH="2451100" progId="Excel.Sheet.12">
                  <p:embed/>
                  <p:pic>
                    <p:nvPicPr>
                      <p:cNvPr id="0" name=""/>
                      <p:cNvPicPr/>
                      <p:nvPr/>
                    </p:nvPicPr>
                    <p:blipFill>
                      <a:blip r:embed="rId4"/>
                      <a:stretch>
                        <a:fillRect/>
                      </a:stretch>
                    </p:blipFill>
                    <p:spPr>
                      <a:xfrm>
                        <a:off x="225852" y="1417638"/>
                        <a:ext cx="8692295" cy="1432619"/>
                      </a:xfrm>
                      <a:prstGeom prst="rect">
                        <a:avLst/>
                      </a:prstGeom>
                    </p:spPr>
                  </p:pic>
                </p:oleObj>
              </mc:Fallback>
            </mc:AlternateContent>
          </a:graphicData>
        </a:graphic>
      </p:graphicFrame>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723206"/>
            <a:ext cx="4063327" cy="2368258"/>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20118" y="3626316"/>
            <a:ext cx="4063326" cy="2368258"/>
          </a:xfrm>
          <a:prstGeom prst="rect">
            <a:avLst/>
          </a:prstGeom>
        </p:spPr>
      </p:pic>
    </p:spTree>
    <p:extLst>
      <p:ext uri="{BB962C8B-B14F-4D97-AF65-F5344CB8AC3E}">
        <p14:creationId xmlns:p14="http://schemas.microsoft.com/office/powerpoint/2010/main" val="20707358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a:bodyPr>
          <a:lstStyle/>
          <a:p>
            <a:r>
              <a:rPr lang="en-US" dirty="0" smtClean="0"/>
              <a:t>Gene Set Enrichment Analysis</a:t>
            </a:r>
            <a:endParaRPr lang="en-US" dirty="0"/>
          </a:p>
        </p:txBody>
      </p:sp>
      <p:sp>
        <p:nvSpPr>
          <p:cNvPr id="3" name="TextBox 2"/>
          <p:cNvSpPr txBox="1"/>
          <p:nvPr/>
        </p:nvSpPr>
        <p:spPr>
          <a:xfrm>
            <a:off x="660063" y="974956"/>
            <a:ext cx="8374935" cy="3939540"/>
          </a:xfrm>
          <a:prstGeom prst="rect">
            <a:avLst/>
          </a:prstGeom>
          <a:noFill/>
        </p:spPr>
        <p:txBody>
          <a:bodyPr wrap="square" rtlCol="0">
            <a:spAutoFit/>
          </a:bodyPr>
          <a:lstStyle/>
          <a:p>
            <a:r>
              <a:rPr lang="en-US" sz="1000" dirty="0" smtClean="0"/>
              <a:t>Gene lists can be rank ordered</a:t>
            </a:r>
          </a:p>
          <a:p>
            <a:r>
              <a:rPr lang="en-US" sz="1000" dirty="0"/>
              <a:t>	</a:t>
            </a:r>
            <a:r>
              <a:rPr lang="en-US" sz="1000" dirty="0" smtClean="0"/>
              <a:t>Fold change</a:t>
            </a:r>
          </a:p>
          <a:p>
            <a:r>
              <a:rPr lang="en-US" sz="1000" dirty="0"/>
              <a:t>	</a:t>
            </a:r>
            <a:r>
              <a:rPr lang="en-US" sz="1000" dirty="0" smtClean="0"/>
              <a:t>T test</a:t>
            </a:r>
          </a:p>
          <a:p>
            <a:endParaRPr lang="en-US" sz="1000" dirty="0"/>
          </a:p>
          <a:p>
            <a:r>
              <a:rPr lang="en-US" sz="1000" dirty="0" smtClean="0"/>
              <a:t>If you examine 20,000 genes, rank ordered by the T-statistic from a comparison between two groups</a:t>
            </a:r>
            <a:r>
              <a:rPr lang="mr-IN" sz="1000" dirty="0" smtClean="0"/>
              <a:t>…</a:t>
            </a:r>
            <a:r>
              <a:rPr lang="en-US" sz="1000" dirty="0" smtClean="0"/>
              <a:t>. Say</a:t>
            </a:r>
            <a:r>
              <a:rPr lang="mr-IN" sz="1000" dirty="0" smtClean="0"/>
              <a:t>…</a:t>
            </a:r>
            <a:r>
              <a:rPr lang="en-US" sz="1000" dirty="0" smtClean="0"/>
              <a:t> adenocarcinomas vs squamous cell carcinomas</a:t>
            </a:r>
            <a:r>
              <a:rPr lang="mr-IN" sz="1000" dirty="0" smtClean="0"/>
              <a:t>…</a:t>
            </a:r>
            <a:endParaRPr lang="en-US" sz="1000" dirty="0" smtClean="0"/>
          </a:p>
          <a:p>
            <a:endParaRPr lang="en-US" sz="1000" dirty="0" smtClean="0"/>
          </a:p>
          <a:p>
            <a:endParaRPr lang="en-US" sz="1000" dirty="0"/>
          </a:p>
          <a:p>
            <a:r>
              <a:rPr lang="en-US" sz="1000" dirty="0" smtClean="0"/>
              <a:t>Go read papers.  Thousands of papers.  Every time someone publishes a paper in which they provide a short list of (less than 500) genes that are associated with some phenotype, put this into a database.  Call it a Gene Set database. </a:t>
            </a:r>
          </a:p>
          <a:p>
            <a:endParaRPr lang="en-US" sz="1000" dirty="0"/>
          </a:p>
          <a:p>
            <a:r>
              <a:rPr lang="en-US" sz="1000" dirty="0" smtClean="0"/>
              <a:t>After reading and recording your database, you might have gene sets like</a:t>
            </a:r>
            <a:r>
              <a:rPr lang="mr-IN" sz="1000" dirty="0" smtClean="0"/>
              <a:t>…</a:t>
            </a:r>
            <a:endParaRPr lang="en-US" sz="1000" dirty="0" smtClean="0"/>
          </a:p>
          <a:p>
            <a:r>
              <a:rPr lang="en-US" sz="1000" dirty="0"/>
              <a:t>	</a:t>
            </a:r>
            <a:r>
              <a:rPr lang="en-US" sz="1000" dirty="0" smtClean="0"/>
              <a:t>genes associated with male vs female</a:t>
            </a:r>
          </a:p>
          <a:p>
            <a:r>
              <a:rPr lang="en-US" sz="1000" dirty="0"/>
              <a:t>	</a:t>
            </a:r>
            <a:r>
              <a:rPr lang="en-US" sz="1000" dirty="0" smtClean="0"/>
              <a:t>genes associated with hairy vs bald men</a:t>
            </a:r>
          </a:p>
          <a:p>
            <a:r>
              <a:rPr lang="en-US" sz="1000" dirty="0"/>
              <a:t>	</a:t>
            </a:r>
            <a:r>
              <a:rPr lang="en-US" sz="1000" dirty="0" smtClean="0"/>
              <a:t>genes associated with pluripotent stem cells differentiating into squamous cells.</a:t>
            </a:r>
          </a:p>
          <a:p>
            <a:r>
              <a:rPr lang="en-US" sz="1000" dirty="0"/>
              <a:t>	</a:t>
            </a:r>
            <a:r>
              <a:rPr lang="en-US" sz="1000" dirty="0" smtClean="0"/>
              <a:t>genes associated with cancer vs normal. </a:t>
            </a:r>
          </a:p>
          <a:p>
            <a:endParaRPr lang="en-US" sz="1000" dirty="0"/>
          </a:p>
          <a:p>
            <a:r>
              <a:rPr lang="en-US" sz="1000" dirty="0" smtClean="0"/>
              <a:t>For each gene set, Look at the distribution of genes down the rank order of your gene list (rank ordered by the thing that mattered to you).  </a:t>
            </a:r>
          </a:p>
          <a:p>
            <a:r>
              <a:rPr lang="en-US" sz="1000" dirty="0" smtClean="0"/>
              <a:t>The genes in gene sets that have no biological relationship with your class analysis will be evenly distributed up and down the list.  </a:t>
            </a:r>
          </a:p>
          <a:p>
            <a:r>
              <a:rPr lang="en-US" sz="1000" dirty="0" smtClean="0"/>
              <a:t>However..</a:t>
            </a:r>
          </a:p>
          <a:p>
            <a:r>
              <a:rPr lang="en-US" sz="1000" dirty="0" smtClean="0"/>
              <a:t>The genes in gene sets that are related with your class analysis will be unevenly distributed.  They will be bunched at the top or bottom of your rank ordered list.</a:t>
            </a:r>
          </a:p>
          <a:p>
            <a:endParaRPr lang="en-US" sz="1000" dirty="0"/>
          </a:p>
          <a:p>
            <a:r>
              <a:rPr lang="en-US" sz="1000" dirty="0" smtClean="0"/>
              <a:t>This is gene set enrichment analysis.  And it is a very powerful way to mine your gene list for biological meaning. </a:t>
            </a:r>
          </a:p>
          <a:p>
            <a:endParaRPr lang="en-US" sz="1000" dirty="0"/>
          </a:p>
          <a:p>
            <a:endParaRPr lang="en-US" sz="1000" dirty="0" smtClean="0"/>
          </a:p>
        </p:txBody>
      </p:sp>
    </p:spTree>
    <p:extLst>
      <p:ext uri="{BB962C8B-B14F-4D97-AF65-F5344CB8AC3E}">
        <p14:creationId xmlns:p14="http://schemas.microsoft.com/office/powerpoint/2010/main" val="66126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a:bodyPr>
          <a:lstStyle/>
          <a:p>
            <a:r>
              <a:rPr lang="en-US" dirty="0" smtClean="0"/>
              <a:t>Gene Set Enrichment Analysis</a:t>
            </a:r>
            <a:endParaRPr lang="en-US" dirty="0"/>
          </a:p>
        </p:txBody>
      </p:sp>
      <p:sp>
        <p:nvSpPr>
          <p:cNvPr id="3" name="TextBox 2"/>
          <p:cNvSpPr txBox="1"/>
          <p:nvPr/>
        </p:nvSpPr>
        <p:spPr>
          <a:xfrm>
            <a:off x="278558" y="1011290"/>
            <a:ext cx="8374935" cy="5786199"/>
          </a:xfrm>
          <a:prstGeom prst="rect">
            <a:avLst/>
          </a:prstGeom>
          <a:noFill/>
        </p:spPr>
        <p:txBody>
          <a:bodyPr wrap="square" rtlCol="0">
            <a:spAutoFit/>
          </a:bodyPr>
          <a:lstStyle/>
          <a:p>
            <a:r>
              <a:rPr lang="en-US" sz="1000" dirty="0" smtClean="0"/>
              <a:t>Create rank order list.</a:t>
            </a:r>
          </a:p>
          <a:p>
            <a:endParaRPr lang="en-US" sz="1000" dirty="0"/>
          </a:p>
          <a:p>
            <a:endParaRPr lang="en-US" sz="1000" dirty="0" smtClean="0"/>
          </a:p>
          <a:p>
            <a:r>
              <a:rPr lang="it-IT" sz="1000" dirty="0" smtClean="0"/>
              <a:t>#Gene      T-</a:t>
            </a:r>
            <a:r>
              <a:rPr lang="it-IT" sz="1000" dirty="0" err="1" smtClean="0"/>
              <a:t>stat</a:t>
            </a:r>
            <a:endParaRPr lang="it-IT" sz="1000" dirty="0"/>
          </a:p>
          <a:p>
            <a:r>
              <a:rPr lang="it-IT" sz="1000" dirty="0"/>
              <a:t>TGM1	-7.30189</a:t>
            </a:r>
          </a:p>
          <a:p>
            <a:r>
              <a:rPr lang="it-IT" sz="1000" dirty="0"/>
              <a:t>SFN	-6.50265</a:t>
            </a:r>
          </a:p>
          <a:p>
            <a:r>
              <a:rPr lang="it-IT" sz="1000" dirty="0"/>
              <a:t>KRT14	-6.06521</a:t>
            </a:r>
          </a:p>
          <a:p>
            <a:r>
              <a:rPr lang="it-IT" sz="1000" dirty="0"/>
              <a:t>NAA20	-5.98637</a:t>
            </a:r>
          </a:p>
          <a:p>
            <a:r>
              <a:rPr lang="it-IT" sz="1000" dirty="0"/>
              <a:t>BICD2	-5.98471</a:t>
            </a:r>
          </a:p>
          <a:p>
            <a:r>
              <a:rPr lang="it-IT" sz="1000" dirty="0"/>
              <a:t>LTB4R	-5.89278</a:t>
            </a:r>
          </a:p>
          <a:p>
            <a:r>
              <a:rPr lang="it-IT" sz="1000" dirty="0"/>
              <a:t>FAM212A	-5.88783</a:t>
            </a:r>
          </a:p>
          <a:p>
            <a:r>
              <a:rPr lang="it-IT" sz="1000" dirty="0"/>
              <a:t>STOM	-5.76451</a:t>
            </a:r>
          </a:p>
          <a:p>
            <a:r>
              <a:rPr lang="it-IT" sz="1000" dirty="0"/>
              <a:t>S1PR5	-5.6512</a:t>
            </a:r>
          </a:p>
          <a:p>
            <a:r>
              <a:rPr lang="it-IT" sz="1000" dirty="0"/>
              <a:t>SLC2A9	-5.59189</a:t>
            </a:r>
          </a:p>
          <a:p>
            <a:r>
              <a:rPr lang="it-IT" sz="1000" dirty="0"/>
              <a:t>PVRL1	-5.57999</a:t>
            </a:r>
          </a:p>
          <a:p>
            <a:r>
              <a:rPr lang="it-IT" sz="1000" dirty="0"/>
              <a:t>RAB38	-5.5757</a:t>
            </a:r>
          </a:p>
          <a:p>
            <a:r>
              <a:rPr lang="it-IT" sz="1000" dirty="0"/>
              <a:t>ADRB2	-</a:t>
            </a:r>
            <a:r>
              <a:rPr lang="it-IT" sz="1000" dirty="0" smtClean="0"/>
              <a:t>5.5615</a:t>
            </a:r>
          </a:p>
          <a:p>
            <a:endParaRPr lang="it-IT" sz="1000" dirty="0"/>
          </a:p>
          <a:p>
            <a:r>
              <a:rPr lang="it-IT" sz="1000" dirty="0" err="1" smtClean="0"/>
              <a:t>This</a:t>
            </a:r>
            <a:r>
              <a:rPr lang="it-IT" sz="1000" dirty="0" smtClean="0"/>
              <a:t> list </a:t>
            </a:r>
            <a:r>
              <a:rPr lang="it-IT" sz="1000" dirty="0" err="1" smtClean="0"/>
              <a:t>goes</a:t>
            </a:r>
            <a:r>
              <a:rPr lang="it-IT" sz="1000" dirty="0" smtClean="0"/>
              <a:t> on for 17,111 </a:t>
            </a:r>
            <a:r>
              <a:rPr lang="it-IT" sz="1000" dirty="0" err="1" smtClean="0"/>
              <a:t>rows</a:t>
            </a:r>
            <a:r>
              <a:rPr lang="it-IT" sz="1000" dirty="0" smtClean="0"/>
              <a:t>.  </a:t>
            </a:r>
            <a:r>
              <a:rPr lang="it-IT" sz="1000" dirty="0" err="1" smtClean="0"/>
              <a:t>It</a:t>
            </a:r>
            <a:r>
              <a:rPr lang="it-IT" sz="1000" dirty="0" smtClean="0"/>
              <a:t> </a:t>
            </a:r>
            <a:r>
              <a:rPr lang="it-IT" sz="1000" dirty="0" err="1" smtClean="0"/>
              <a:t>has</a:t>
            </a:r>
            <a:r>
              <a:rPr lang="it-IT" sz="1000" dirty="0" smtClean="0"/>
              <a:t> </a:t>
            </a:r>
            <a:r>
              <a:rPr lang="it-IT" sz="1000" dirty="0" err="1" smtClean="0"/>
              <a:t>all</a:t>
            </a:r>
            <a:r>
              <a:rPr lang="it-IT" sz="1000" dirty="0" smtClean="0"/>
              <a:t> the </a:t>
            </a:r>
            <a:r>
              <a:rPr lang="it-IT" sz="1000" dirty="0" err="1" smtClean="0"/>
              <a:t>genes</a:t>
            </a:r>
            <a:r>
              <a:rPr lang="it-IT" sz="1000" dirty="0" smtClean="0"/>
              <a:t>.</a:t>
            </a:r>
          </a:p>
          <a:p>
            <a:endParaRPr lang="it-IT" sz="1000" dirty="0"/>
          </a:p>
          <a:p>
            <a:endParaRPr lang="it-IT" sz="1000" dirty="0" smtClean="0"/>
          </a:p>
          <a:p>
            <a:r>
              <a:rPr lang="it-IT" sz="1000" dirty="0" smtClean="0"/>
              <a:t>Save </a:t>
            </a:r>
            <a:r>
              <a:rPr lang="it-IT" sz="1000" dirty="0" err="1" smtClean="0"/>
              <a:t>as</a:t>
            </a:r>
            <a:r>
              <a:rPr lang="it-IT" sz="1000" dirty="0" smtClean="0"/>
              <a:t> text file.</a:t>
            </a:r>
          </a:p>
          <a:p>
            <a:endParaRPr lang="it-IT" sz="1000" dirty="0"/>
          </a:p>
          <a:p>
            <a:endParaRPr lang="it-IT" sz="1000" dirty="0" smtClean="0"/>
          </a:p>
          <a:p>
            <a:r>
              <a:rPr lang="it-IT" sz="1000" dirty="0" err="1" smtClean="0"/>
              <a:t>Change</a:t>
            </a:r>
            <a:r>
              <a:rPr lang="it-IT" sz="1000" dirty="0" smtClean="0"/>
              <a:t> </a:t>
            </a:r>
            <a:r>
              <a:rPr lang="it-IT" sz="1000" dirty="0" err="1" smtClean="0"/>
              <a:t>extension</a:t>
            </a:r>
            <a:r>
              <a:rPr lang="it-IT" sz="1000" dirty="0" smtClean="0"/>
              <a:t> to .</a:t>
            </a:r>
            <a:r>
              <a:rPr lang="it-IT" sz="1000" dirty="0" err="1" smtClean="0"/>
              <a:t>rnk</a:t>
            </a:r>
            <a:endParaRPr lang="it-IT" sz="1000" dirty="0" smtClean="0"/>
          </a:p>
          <a:p>
            <a:endParaRPr lang="it-IT" sz="1000" dirty="0"/>
          </a:p>
          <a:p>
            <a:endParaRPr lang="it-IT" sz="1000" dirty="0" smtClean="0"/>
          </a:p>
          <a:p>
            <a:r>
              <a:rPr lang="it-IT" sz="1000" dirty="0" err="1" smtClean="0"/>
              <a:t>Load</a:t>
            </a:r>
            <a:r>
              <a:rPr lang="it-IT" sz="1000" dirty="0" smtClean="0"/>
              <a:t> </a:t>
            </a:r>
            <a:r>
              <a:rPr lang="it-IT" sz="1000" dirty="0" err="1" smtClean="0"/>
              <a:t>into</a:t>
            </a:r>
            <a:r>
              <a:rPr lang="it-IT" sz="1000" dirty="0" smtClean="0"/>
              <a:t> GSEA</a:t>
            </a:r>
          </a:p>
          <a:p>
            <a:endParaRPr lang="it-IT" sz="1000" dirty="0"/>
          </a:p>
          <a:p>
            <a:r>
              <a:rPr lang="it-IT" sz="1000" dirty="0" smtClean="0"/>
              <a:t>Select gene set </a:t>
            </a:r>
            <a:r>
              <a:rPr lang="it-IT" sz="1000" dirty="0" err="1" smtClean="0"/>
              <a:t>group</a:t>
            </a:r>
            <a:r>
              <a:rPr lang="it-IT" sz="1000" dirty="0" smtClean="0"/>
              <a:t>.</a:t>
            </a:r>
          </a:p>
          <a:p>
            <a:endParaRPr lang="it-IT" sz="1000" dirty="0"/>
          </a:p>
          <a:p>
            <a:r>
              <a:rPr lang="it-IT" sz="1000" dirty="0" err="1" smtClean="0"/>
              <a:t>Execute</a:t>
            </a:r>
            <a:r>
              <a:rPr lang="it-IT" sz="1000" dirty="0" smtClean="0"/>
              <a:t>.</a:t>
            </a:r>
          </a:p>
          <a:p>
            <a:endParaRPr lang="it-IT" sz="1000" dirty="0"/>
          </a:p>
          <a:p>
            <a:r>
              <a:rPr lang="it-IT" sz="1000" dirty="0" err="1" smtClean="0"/>
              <a:t>Browse</a:t>
            </a:r>
            <a:r>
              <a:rPr lang="it-IT" sz="1000" dirty="0" smtClean="0"/>
              <a:t> </a:t>
            </a:r>
            <a:r>
              <a:rPr lang="it-IT" sz="1000" dirty="0" err="1" smtClean="0"/>
              <a:t>results</a:t>
            </a:r>
            <a:r>
              <a:rPr lang="it-IT" sz="1000" dirty="0" smtClean="0"/>
              <a:t>. </a:t>
            </a:r>
          </a:p>
          <a:p>
            <a:endParaRPr lang="it-IT" sz="1000" dirty="0"/>
          </a:p>
          <a:p>
            <a:endParaRPr lang="it-IT" sz="1000" dirty="0"/>
          </a:p>
          <a:p>
            <a:endParaRPr lang="en-US" sz="1000" dirty="0" smtClean="0"/>
          </a:p>
        </p:txBody>
      </p:sp>
    </p:spTree>
    <p:extLst>
      <p:ext uri="{BB962C8B-B14F-4D97-AF65-F5344CB8AC3E}">
        <p14:creationId xmlns:p14="http://schemas.microsoft.com/office/powerpoint/2010/main" val="10931797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a:bodyPr>
          <a:lstStyle/>
          <a:p>
            <a:r>
              <a:rPr lang="en-US" dirty="0" smtClean="0"/>
              <a:t>Gene Set Enrichment Analysis</a:t>
            </a:r>
            <a:endParaRPr lang="en-US" dirty="0"/>
          </a:p>
        </p:txBody>
      </p:sp>
      <p:sp>
        <p:nvSpPr>
          <p:cNvPr id="5" name="TextBox 4"/>
          <p:cNvSpPr txBox="1"/>
          <p:nvPr/>
        </p:nvSpPr>
        <p:spPr>
          <a:xfrm>
            <a:off x="987068" y="1417638"/>
            <a:ext cx="7406034" cy="5078313"/>
          </a:xfrm>
          <a:prstGeom prst="rect">
            <a:avLst/>
          </a:prstGeom>
          <a:noFill/>
        </p:spPr>
        <p:txBody>
          <a:bodyPr wrap="square" rtlCol="0">
            <a:spAutoFit/>
          </a:bodyPr>
          <a:lstStyle/>
          <a:p>
            <a:r>
              <a:rPr lang="en-US" b="1" dirty="0"/>
              <a:t>Enrichment in phenotype: </a:t>
            </a:r>
            <a:r>
              <a:rPr lang="en-US" b="1" dirty="0" err="1"/>
              <a:t>na</a:t>
            </a:r>
            <a:endParaRPr lang="en-US" b="1" dirty="0"/>
          </a:p>
          <a:p>
            <a:r>
              <a:rPr lang="en-US" dirty="0"/>
              <a:t>11 / 50 gene sets are upregulated in phenotype </a:t>
            </a:r>
            <a:r>
              <a:rPr lang="en-US" b="1" dirty="0" err="1"/>
              <a:t>na_pos</a:t>
            </a:r>
            <a:endParaRPr lang="en-US" dirty="0"/>
          </a:p>
          <a:p>
            <a:r>
              <a:rPr lang="en-US" dirty="0"/>
              <a:t>6 gene sets are significant at FDR &lt; 25%</a:t>
            </a:r>
          </a:p>
          <a:p>
            <a:r>
              <a:rPr lang="en-US" dirty="0"/>
              <a:t>3 gene sets are significantly enriched at nominal </a:t>
            </a:r>
            <a:r>
              <a:rPr lang="en-US" dirty="0" err="1"/>
              <a:t>pvalue</a:t>
            </a:r>
            <a:r>
              <a:rPr lang="en-US" dirty="0"/>
              <a:t> &lt; 1%</a:t>
            </a:r>
          </a:p>
          <a:p>
            <a:r>
              <a:rPr lang="en-US" dirty="0"/>
              <a:t>4 gene sets are significantly enriched at nominal </a:t>
            </a:r>
            <a:r>
              <a:rPr lang="en-US" dirty="0" err="1"/>
              <a:t>pvalue</a:t>
            </a:r>
            <a:r>
              <a:rPr lang="en-US" dirty="0"/>
              <a:t> &lt; 5%</a:t>
            </a:r>
          </a:p>
          <a:p>
            <a:r>
              <a:rPr lang="en-US" dirty="0">
                <a:hlinkClick r:id="rId2" action="ppaction://hlinkfile"/>
              </a:rPr>
              <a:t>Snapshot</a:t>
            </a:r>
            <a:r>
              <a:rPr lang="en-US" dirty="0"/>
              <a:t> of enrichment results</a:t>
            </a:r>
          </a:p>
          <a:p>
            <a:r>
              <a:rPr lang="en-US" dirty="0"/>
              <a:t>Detailed </a:t>
            </a:r>
            <a:r>
              <a:rPr lang="en-US" dirty="0">
                <a:hlinkClick r:id="rId3" action="ppaction://hlinkfile"/>
              </a:rPr>
              <a:t>enrichment results in html</a:t>
            </a:r>
            <a:r>
              <a:rPr lang="en-US" dirty="0"/>
              <a:t> format</a:t>
            </a:r>
          </a:p>
          <a:p>
            <a:r>
              <a:rPr lang="en-US" dirty="0"/>
              <a:t>Detailed </a:t>
            </a:r>
            <a:r>
              <a:rPr lang="en-US" dirty="0">
                <a:hlinkClick r:id="rId4" action="ppaction://hlinkfile"/>
              </a:rPr>
              <a:t>enrichment results in excel</a:t>
            </a:r>
            <a:r>
              <a:rPr lang="en-US" dirty="0"/>
              <a:t> format (tab delimited text)</a:t>
            </a:r>
          </a:p>
          <a:p>
            <a:r>
              <a:rPr lang="en-US" dirty="0">
                <a:hlinkClick r:id="rId5"/>
              </a:rPr>
              <a:t>Guide to</a:t>
            </a:r>
            <a:r>
              <a:rPr lang="en-US" dirty="0"/>
              <a:t> interpret results</a:t>
            </a:r>
          </a:p>
          <a:p>
            <a:r>
              <a:rPr lang="en-US" b="1" dirty="0"/>
              <a:t>Enrichment in phenotype: </a:t>
            </a:r>
            <a:r>
              <a:rPr lang="en-US" b="1" dirty="0" err="1"/>
              <a:t>na</a:t>
            </a:r>
            <a:endParaRPr lang="en-US" b="1" dirty="0"/>
          </a:p>
          <a:p>
            <a:r>
              <a:rPr lang="en-US" dirty="0"/>
              <a:t>39 / 50 gene sets are upregulated in phenotype </a:t>
            </a:r>
            <a:r>
              <a:rPr lang="en-US" b="1" dirty="0" err="1"/>
              <a:t>na_neg</a:t>
            </a:r>
            <a:endParaRPr lang="en-US" dirty="0"/>
          </a:p>
          <a:p>
            <a:r>
              <a:rPr lang="en-US" dirty="0"/>
              <a:t>32 gene sets are significantly enriched at FDR &lt; 25%</a:t>
            </a:r>
          </a:p>
          <a:p>
            <a:r>
              <a:rPr lang="en-US" dirty="0"/>
              <a:t>25 gene sets are significantly enriched at nominal </a:t>
            </a:r>
            <a:r>
              <a:rPr lang="en-US" dirty="0" err="1"/>
              <a:t>pvalue</a:t>
            </a:r>
            <a:r>
              <a:rPr lang="en-US" dirty="0"/>
              <a:t> &lt; 1%</a:t>
            </a:r>
          </a:p>
          <a:p>
            <a:r>
              <a:rPr lang="en-US" dirty="0"/>
              <a:t>29 gene sets are significantly enriched at nominal </a:t>
            </a:r>
            <a:r>
              <a:rPr lang="en-US" dirty="0" err="1"/>
              <a:t>pvalue</a:t>
            </a:r>
            <a:r>
              <a:rPr lang="en-US" dirty="0"/>
              <a:t> &lt; 5%</a:t>
            </a:r>
          </a:p>
          <a:p>
            <a:r>
              <a:rPr lang="en-US" dirty="0">
                <a:hlinkClick r:id="rId6" action="ppaction://hlinkfile"/>
              </a:rPr>
              <a:t>Snapshot</a:t>
            </a:r>
            <a:r>
              <a:rPr lang="en-US" dirty="0"/>
              <a:t> of enrichment results</a:t>
            </a:r>
          </a:p>
          <a:p>
            <a:r>
              <a:rPr lang="en-US" dirty="0"/>
              <a:t>Detailed </a:t>
            </a:r>
            <a:r>
              <a:rPr lang="en-US" dirty="0">
                <a:hlinkClick r:id="rId7" action="ppaction://hlinkfile"/>
              </a:rPr>
              <a:t>enrichment results in html</a:t>
            </a:r>
            <a:r>
              <a:rPr lang="en-US" dirty="0"/>
              <a:t> format</a:t>
            </a:r>
          </a:p>
          <a:p>
            <a:r>
              <a:rPr lang="en-US" dirty="0"/>
              <a:t>Detailed </a:t>
            </a:r>
            <a:r>
              <a:rPr lang="en-US" dirty="0">
                <a:hlinkClick r:id="rId8" action="ppaction://hlinkfile"/>
              </a:rPr>
              <a:t>enrichment results in excel</a:t>
            </a:r>
            <a:r>
              <a:rPr lang="en-US" dirty="0"/>
              <a:t> format (tab delimited text)</a:t>
            </a:r>
          </a:p>
          <a:p>
            <a:r>
              <a:rPr lang="en-US" dirty="0">
                <a:hlinkClick r:id="rId5"/>
              </a:rPr>
              <a:t>Guide to</a:t>
            </a:r>
            <a:r>
              <a:rPr lang="en-US" dirty="0"/>
              <a:t> interpret results</a:t>
            </a:r>
          </a:p>
        </p:txBody>
      </p:sp>
    </p:spTree>
    <p:extLst>
      <p:ext uri="{BB962C8B-B14F-4D97-AF65-F5344CB8AC3E}">
        <p14:creationId xmlns:p14="http://schemas.microsoft.com/office/powerpoint/2010/main" val="797030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a:bodyPr>
          <a:lstStyle/>
          <a:p>
            <a:r>
              <a:rPr lang="en-US" dirty="0" smtClean="0"/>
              <a:t>Gene Set Enrichment Analysis</a:t>
            </a:r>
            <a:endParaRPr lang="en-US" dirty="0"/>
          </a:p>
        </p:txBody>
      </p:sp>
      <p:pic>
        <p:nvPicPr>
          <p:cNvPr id="3" name="Picture 2"/>
          <p:cNvPicPr>
            <a:picLocks noChangeAspect="1"/>
          </p:cNvPicPr>
          <p:nvPr/>
        </p:nvPicPr>
        <p:blipFill>
          <a:blip r:embed="rId2"/>
          <a:stretch>
            <a:fillRect/>
          </a:stretch>
        </p:blipFill>
        <p:spPr>
          <a:xfrm>
            <a:off x="4933489" y="1671352"/>
            <a:ext cx="3894105" cy="3894105"/>
          </a:xfrm>
          <a:prstGeom prst="rect">
            <a:avLst/>
          </a:prstGeom>
        </p:spPr>
      </p:pic>
      <p:pic>
        <p:nvPicPr>
          <p:cNvPr id="4" name="Picture 3"/>
          <p:cNvPicPr>
            <a:picLocks noChangeAspect="1"/>
          </p:cNvPicPr>
          <p:nvPr/>
        </p:nvPicPr>
        <p:blipFill>
          <a:blip r:embed="rId3"/>
          <a:stretch>
            <a:fillRect/>
          </a:stretch>
        </p:blipFill>
        <p:spPr>
          <a:xfrm>
            <a:off x="466284" y="1671351"/>
            <a:ext cx="3894105" cy="3894105"/>
          </a:xfrm>
          <a:prstGeom prst="rect">
            <a:avLst/>
          </a:prstGeom>
        </p:spPr>
      </p:pic>
    </p:spTree>
    <p:extLst>
      <p:ext uri="{BB962C8B-B14F-4D97-AF65-F5344CB8AC3E}">
        <p14:creationId xmlns:p14="http://schemas.microsoft.com/office/powerpoint/2010/main" val="1178533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nvSpPr>
        <p:spPr>
          <a:xfrm>
            <a:off x="1219200" y="1981200"/>
            <a:ext cx="5029200" cy="685800"/>
          </a:xfrm>
          <a:prstGeom prst="roundRect">
            <a:avLst/>
          </a:prstGeom>
          <a:solidFill>
            <a:schemeClr val="accent2">
              <a:lumMod val="40000"/>
              <a:lumOff val="60000"/>
              <a:alpha val="37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457200" y="-48126"/>
            <a:ext cx="8229600" cy="1143000"/>
          </a:xfrm>
        </p:spPr>
        <p:txBody>
          <a:bodyPr>
            <a:normAutofit fontScale="90000"/>
          </a:bodyPr>
          <a:lstStyle/>
          <a:p>
            <a:r>
              <a:rPr lang="en-US" b="1" dirty="0" smtClean="0"/>
              <a:t>From reads to differential expression</a:t>
            </a:r>
            <a:endParaRPr lang="en-US" b="1" dirty="0"/>
          </a:p>
        </p:txBody>
      </p:sp>
      <p:sp>
        <p:nvSpPr>
          <p:cNvPr id="5" name="Rounded Rectangle 4"/>
          <p:cNvSpPr/>
          <p:nvPr/>
        </p:nvSpPr>
        <p:spPr>
          <a:xfrm>
            <a:off x="2707944" y="990600"/>
            <a:ext cx="2095500" cy="533400"/>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Raw Sequence Data</a:t>
            </a:r>
          </a:p>
          <a:p>
            <a:pPr algn="ctr"/>
            <a:r>
              <a:rPr lang="en-US" sz="1200" dirty="0" smtClean="0">
                <a:solidFill>
                  <a:schemeClr val="tx1"/>
                </a:solidFill>
                <a:latin typeface="Bodoni MT" pitchFamily="18" charset="0"/>
              </a:rPr>
              <a:t>FASTQ Files</a:t>
            </a:r>
          </a:p>
        </p:txBody>
      </p:sp>
      <p:sp>
        <p:nvSpPr>
          <p:cNvPr id="7" name="Rounded Rectangle 6"/>
          <p:cNvSpPr/>
          <p:nvPr/>
        </p:nvSpPr>
        <p:spPr>
          <a:xfrm>
            <a:off x="1776480" y="2057400"/>
            <a:ext cx="19050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Unspliced Mapping</a:t>
            </a:r>
          </a:p>
          <a:p>
            <a:pPr algn="ctr"/>
            <a:r>
              <a:rPr lang="en-US" sz="1200" dirty="0" smtClean="0">
                <a:solidFill>
                  <a:schemeClr val="tx1"/>
                </a:solidFill>
                <a:latin typeface="Bodoni MT" pitchFamily="18" charset="0"/>
              </a:rPr>
              <a:t>BWA, Bowtie</a:t>
            </a:r>
            <a:endParaRPr lang="en-US" sz="1200" dirty="0">
              <a:solidFill>
                <a:schemeClr val="tx1"/>
              </a:solidFill>
              <a:latin typeface="Bodoni MT" pitchFamily="18" charset="0"/>
            </a:endParaRPr>
          </a:p>
        </p:txBody>
      </p:sp>
      <p:sp>
        <p:nvSpPr>
          <p:cNvPr id="9" name="Rounded Rectangle 8"/>
          <p:cNvSpPr/>
          <p:nvPr/>
        </p:nvSpPr>
        <p:spPr>
          <a:xfrm>
            <a:off x="6400800" y="2590800"/>
            <a:ext cx="1536433" cy="533400"/>
          </a:xfrm>
          <a:prstGeom prst="roundRect">
            <a:avLst/>
          </a:prstGeom>
          <a:solidFill>
            <a:schemeClr val="accent2">
              <a:lumMod val="40000"/>
              <a:lumOff val="60000"/>
              <a:alpha val="41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Mapped Reads</a:t>
            </a:r>
          </a:p>
          <a:p>
            <a:pPr algn="ctr"/>
            <a:r>
              <a:rPr lang="en-US" sz="1200" dirty="0" smtClean="0">
                <a:solidFill>
                  <a:schemeClr val="tx1"/>
                </a:solidFill>
                <a:latin typeface="Bodoni MT" pitchFamily="18" charset="0"/>
              </a:rPr>
              <a:t>SAM/BAM Files</a:t>
            </a:r>
            <a:endParaRPr lang="en-US" sz="1200" dirty="0">
              <a:solidFill>
                <a:schemeClr val="tx1"/>
              </a:solidFill>
              <a:latin typeface="Bodoni MT" pitchFamily="18" charset="0"/>
            </a:endParaRPr>
          </a:p>
        </p:txBody>
      </p:sp>
      <p:sp>
        <p:nvSpPr>
          <p:cNvPr id="11" name="Rounded Rectangle 10"/>
          <p:cNvSpPr/>
          <p:nvPr/>
        </p:nvSpPr>
        <p:spPr>
          <a:xfrm>
            <a:off x="838200" y="2743200"/>
            <a:ext cx="2526933" cy="533400"/>
          </a:xfrm>
          <a:prstGeom prst="round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Expression Quantification</a:t>
            </a:r>
            <a:endParaRPr lang="en-US" sz="1200" dirty="0">
              <a:solidFill>
                <a:schemeClr val="tx1"/>
              </a:solidFill>
              <a:latin typeface="Bodoni MT" pitchFamily="18" charset="0"/>
            </a:endParaRPr>
          </a:p>
        </p:txBody>
      </p:sp>
      <p:sp>
        <p:nvSpPr>
          <p:cNvPr id="15" name="Rounded Rectangle 14"/>
          <p:cNvSpPr/>
          <p:nvPr/>
        </p:nvSpPr>
        <p:spPr>
          <a:xfrm>
            <a:off x="1752600" y="4267200"/>
            <a:ext cx="19812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err="1" smtClean="0">
                <a:solidFill>
                  <a:schemeClr val="tx1"/>
                </a:solidFill>
                <a:latin typeface="Bodoni MT" pitchFamily="18" charset="0"/>
              </a:rPr>
              <a:t>DEseq</a:t>
            </a:r>
            <a:r>
              <a:rPr lang="en-US" sz="1600" dirty="0" smtClean="0">
                <a:solidFill>
                  <a:schemeClr val="tx1"/>
                </a:solidFill>
                <a:latin typeface="Bodoni MT" pitchFamily="18" charset="0"/>
              </a:rPr>
              <a:t>, </a:t>
            </a:r>
            <a:r>
              <a:rPr lang="en-US" sz="1600" dirty="0" err="1" smtClean="0">
                <a:solidFill>
                  <a:schemeClr val="tx1"/>
                </a:solidFill>
                <a:latin typeface="Bodoni MT" pitchFamily="18" charset="0"/>
              </a:rPr>
              <a:t>edgeR</a:t>
            </a:r>
            <a:r>
              <a:rPr lang="en-US" sz="1600" dirty="0" smtClean="0">
                <a:solidFill>
                  <a:schemeClr val="tx1"/>
                </a:solidFill>
                <a:latin typeface="Bodoni MT" pitchFamily="18" charset="0"/>
              </a:rPr>
              <a:t>, etc </a:t>
            </a:r>
            <a:endParaRPr lang="en-US" sz="1200" dirty="0">
              <a:solidFill>
                <a:schemeClr val="tx1"/>
              </a:solidFill>
              <a:latin typeface="Bodoni MT" pitchFamily="18" charset="0"/>
            </a:endParaRPr>
          </a:p>
        </p:txBody>
      </p:sp>
      <p:sp>
        <p:nvSpPr>
          <p:cNvPr id="19" name="Rounded Rectangle 18"/>
          <p:cNvSpPr/>
          <p:nvPr/>
        </p:nvSpPr>
        <p:spPr>
          <a:xfrm>
            <a:off x="971264" y="4865424"/>
            <a:ext cx="2526933" cy="533400"/>
          </a:xfrm>
          <a:prstGeom prst="round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Functional Interpretation</a:t>
            </a:r>
            <a:endParaRPr lang="en-US" sz="1200" dirty="0">
              <a:solidFill>
                <a:schemeClr val="tx1"/>
              </a:solidFill>
              <a:latin typeface="Bodoni MT" pitchFamily="18" charset="0"/>
            </a:endParaRPr>
          </a:p>
        </p:txBody>
      </p:sp>
      <p:sp>
        <p:nvSpPr>
          <p:cNvPr id="21" name="Flowchart: Terminator 20"/>
          <p:cNvSpPr/>
          <p:nvPr/>
        </p:nvSpPr>
        <p:spPr>
          <a:xfrm>
            <a:off x="5715000" y="971264"/>
            <a:ext cx="1447445" cy="553453"/>
          </a:xfrm>
          <a:prstGeom prst="flowChartTerminator">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Bodoni MT" pitchFamily="18" charset="0"/>
              </a:rPr>
              <a:t>QC by </a:t>
            </a:r>
          </a:p>
          <a:p>
            <a:pPr algn="ctr"/>
            <a:r>
              <a:rPr lang="en-US" sz="1600" dirty="0" smtClean="0">
                <a:solidFill>
                  <a:schemeClr val="tx1"/>
                </a:solidFill>
                <a:latin typeface="Bodoni MT" pitchFamily="18" charset="0"/>
              </a:rPr>
              <a:t>FastQC/R </a:t>
            </a:r>
            <a:endParaRPr lang="en-US" sz="1600" dirty="0">
              <a:solidFill>
                <a:schemeClr val="tx1"/>
              </a:solidFill>
              <a:latin typeface="Bodoni MT" pitchFamily="18" charset="0"/>
            </a:endParaRPr>
          </a:p>
        </p:txBody>
      </p:sp>
      <p:sp>
        <p:nvSpPr>
          <p:cNvPr id="23" name="Flowchart: Terminator 22"/>
          <p:cNvSpPr/>
          <p:nvPr/>
        </p:nvSpPr>
        <p:spPr>
          <a:xfrm>
            <a:off x="6484960" y="3456296"/>
            <a:ext cx="1444752" cy="557784"/>
          </a:xfrm>
          <a:prstGeom prst="flowChartTerminator">
            <a:avLst/>
          </a:prstGeom>
          <a:solidFill>
            <a:schemeClr val="accent1">
              <a:lumMod val="60000"/>
              <a:lumOff val="40000"/>
            </a:schemeClr>
          </a:solidFill>
          <a:ln>
            <a:solidFill>
              <a:schemeClr val="accent2">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Bodoni MT" pitchFamily="18" charset="0"/>
              </a:rPr>
              <a:t>QC by </a:t>
            </a:r>
          </a:p>
          <a:p>
            <a:pPr algn="ctr"/>
            <a:r>
              <a:rPr lang="en-US" sz="1600" dirty="0" smtClean="0">
                <a:solidFill>
                  <a:schemeClr val="tx1"/>
                </a:solidFill>
                <a:latin typeface="Bodoni MT" pitchFamily="18" charset="0"/>
              </a:rPr>
              <a:t>RNA-</a:t>
            </a:r>
            <a:r>
              <a:rPr lang="en-US" sz="1600" dirty="0" err="1" smtClean="0">
                <a:solidFill>
                  <a:schemeClr val="tx1"/>
                </a:solidFill>
                <a:latin typeface="Bodoni MT" pitchFamily="18" charset="0"/>
              </a:rPr>
              <a:t>SeQC</a:t>
            </a:r>
            <a:r>
              <a:rPr lang="en-US" sz="1600" dirty="0" smtClean="0">
                <a:solidFill>
                  <a:schemeClr val="tx1"/>
                </a:solidFill>
                <a:latin typeface="Bodoni MT" pitchFamily="18" charset="0"/>
              </a:rPr>
              <a:t> </a:t>
            </a:r>
            <a:endParaRPr lang="en-US" sz="1600" dirty="0">
              <a:solidFill>
                <a:schemeClr val="tx1"/>
              </a:solidFill>
              <a:latin typeface="Bodoni MT" pitchFamily="18" charset="0"/>
            </a:endParaRPr>
          </a:p>
        </p:txBody>
      </p:sp>
      <p:sp>
        <p:nvSpPr>
          <p:cNvPr id="30" name="Down Arrow 29"/>
          <p:cNvSpPr/>
          <p:nvPr/>
        </p:nvSpPr>
        <p:spPr>
          <a:xfrm>
            <a:off x="3657600" y="2743200"/>
            <a:ext cx="304800" cy="304800"/>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own Arrow 31"/>
          <p:cNvSpPr/>
          <p:nvPr/>
        </p:nvSpPr>
        <p:spPr>
          <a:xfrm>
            <a:off x="3678936" y="1612392"/>
            <a:ext cx="283464" cy="292608"/>
          </a:xfrm>
          <a:prstGeom prst="down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Down Arrow 32"/>
          <p:cNvSpPr/>
          <p:nvPr/>
        </p:nvSpPr>
        <p:spPr>
          <a:xfrm>
            <a:off x="2612136" y="3850944"/>
            <a:ext cx="283464" cy="292608"/>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Down Arrow 33"/>
          <p:cNvSpPr/>
          <p:nvPr/>
        </p:nvSpPr>
        <p:spPr>
          <a:xfrm>
            <a:off x="5105400" y="3858904"/>
            <a:ext cx="283464" cy="292608"/>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ight Arrow 39"/>
          <p:cNvSpPr/>
          <p:nvPr/>
        </p:nvSpPr>
        <p:spPr>
          <a:xfrm>
            <a:off x="4988239" y="1119618"/>
            <a:ext cx="498161" cy="275363"/>
          </a:xfrm>
          <a:prstGeom prst="rightArrow">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6"/>
          <p:cNvSpPr/>
          <p:nvPr/>
        </p:nvSpPr>
        <p:spPr>
          <a:xfrm>
            <a:off x="4165976" y="2057400"/>
            <a:ext cx="1536433"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Spliced mapping</a:t>
            </a:r>
          </a:p>
          <a:p>
            <a:pPr algn="ctr"/>
            <a:r>
              <a:rPr lang="en-US" sz="1200" dirty="0" err="1" smtClean="0">
                <a:solidFill>
                  <a:schemeClr val="tx1"/>
                </a:solidFill>
                <a:latin typeface="Bodoni MT" pitchFamily="18" charset="0"/>
              </a:rPr>
              <a:t>TopHat</a:t>
            </a:r>
            <a:r>
              <a:rPr lang="en-US" sz="1200" dirty="0" smtClean="0">
                <a:solidFill>
                  <a:schemeClr val="tx1"/>
                </a:solidFill>
                <a:latin typeface="Bodoni MT" pitchFamily="18" charset="0"/>
              </a:rPr>
              <a:t>, </a:t>
            </a:r>
            <a:r>
              <a:rPr lang="en-US" sz="1200" dirty="0" err="1" smtClean="0">
                <a:solidFill>
                  <a:schemeClr val="tx1"/>
                </a:solidFill>
                <a:latin typeface="Bodoni MT" pitchFamily="18" charset="0"/>
              </a:rPr>
              <a:t>MapSplice</a:t>
            </a:r>
            <a:endParaRPr lang="en-US" sz="1200" dirty="0">
              <a:solidFill>
                <a:schemeClr val="tx1"/>
              </a:solidFill>
              <a:latin typeface="Bodoni MT" pitchFamily="18" charset="0"/>
            </a:endParaRPr>
          </a:p>
        </p:txBody>
      </p:sp>
      <p:sp>
        <p:nvSpPr>
          <p:cNvPr id="22" name="圆角矩形 21"/>
          <p:cNvSpPr/>
          <p:nvPr/>
        </p:nvSpPr>
        <p:spPr>
          <a:xfrm>
            <a:off x="1295400" y="3124200"/>
            <a:ext cx="5029200" cy="685800"/>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ounded Rectangle 10"/>
          <p:cNvSpPr/>
          <p:nvPr/>
        </p:nvSpPr>
        <p:spPr>
          <a:xfrm>
            <a:off x="673467" y="1524000"/>
            <a:ext cx="2526933" cy="533400"/>
          </a:xfrm>
          <a:prstGeom prst="round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Reads Mapping</a:t>
            </a:r>
            <a:endParaRPr lang="en-US" sz="1200" dirty="0">
              <a:solidFill>
                <a:schemeClr val="tx1"/>
              </a:solidFill>
              <a:latin typeface="Bodoni MT" pitchFamily="18" charset="0"/>
            </a:endParaRPr>
          </a:p>
        </p:txBody>
      </p:sp>
      <p:sp>
        <p:nvSpPr>
          <p:cNvPr id="25" name="Rounded Rectangle 6"/>
          <p:cNvSpPr/>
          <p:nvPr/>
        </p:nvSpPr>
        <p:spPr>
          <a:xfrm>
            <a:off x="1752600" y="3200400"/>
            <a:ext cx="20574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Summarize read counts</a:t>
            </a:r>
          </a:p>
        </p:txBody>
      </p:sp>
      <p:sp>
        <p:nvSpPr>
          <p:cNvPr id="26" name="Rounded Rectangle 6"/>
          <p:cNvSpPr/>
          <p:nvPr/>
        </p:nvSpPr>
        <p:spPr>
          <a:xfrm>
            <a:off x="4114800" y="3200400"/>
            <a:ext cx="19050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FPKM/RPKM</a:t>
            </a:r>
          </a:p>
          <a:p>
            <a:pPr algn="ctr"/>
            <a:r>
              <a:rPr lang="en-US" sz="1200" dirty="0" smtClean="0">
                <a:solidFill>
                  <a:schemeClr val="tx1"/>
                </a:solidFill>
                <a:latin typeface="Bodoni MT" pitchFamily="18" charset="0"/>
              </a:rPr>
              <a:t>Cufflinks</a:t>
            </a:r>
            <a:endParaRPr lang="en-US" sz="1200" dirty="0">
              <a:solidFill>
                <a:schemeClr val="tx1"/>
              </a:solidFill>
              <a:latin typeface="Bodoni MT" pitchFamily="18" charset="0"/>
            </a:endParaRPr>
          </a:p>
        </p:txBody>
      </p:sp>
      <p:sp>
        <p:nvSpPr>
          <p:cNvPr id="27" name="Rounded Rectangle 14"/>
          <p:cNvSpPr/>
          <p:nvPr/>
        </p:nvSpPr>
        <p:spPr>
          <a:xfrm>
            <a:off x="4114800" y="4259240"/>
            <a:ext cx="1818777"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err="1" smtClean="0">
                <a:solidFill>
                  <a:schemeClr val="tx1"/>
                </a:solidFill>
                <a:latin typeface="Bodoni MT" pitchFamily="18" charset="0"/>
              </a:rPr>
              <a:t>Cuffdiff</a:t>
            </a:r>
            <a:endParaRPr lang="en-US" sz="1200" dirty="0">
              <a:solidFill>
                <a:schemeClr val="tx1"/>
              </a:solidFill>
              <a:latin typeface="Bodoni MT" pitchFamily="18" charset="0"/>
            </a:endParaRPr>
          </a:p>
        </p:txBody>
      </p:sp>
      <p:sp>
        <p:nvSpPr>
          <p:cNvPr id="28" name="圆角矩形 27"/>
          <p:cNvSpPr/>
          <p:nvPr/>
        </p:nvSpPr>
        <p:spPr>
          <a:xfrm>
            <a:off x="1291984" y="4191000"/>
            <a:ext cx="5029200" cy="685800"/>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Rounded Rectangle 10"/>
          <p:cNvSpPr/>
          <p:nvPr/>
        </p:nvSpPr>
        <p:spPr>
          <a:xfrm>
            <a:off x="914400" y="3810000"/>
            <a:ext cx="1295400" cy="533400"/>
          </a:xfrm>
          <a:prstGeom prst="round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DE testing</a:t>
            </a:r>
            <a:endParaRPr lang="en-US" sz="1200" dirty="0">
              <a:solidFill>
                <a:schemeClr val="tx1"/>
              </a:solidFill>
              <a:latin typeface="Bodoni MT" pitchFamily="18" charset="0"/>
            </a:endParaRPr>
          </a:p>
        </p:txBody>
      </p:sp>
      <p:sp>
        <p:nvSpPr>
          <p:cNvPr id="35" name="Down Arrow 31"/>
          <p:cNvSpPr/>
          <p:nvPr/>
        </p:nvSpPr>
        <p:spPr>
          <a:xfrm>
            <a:off x="3733800" y="4953000"/>
            <a:ext cx="283464" cy="292608"/>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圆角矩形 35"/>
          <p:cNvSpPr/>
          <p:nvPr/>
        </p:nvSpPr>
        <p:spPr>
          <a:xfrm>
            <a:off x="1295400" y="5257800"/>
            <a:ext cx="5029200" cy="685800"/>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Rounded Rectangle 14"/>
          <p:cNvSpPr/>
          <p:nvPr/>
        </p:nvSpPr>
        <p:spPr>
          <a:xfrm>
            <a:off x="1516040" y="5334000"/>
            <a:ext cx="14478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Function enrichment</a:t>
            </a:r>
            <a:endParaRPr lang="en-US" sz="1200" dirty="0">
              <a:solidFill>
                <a:schemeClr val="tx1"/>
              </a:solidFill>
              <a:latin typeface="Bodoni MT" pitchFamily="18" charset="0"/>
            </a:endParaRPr>
          </a:p>
        </p:txBody>
      </p:sp>
      <p:sp>
        <p:nvSpPr>
          <p:cNvPr id="38" name="Rounded Rectangle 14"/>
          <p:cNvSpPr/>
          <p:nvPr/>
        </p:nvSpPr>
        <p:spPr>
          <a:xfrm>
            <a:off x="3124200" y="5334000"/>
            <a:ext cx="14478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Infer networks</a:t>
            </a:r>
            <a:endParaRPr lang="en-US" sz="1200" dirty="0">
              <a:solidFill>
                <a:schemeClr val="tx1"/>
              </a:solidFill>
              <a:latin typeface="Bodoni MT" pitchFamily="18" charset="0"/>
            </a:endParaRPr>
          </a:p>
        </p:txBody>
      </p:sp>
      <p:sp>
        <p:nvSpPr>
          <p:cNvPr id="41" name="Rounded Rectangle 14"/>
          <p:cNvSpPr/>
          <p:nvPr/>
        </p:nvSpPr>
        <p:spPr>
          <a:xfrm>
            <a:off x="4724400" y="5334000"/>
            <a:ext cx="1447800" cy="533400"/>
          </a:xfrm>
          <a:prstGeom prst="roundRect">
            <a:avLst/>
          </a:prstGeom>
          <a:solidFill>
            <a:schemeClr val="accent1">
              <a:lumMod val="60000"/>
              <a:lumOff val="4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Integrate with other data</a:t>
            </a:r>
            <a:endParaRPr lang="en-US" sz="1200" dirty="0">
              <a:solidFill>
                <a:schemeClr val="tx1"/>
              </a:solidFill>
              <a:latin typeface="Bodoni MT" pitchFamily="18" charset="0"/>
            </a:endParaRPr>
          </a:p>
        </p:txBody>
      </p:sp>
      <p:sp>
        <p:nvSpPr>
          <p:cNvPr id="47" name="Down Arrow 31"/>
          <p:cNvSpPr/>
          <p:nvPr/>
        </p:nvSpPr>
        <p:spPr>
          <a:xfrm>
            <a:off x="3733800" y="5943600"/>
            <a:ext cx="283464" cy="292608"/>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圆角矩形 47"/>
          <p:cNvSpPr/>
          <p:nvPr/>
        </p:nvSpPr>
        <p:spPr>
          <a:xfrm>
            <a:off x="1412544" y="6295032"/>
            <a:ext cx="4876800" cy="381000"/>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latin typeface="Bodoni MT" pitchFamily="18" charset="0"/>
              </a:rPr>
              <a:t>Biological Insights &amp; hypothesis</a:t>
            </a:r>
            <a:endParaRPr lang="zh-CN" altLang="en-US" sz="1600" dirty="0" smtClean="0">
              <a:solidFill>
                <a:schemeClr val="tx1"/>
              </a:solidFill>
              <a:latin typeface="Bodoni MT" pitchFamily="18" charset="0"/>
            </a:endParaRPr>
          </a:p>
        </p:txBody>
      </p:sp>
      <p:sp>
        <p:nvSpPr>
          <p:cNvPr id="49" name="下箭头 48"/>
          <p:cNvSpPr/>
          <p:nvPr/>
        </p:nvSpPr>
        <p:spPr>
          <a:xfrm>
            <a:off x="7064992" y="3186752"/>
            <a:ext cx="304800" cy="228600"/>
          </a:xfrm>
          <a:prstGeom prst="down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Rounded Rectangle 8"/>
          <p:cNvSpPr/>
          <p:nvPr/>
        </p:nvSpPr>
        <p:spPr>
          <a:xfrm>
            <a:off x="6482688" y="4661848"/>
            <a:ext cx="1536433" cy="533400"/>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latin typeface="Bodoni MT" pitchFamily="18" charset="0"/>
              </a:rPr>
              <a:t>List of DE</a:t>
            </a:r>
            <a:endParaRPr lang="en-US" sz="1200" dirty="0">
              <a:solidFill>
                <a:schemeClr val="tx1"/>
              </a:solidFill>
              <a:latin typeface="Bodoni MT" pitchFamily="18" charset="0"/>
            </a:endParaRPr>
          </a:p>
        </p:txBody>
      </p:sp>
    </p:spTree>
    <p:extLst>
      <p:ext uri="{BB962C8B-B14F-4D97-AF65-F5344CB8AC3E}">
        <p14:creationId xmlns:p14="http://schemas.microsoft.com/office/powerpoint/2010/main" val="19084392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a:bodyPr>
          <a:lstStyle/>
          <a:p>
            <a:r>
              <a:rPr lang="en-US" dirty="0" smtClean="0"/>
              <a:t>Gene Set Enrichment Analysis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45853" y="1291363"/>
            <a:ext cx="2825226" cy="3884686"/>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349" y="1291363"/>
            <a:ext cx="2663155" cy="3624294"/>
          </a:xfrm>
          <a:prstGeom prst="rect">
            <a:avLst/>
          </a:prstGeom>
        </p:spPr>
      </p:pic>
    </p:spTree>
    <p:extLst>
      <p:ext uri="{BB962C8B-B14F-4D97-AF65-F5344CB8AC3E}">
        <p14:creationId xmlns:p14="http://schemas.microsoft.com/office/powerpoint/2010/main" val="45922085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9084" y="0"/>
            <a:ext cx="3391152" cy="3391152"/>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773976335"/>
              </p:ext>
            </p:extLst>
          </p:nvPr>
        </p:nvGraphicFramePr>
        <p:xfrm>
          <a:off x="3603098" y="3445652"/>
          <a:ext cx="5198760" cy="3169920"/>
        </p:xfrm>
        <a:graphic>
          <a:graphicData uri="http://schemas.openxmlformats.org/drawingml/2006/table">
            <a:tbl>
              <a:tblPr/>
              <a:tblGrid>
                <a:gridCol w="649845"/>
                <a:gridCol w="649845"/>
                <a:gridCol w="649845"/>
                <a:gridCol w="649845"/>
                <a:gridCol w="649845"/>
                <a:gridCol w="649845"/>
                <a:gridCol w="649845"/>
                <a:gridCol w="649845"/>
              </a:tblGrid>
              <a:tr h="154778">
                <a:tc>
                  <a:txBody>
                    <a:bodyPr/>
                    <a:lstStyle/>
                    <a:p>
                      <a:pPr algn="l"/>
                      <a:r>
                        <a:rPr lang="cs-CZ" sz="800" dirty="0">
                          <a:effectLst/>
                          <a:latin typeface="Arial" charset="0"/>
                          <a:ea typeface="Arial" charset="0"/>
                          <a:cs typeface="Arial" charset="0"/>
                        </a:rPr>
                        <a:t>183</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3"/>
                        </a:rPr>
                        <a:t>HMGB3</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dirty="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dirty="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cs-CZ" sz="800" dirty="0">
                          <a:effectLst/>
                          <a:latin typeface="Arial" charset="0"/>
                          <a:ea typeface="Arial" charset="0"/>
                          <a:cs typeface="Arial" charset="0"/>
                        </a:rPr>
                        <a:t>16783</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dirty="0">
                          <a:effectLst/>
                          <a:latin typeface="Arial" charset="0"/>
                          <a:ea typeface="Arial" charset="0"/>
                          <a:cs typeface="Arial" charset="0"/>
                        </a:rPr>
                        <a:t>-3.854</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-0.1246</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a:effectLst/>
                          <a:latin typeface="Arial" charset="0"/>
                          <a:ea typeface="Arial" charset="0"/>
                          <a:cs typeface="Arial" charset="0"/>
                        </a:rPr>
                        <a:t>Yes</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FFCC"/>
                    </a:solidFill>
                  </a:tcPr>
                </a:tc>
              </a:tr>
              <a:tr h="154778">
                <a:tc>
                  <a:txBody>
                    <a:bodyPr/>
                    <a:lstStyle/>
                    <a:p>
                      <a:pPr algn="l"/>
                      <a:r>
                        <a:rPr lang="is-IS" sz="800">
                          <a:effectLst/>
                          <a:latin typeface="Arial" charset="0"/>
                          <a:ea typeface="Arial" charset="0"/>
                          <a:cs typeface="Arial" charset="0"/>
                        </a:rPr>
                        <a:t>184</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4"/>
                        </a:rPr>
                        <a:t>UBE2S</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16800</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cs-CZ" sz="800" dirty="0">
                          <a:effectLst/>
                          <a:latin typeface="Arial" charset="0"/>
                          <a:ea typeface="Arial" charset="0"/>
                          <a:cs typeface="Arial" charset="0"/>
                        </a:rPr>
                        <a:t>-3.897</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dirty="0">
                          <a:effectLst/>
                          <a:latin typeface="Arial" charset="0"/>
                          <a:ea typeface="Arial" charset="0"/>
                          <a:cs typeface="Arial" charset="0"/>
                        </a:rPr>
                        <a:t>-0.1170</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a:effectLst/>
                          <a:latin typeface="Arial" charset="0"/>
                          <a:ea typeface="Arial" charset="0"/>
                          <a:cs typeface="Arial" charset="0"/>
                        </a:rPr>
                        <a:t>Yes</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FFCC"/>
                    </a:solidFill>
                  </a:tcPr>
                </a:tc>
              </a:tr>
              <a:tr h="154778">
                <a:tc>
                  <a:txBody>
                    <a:bodyPr/>
                    <a:lstStyle/>
                    <a:p>
                      <a:pPr algn="l"/>
                      <a:r>
                        <a:rPr lang="fi-FI" sz="800">
                          <a:effectLst/>
                          <a:latin typeface="Arial" charset="0"/>
                          <a:ea typeface="Arial" charset="0"/>
                          <a:cs typeface="Arial" charset="0"/>
                        </a:rPr>
                        <a:t>185</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5"/>
                        </a:rPr>
                        <a:t>PLK4</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16804</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-3.904</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dirty="0">
                          <a:effectLst/>
                          <a:latin typeface="Arial" charset="0"/>
                          <a:ea typeface="Arial" charset="0"/>
                          <a:cs typeface="Arial" charset="0"/>
                        </a:rPr>
                        <a:t>-0.1087</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a:effectLst/>
                          <a:latin typeface="Arial" charset="0"/>
                          <a:ea typeface="Arial" charset="0"/>
                          <a:cs typeface="Arial" charset="0"/>
                        </a:rPr>
                        <a:t>Yes</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FFCC"/>
                    </a:solidFill>
                  </a:tcPr>
                </a:tc>
              </a:tr>
              <a:tr h="154778">
                <a:tc>
                  <a:txBody>
                    <a:bodyPr/>
                    <a:lstStyle/>
                    <a:p>
                      <a:pPr algn="l"/>
                      <a:r>
                        <a:rPr lang="fi-FI" sz="800">
                          <a:effectLst/>
                          <a:latin typeface="Arial" charset="0"/>
                          <a:ea typeface="Arial" charset="0"/>
                          <a:cs typeface="Arial" charset="0"/>
                        </a:rPr>
                        <a:t>186</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6"/>
                        </a:rPr>
                        <a:t>SMC4</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16850</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-4.005</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fi-FI" sz="800" dirty="0">
                          <a:effectLst/>
                          <a:latin typeface="Arial" charset="0"/>
                          <a:ea typeface="Arial" charset="0"/>
                          <a:cs typeface="Arial" charset="0"/>
                        </a:rPr>
                        <a:t>-0.1027</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a:effectLst/>
                          <a:latin typeface="Arial" charset="0"/>
                          <a:ea typeface="Arial" charset="0"/>
                          <a:cs typeface="Arial" charset="0"/>
                        </a:rPr>
                        <a:t>Yes</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FFCC"/>
                    </a:solidFill>
                  </a:tcPr>
                </a:tc>
              </a:tr>
              <a:tr h="154778">
                <a:tc>
                  <a:txBody>
                    <a:bodyPr/>
                    <a:lstStyle/>
                    <a:p>
                      <a:pPr algn="l"/>
                      <a:r>
                        <a:rPr lang="fi-FI" sz="800">
                          <a:effectLst/>
                          <a:latin typeface="Arial" charset="0"/>
                          <a:ea typeface="Arial" charset="0"/>
                          <a:cs typeface="Arial" charset="0"/>
                        </a:rPr>
                        <a:t>187</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7"/>
                        </a:rPr>
                        <a:t>HUS1</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16854</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-4.015</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dirty="0">
                          <a:effectLst/>
                          <a:latin typeface="Arial" charset="0"/>
                          <a:ea typeface="Arial" charset="0"/>
                          <a:cs typeface="Arial" charset="0"/>
                        </a:rPr>
                        <a:t>-0.0941</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endParaRPr lang="en-US" sz="800" dirty="0">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FFCC"/>
                    </a:solidFill>
                  </a:tcPr>
                </a:tc>
              </a:tr>
              <a:tr h="154778">
                <a:tc>
                  <a:txBody>
                    <a:bodyPr/>
                    <a:lstStyle/>
                    <a:p>
                      <a:pPr algn="l"/>
                      <a:r>
                        <a:rPr lang="fi-FI" sz="800">
                          <a:effectLst/>
                          <a:latin typeface="Arial" charset="0"/>
                          <a:ea typeface="Arial" charset="0"/>
                          <a:cs typeface="Arial" charset="0"/>
                        </a:rPr>
                        <a:t>188</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8"/>
                        </a:rPr>
                        <a:t>SLC7A5</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16875</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-4.091</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-0.0864</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a:effectLst/>
                          <a:latin typeface="Arial" charset="0"/>
                          <a:ea typeface="Arial" charset="0"/>
                          <a:cs typeface="Arial" charset="0"/>
                        </a:rPr>
                        <a:t>Yes</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FFCC"/>
                    </a:solidFill>
                  </a:tcPr>
                </a:tc>
              </a:tr>
              <a:tr h="154778">
                <a:tc>
                  <a:txBody>
                    <a:bodyPr/>
                    <a:lstStyle/>
                    <a:p>
                      <a:pPr algn="l"/>
                      <a:r>
                        <a:rPr lang="cs-CZ" sz="800">
                          <a:effectLst/>
                          <a:latin typeface="Arial" charset="0"/>
                          <a:ea typeface="Arial" charset="0"/>
                          <a:cs typeface="Arial" charset="0"/>
                        </a:rPr>
                        <a:t>189</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is-IS" sz="800">
                          <a:solidFill>
                            <a:srgbClr val="000070"/>
                          </a:solidFill>
                          <a:effectLst/>
                          <a:latin typeface="Arial" charset="0"/>
                          <a:ea typeface="Arial" charset="0"/>
                          <a:cs typeface="Arial" charset="0"/>
                          <a:hlinkClick r:id="rId9"/>
                        </a:rPr>
                        <a:t>KIF23</a:t>
                      </a:r>
                      <a:endParaRPr lang="is-I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16914</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-4.211</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-0.0794</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dirty="0">
                          <a:effectLst/>
                          <a:latin typeface="Arial" charset="0"/>
                          <a:ea typeface="Arial" charset="0"/>
                          <a:cs typeface="Arial" charset="0"/>
                        </a:rPr>
                        <a:t>Yes</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FFCC"/>
                    </a:solidFill>
                  </a:tcPr>
                </a:tc>
              </a:tr>
              <a:tr h="154778">
                <a:tc>
                  <a:txBody>
                    <a:bodyPr/>
                    <a:lstStyle/>
                    <a:p>
                      <a:pPr algn="l"/>
                      <a:r>
                        <a:rPr lang="en-US" sz="800">
                          <a:effectLst/>
                          <a:latin typeface="Arial" charset="0"/>
                          <a:ea typeface="Arial" charset="0"/>
                          <a:cs typeface="Arial" charset="0"/>
                        </a:rPr>
                        <a:t>190</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10"/>
                        </a:rPr>
                        <a:t>CCNB2</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16927</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-4.235</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-0.0709</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a:effectLst/>
                          <a:latin typeface="Arial" charset="0"/>
                          <a:ea typeface="Arial" charset="0"/>
                          <a:cs typeface="Arial" charset="0"/>
                        </a:rPr>
                        <a:t>Yes</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FFCC"/>
                    </a:solidFill>
                  </a:tcPr>
                </a:tc>
              </a:tr>
              <a:tr h="154778">
                <a:tc>
                  <a:txBody>
                    <a:bodyPr/>
                    <a:lstStyle/>
                    <a:p>
                      <a:pPr algn="l"/>
                      <a:r>
                        <a:rPr lang="en-US" sz="800">
                          <a:effectLst/>
                          <a:latin typeface="Arial" charset="0"/>
                          <a:ea typeface="Arial" charset="0"/>
                          <a:cs typeface="Arial" charset="0"/>
                        </a:rPr>
                        <a:t>191</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11"/>
                        </a:rPr>
                        <a:t>KIF4A</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16932</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-4.250</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-0.0619</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dirty="0">
                          <a:effectLst/>
                          <a:latin typeface="Arial" charset="0"/>
                          <a:ea typeface="Arial" charset="0"/>
                          <a:cs typeface="Arial" charset="0"/>
                        </a:rPr>
                        <a:t>Yes</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FFCC"/>
                    </a:solidFill>
                  </a:tcPr>
                </a:tc>
              </a:tr>
              <a:tr h="154778">
                <a:tc>
                  <a:txBody>
                    <a:bodyPr/>
                    <a:lstStyle/>
                    <a:p>
                      <a:pPr algn="l"/>
                      <a:r>
                        <a:rPr lang="is-IS" sz="800">
                          <a:effectLst/>
                          <a:latin typeface="Arial" charset="0"/>
                          <a:ea typeface="Arial" charset="0"/>
                          <a:cs typeface="Arial" charset="0"/>
                        </a:rPr>
                        <a:t>192</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12"/>
                        </a:rPr>
                        <a:t>DBF4</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16934</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-4.262</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-0.0527</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a:effectLst/>
                          <a:latin typeface="Arial" charset="0"/>
                          <a:ea typeface="Arial" charset="0"/>
                          <a:cs typeface="Arial" charset="0"/>
                        </a:rPr>
                        <a:t>Yes</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FFCC"/>
                    </a:solidFill>
                  </a:tcPr>
                </a:tc>
              </a:tr>
              <a:tr h="154778">
                <a:tc>
                  <a:txBody>
                    <a:bodyPr/>
                    <a:lstStyle/>
                    <a:p>
                      <a:pPr algn="l"/>
                      <a:r>
                        <a:rPr lang="is-IS" sz="800">
                          <a:effectLst/>
                          <a:latin typeface="Arial" charset="0"/>
                          <a:ea typeface="Arial" charset="0"/>
                          <a:cs typeface="Arial" charset="0"/>
                        </a:rPr>
                        <a:t>193</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13"/>
                        </a:rPr>
                        <a:t>DKC1</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16970</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-4.402</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-0.0452</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a:effectLst/>
                          <a:latin typeface="Arial" charset="0"/>
                          <a:ea typeface="Arial" charset="0"/>
                          <a:cs typeface="Arial" charset="0"/>
                        </a:rPr>
                        <a:t>Yes</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FFCC"/>
                    </a:solidFill>
                  </a:tcPr>
                </a:tc>
              </a:tr>
              <a:tr h="154778">
                <a:tc>
                  <a:txBody>
                    <a:bodyPr/>
                    <a:lstStyle/>
                    <a:p>
                      <a:pPr algn="l"/>
                      <a:r>
                        <a:rPr lang="cs-CZ" sz="800">
                          <a:effectLst/>
                          <a:latin typeface="Arial" charset="0"/>
                          <a:ea typeface="Arial" charset="0"/>
                          <a:cs typeface="Arial" charset="0"/>
                        </a:rPr>
                        <a:t>194</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14"/>
                        </a:rPr>
                        <a:t>MT2A</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16972</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-4.411</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-0.0356</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dirty="0">
                          <a:effectLst/>
                          <a:latin typeface="Arial" charset="0"/>
                          <a:ea typeface="Arial" charset="0"/>
                          <a:cs typeface="Arial" charset="0"/>
                        </a:rPr>
                        <a:t>Yes</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FFCC"/>
                    </a:solidFill>
                  </a:tcPr>
                </a:tc>
              </a:tr>
              <a:tr h="154778">
                <a:tc>
                  <a:txBody>
                    <a:bodyPr/>
                    <a:lstStyle/>
                    <a:p>
                      <a:pPr algn="l"/>
                      <a:r>
                        <a:rPr lang="is-IS" sz="800">
                          <a:effectLst/>
                          <a:latin typeface="Arial" charset="0"/>
                          <a:ea typeface="Arial" charset="0"/>
                          <a:cs typeface="Arial" charset="0"/>
                        </a:rPr>
                        <a:t>195</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15"/>
                        </a:rPr>
                        <a:t>BIRC5</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17017</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-4.626</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-0.0281</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a:effectLst/>
                          <a:latin typeface="Arial" charset="0"/>
                          <a:ea typeface="Arial" charset="0"/>
                          <a:cs typeface="Arial" charset="0"/>
                        </a:rPr>
                        <a:t>Yes</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FFCC"/>
                    </a:solidFill>
                  </a:tcPr>
                </a:tc>
              </a:tr>
              <a:tr h="154778">
                <a:tc>
                  <a:txBody>
                    <a:bodyPr/>
                    <a:lstStyle/>
                    <a:p>
                      <a:pPr algn="l"/>
                      <a:r>
                        <a:rPr lang="en-US" sz="800">
                          <a:effectLst/>
                          <a:latin typeface="Arial" charset="0"/>
                          <a:ea typeface="Arial" charset="0"/>
                          <a:cs typeface="Arial" charset="0"/>
                        </a:rPr>
                        <a:t>196</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16"/>
                        </a:rPr>
                        <a:t>PTTG1</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17051</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-4.929</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-0.0194</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a:effectLst/>
                          <a:latin typeface="Arial" charset="0"/>
                          <a:ea typeface="Arial" charset="0"/>
                          <a:cs typeface="Arial" charset="0"/>
                        </a:rPr>
                        <a:t>Yes</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FFCC"/>
                    </a:solidFill>
                  </a:tcPr>
                </a:tc>
              </a:tr>
              <a:tr h="154778">
                <a:tc>
                  <a:txBody>
                    <a:bodyPr/>
                    <a:lstStyle/>
                    <a:p>
                      <a:pPr algn="l"/>
                      <a:r>
                        <a:rPr lang="cs-CZ" sz="800">
                          <a:effectLst/>
                          <a:latin typeface="Arial" charset="0"/>
                          <a:ea typeface="Arial" charset="0"/>
                          <a:cs typeface="Arial" charset="0"/>
                        </a:rPr>
                        <a:t>197</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de-DE" sz="800">
                          <a:solidFill>
                            <a:srgbClr val="000070"/>
                          </a:solidFill>
                          <a:effectLst/>
                          <a:latin typeface="Arial" charset="0"/>
                          <a:ea typeface="Arial" charset="0"/>
                          <a:cs typeface="Arial" charset="0"/>
                          <a:hlinkClick r:id="rId17"/>
                        </a:rPr>
                        <a:t>SUV39H1</a:t>
                      </a:r>
                      <a:endParaRPr lang="de-DE"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17053</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-4.937</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fi-FI" sz="800">
                          <a:effectLst/>
                          <a:latin typeface="Arial" charset="0"/>
                          <a:ea typeface="Arial" charset="0"/>
                          <a:cs typeface="Arial" charset="0"/>
                        </a:rPr>
                        <a:t>-0.0087</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a:effectLst/>
                          <a:latin typeface="Arial" charset="0"/>
                          <a:ea typeface="Arial" charset="0"/>
                          <a:cs typeface="Arial" charset="0"/>
                        </a:rPr>
                        <a:t>Yes</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FFCC"/>
                    </a:solidFill>
                  </a:tcPr>
                </a:tc>
              </a:tr>
              <a:tr h="154778">
                <a:tc>
                  <a:txBody>
                    <a:bodyPr/>
                    <a:lstStyle/>
                    <a:p>
                      <a:pPr algn="l"/>
                      <a:r>
                        <a:rPr lang="en-US" sz="800">
                          <a:effectLst/>
                          <a:latin typeface="Arial" charset="0"/>
                          <a:ea typeface="Arial" charset="0"/>
                          <a:cs typeface="Arial" charset="0"/>
                        </a:rPr>
                        <a:t>198</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18"/>
                        </a:rPr>
                        <a:t>CUL1</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17090</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-5.450</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0.0011</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dirty="0">
                          <a:effectLst/>
                          <a:latin typeface="Arial" charset="0"/>
                          <a:ea typeface="Arial" charset="0"/>
                          <a:cs typeface="Arial" charset="0"/>
                        </a:rPr>
                        <a:t>Yes</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FFCC"/>
                    </a:solidFill>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911812466"/>
              </p:ext>
            </p:extLst>
          </p:nvPr>
        </p:nvGraphicFramePr>
        <p:xfrm>
          <a:off x="3603098" y="0"/>
          <a:ext cx="5198760" cy="3288209"/>
        </p:xfrm>
        <a:graphic>
          <a:graphicData uri="http://schemas.openxmlformats.org/drawingml/2006/table">
            <a:tbl>
              <a:tblPr/>
              <a:tblGrid>
                <a:gridCol w="649845"/>
                <a:gridCol w="649845"/>
                <a:gridCol w="649845"/>
                <a:gridCol w="649845"/>
                <a:gridCol w="649845"/>
                <a:gridCol w="649845"/>
                <a:gridCol w="649845"/>
                <a:gridCol w="649845"/>
              </a:tblGrid>
              <a:tr h="417112">
                <a:tc>
                  <a:txBody>
                    <a:bodyPr/>
                    <a:lstStyle/>
                    <a:p>
                      <a:endParaRPr lang="en-US" dirty="0"/>
                    </a:p>
                  </a:txBody>
                  <a:tcPr>
                    <a:lnB w="25400" cap="flat" cmpd="sng" algn="ctr">
                      <a:solidFill>
                        <a:srgbClr val="808080"/>
                      </a:solidFill>
                      <a:prstDash val="solid"/>
                      <a:round/>
                      <a:headEnd type="none" w="med" len="med"/>
                      <a:tailEnd type="none" w="med" len="med"/>
                    </a:lnB>
                  </a:tcPr>
                </a:tc>
                <a:tc>
                  <a:txBody>
                    <a:bodyPr/>
                    <a:lstStyle/>
                    <a:p>
                      <a:endParaRPr lang="en-US"/>
                    </a:p>
                  </a:txBody>
                  <a:tcPr>
                    <a:lnB w="25400" cap="flat" cmpd="sng" algn="ctr">
                      <a:solidFill>
                        <a:srgbClr val="808080"/>
                      </a:solidFill>
                      <a:prstDash val="solid"/>
                      <a:round/>
                      <a:headEnd type="none" w="med" len="med"/>
                      <a:tailEnd type="none" w="med" len="med"/>
                    </a:lnB>
                  </a:tcPr>
                </a:tc>
                <a:tc>
                  <a:txBody>
                    <a:bodyPr/>
                    <a:lstStyle/>
                    <a:p>
                      <a:endParaRPr lang="en-US"/>
                    </a:p>
                  </a:txBody>
                  <a:tcPr>
                    <a:lnB w="25400" cap="flat" cmpd="sng" algn="ctr">
                      <a:solidFill>
                        <a:srgbClr val="808080"/>
                      </a:solidFill>
                      <a:prstDash val="solid"/>
                      <a:round/>
                      <a:headEnd type="none" w="med" len="med"/>
                      <a:tailEnd type="none" w="med" len="med"/>
                    </a:lnB>
                  </a:tcPr>
                </a:tc>
                <a:tc>
                  <a:txBody>
                    <a:bodyPr/>
                    <a:lstStyle/>
                    <a:p>
                      <a:endParaRPr lang="en-US"/>
                    </a:p>
                  </a:txBody>
                  <a:tcPr>
                    <a:lnB w="25400" cap="flat" cmpd="sng" algn="ctr">
                      <a:solidFill>
                        <a:srgbClr val="808080"/>
                      </a:solidFill>
                      <a:prstDash val="solid"/>
                      <a:round/>
                      <a:headEnd type="none" w="med" len="med"/>
                      <a:tailEnd type="none" w="med" len="med"/>
                    </a:lnB>
                  </a:tcPr>
                </a:tc>
                <a:tc>
                  <a:txBody>
                    <a:bodyPr/>
                    <a:lstStyle/>
                    <a:p>
                      <a:endParaRPr lang="en-US"/>
                    </a:p>
                  </a:txBody>
                  <a:tcPr>
                    <a:lnB w="25400" cap="flat" cmpd="sng" algn="ctr">
                      <a:solidFill>
                        <a:srgbClr val="808080"/>
                      </a:solidFill>
                      <a:prstDash val="solid"/>
                      <a:round/>
                      <a:headEnd type="none" w="med" len="med"/>
                      <a:tailEnd type="none" w="med" len="med"/>
                    </a:lnB>
                  </a:tcPr>
                </a:tc>
                <a:tc>
                  <a:txBody>
                    <a:bodyPr/>
                    <a:lstStyle/>
                    <a:p>
                      <a:endParaRPr lang="en-US"/>
                    </a:p>
                  </a:txBody>
                  <a:tcPr>
                    <a:lnB w="25400" cap="flat" cmpd="sng" algn="ctr">
                      <a:solidFill>
                        <a:srgbClr val="808080"/>
                      </a:solidFill>
                      <a:prstDash val="solid"/>
                      <a:round/>
                      <a:headEnd type="none" w="med" len="med"/>
                      <a:tailEnd type="none" w="med" len="med"/>
                    </a:lnB>
                  </a:tcPr>
                </a:tc>
                <a:tc>
                  <a:txBody>
                    <a:bodyPr/>
                    <a:lstStyle/>
                    <a:p>
                      <a:endParaRPr lang="en-US"/>
                    </a:p>
                  </a:txBody>
                  <a:tcPr>
                    <a:lnB w="25400" cap="flat" cmpd="sng" algn="ctr">
                      <a:solidFill>
                        <a:srgbClr val="808080"/>
                      </a:solidFill>
                      <a:prstDash val="solid"/>
                      <a:round/>
                      <a:headEnd type="none" w="med" len="med"/>
                      <a:tailEnd type="none" w="med" len="med"/>
                    </a:lnB>
                  </a:tcPr>
                </a:tc>
                <a:tc>
                  <a:txBody>
                    <a:bodyPr/>
                    <a:lstStyle/>
                    <a:p>
                      <a:endParaRPr lang="en-US"/>
                    </a:p>
                  </a:txBody>
                  <a:tcPr/>
                </a:tc>
              </a:tr>
              <a:tr h="594358">
                <a:tc>
                  <a:txBody>
                    <a:bodyPr/>
                    <a:lstStyle/>
                    <a:p>
                      <a:pPr algn="ctr"/>
                      <a:r>
                        <a:rPr lang="en-US" sz="800" b="1" dirty="0">
                          <a:solidFill>
                            <a:srgbClr val="FFFFFF"/>
                          </a:solidFill>
                          <a:effectLst/>
                          <a:latin typeface="Arial" charset="0"/>
                          <a:ea typeface="Arial" charset="0"/>
                          <a:cs typeface="Arial" charset="0"/>
                        </a:rPr>
                        <a:t/>
                      </a:r>
                      <a:br>
                        <a:rPr lang="en-US" sz="800" b="1" dirty="0">
                          <a:solidFill>
                            <a:srgbClr val="FFFFFF"/>
                          </a:solidFill>
                          <a:effectLst/>
                          <a:latin typeface="Arial" charset="0"/>
                          <a:ea typeface="Arial" charset="0"/>
                          <a:cs typeface="Arial" charset="0"/>
                        </a:rPr>
                      </a:br>
                      <a:r>
                        <a:rPr lang="en-US" sz="800" b="1" dirty="0">
                          <a:solidFill>
                            <a:srgbClr val="FFFFFF"/>
                          </a:solidFill>
                          <a:effectLst/>
                          <a:latin typeface="Arial" charset="0"/>
                          <a:ea typeface="Arial" charset="0"/>
                          <a:cs typeface="Arial" charset="0"/>
                        </a:rPr>
                        <a:t>PROBE</a:t>
                      </a:r>
                    </a:p>
                  </a:txBody>
                  <a:tcPr marL="25400" marR="25400" marT="25400" marB="25400" anchor="ctr">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CCCC"/>
                    </a:solidFill>
                  </a:tcPr>
                </a:tc>
                <a:tc>
                  <a:txBody>
                    <a:bodyPr/>
                    <a:lstStyle/>
                    <a:p>
                      <a:pPr algn="ctr"/>
                      <a:r>
                        <a:rPr lang="en-US" sz="800" b="1" dirty="0">
                          <a:solidFill>
                            <a:srgbClr val="FFFFFF"/>
                          </a:solidFill>
                          <a:effectLst/>
                          <a:latin typeface="Arial" charset="0"/>
                          <a:ea typeface="Arial" charset="0"/>
                          <a:cs typeface="Arial" charset="0"/>
                        </a:rPr>
                        <a:t>GENE SYMBOL</a:t>
                      </a:r>
                    </a:p>
                  </a:txBody>
                  <a:tcPr marL="25400" marR="25400" marT="25400" marB="25400" anchor="ctr">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CCCC"/>
                    </a:solidFill>
                  </a:tcPr>
                </a:tc>
                <a:tc>
                  <a:txBody>
                    <a:bodyPr/>
                    <a:lstStyle/>
                    <a:p>
                      <a:pPr algn="ctr"/>
                      <a:r>
                        <a:rPr lang="en-US" sz="800" b="1" dirty="0">
                          <a:solidFill>
                            <a:srgbClr val="FFFFFF"/>
                          </a:solidFill>
                          <a:effectLst/>
                          <a:latin typeface="Arial" charset="0"/>
                          <a:ea typeface="Arial" charset="0"/>
                          <a:cs typeface="Arial" charset="0"/>
                        </a:rPr>
                        <a:t>GENE_TITLE</a:t>
                      </a:r>
                    </a:p>
                  </a:txBody>
                  <a:tcPr marL="25400" marR="25400" marT="25400" marB="25400" anchor="ctr">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CCCC"/>
                    </a:solidFill>
                  </a:tcPr>
                </a:tc>
                <a:tc>
                  <a:txBody>
                    <a:bodyPr/>
                    <a:lstStyle/>
                    <a:p>
                      <a:pPr algn="ctr"/>
                      <a:r>
                        <a:rPr lang="en-US" sz="800" b="1" dirty="0">
                          <a:solidFill>
                            <a:srgbClr val="FFFFFF"/>
                          </a:solidFill>
                          <a:effectLst/>
                          <a:latin typeface="Arial" charset="0"/>
                          <a:ea typeface="Arial" charset="0"/>
                          <a:cs typeface="Arial" charset="0"/>
                        </a:rPr>
                        <a:t>RANK IN GENE LIST</a:t>
                      </a:r>
                    </a:p>
                  </a:txBody>
                  <a:tcPr marL="25400" marR="25400" marT="25400" marB="25400" anchor="ctr">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CCCC"/>
                    </a:solidFill>
                  </a:tcPr>
                </a:tc>
                <a:tc>
                  <a:txBody>
                    <a:bodyPr/>
                    <a:lstStyle/>
                    <a:p>
                      <a:pPr algn="ctr"/>
                      <a:r>
                        <a:rPr lang="en-US" sz="800" b="1" dirty="0">
                          <a:solidFill>
                            <a:srgbClr val="FFFFFF"/>
                          </a:solidFill>
                          <a:effectLst/>
                          <a:latin typeface="Arial" charset="0"/>
                          <a:ea typeface="Arial" charset="0"/>
                          <a:cs typeface="Arial" charset="0"/>
                        </a:rPr>
                        <a:t>RANK METRIC SCORE</a:t>
                      </a:r>
                    </a:p>
                  </a:txBody>
                  <a:tcPr marL="25400" marR="25400" marT="25400" marB="25400" anchor="ctr">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CCCC"/>
                    </a:solidFill>
                  </a:tcPr>
                </a:tc>
                <a:tc>
                  <a:txBody>
                    <a:bodyPr/>
                    <a:lstStyle/>
                    <a:p>
                      <a:pPr algn="ctr"/>
                      <a:r>
                        <a:rPr lang="en-US" sz="800" b="1" dirty="0">
                          <a:solidFill>
                            <a:srgbClr val="FFFFFF"/>
                          </a:solidFill>
                          <a:effectLst/>
                          <a:latin typeface="Arial" charset="0"/>
                          <a:ea typeface="Arial" charset="0"/>
                          <a:cs typeface="Arial" charset="0"/>
                        </a:rPr>
                        <a:t>RUNNING ES</a:t>
                      </a:r>
                    </a:p>
                  </a:txBody>
                  <a:tcPr marL="25400" marR="25400" marT="25400" marB="25400" anchor="ctr">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CCCC"/>
                    </a:solidFill>
                  </a:tcPr>
                </a:tc>
                <a:tc>
                  <a:txBody>
                    <a:bodyPr/>
                    <a:lstStyle/>
                    <a:p>
                      <a:pPr algn="ctr"/>
                      <a:r>
                        <a:rPr lang="en-US" sz="800" b="1" dirty="0">
                          <a:solidFill>
                            <a:srgbClr val="FFFFFF"/>
                          </a:solidFill>
                          <a:effectLst/>
                          <a:latin typeface="Arial" charset="0"/>
                          <a:ea typeface="Arial" charset="0"/>
                          <a:cs typeface="Arial" charset="0"/>
                        </a:rPr>
                        <a:t>CORE ENRICHMENT</a:t>
                      </a:r>
                    </a:p>
                  </a:txBody>
                  <a:tcPr marL="25400" marR="25400" marT="25400" marB="25400" anchor="ctr">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CCCC"/>
                    </a:solidFill>
                  </a:tcPr>
                </a:tc>
                <a:tc>
                  <a:txBody>
                    <a:bodyPr/>
                    <a:lstStyle/>
                    <a:p>
                      <a:endParaRPr lang="en-US" sz="800">
                        <a:latin typeface="Arial" charset="0"/>
                        <a:ea typeface="Arial" charset="0"/>
                        <a:cs typeface="Arial" charset="0"/>
                      </a:endParaRPr>
                    </a:p>
                  </a:txBody>
                  <a:tcPr>
                    <a:lnL w="25400" cap="flat" cmpd="sng" algn="ctr">
                      <a:solidFill>
                        <a:srgbClr val="808080"/>
                      </a:solidFill>
                      <a:prstDash val="solid"/>
                      <a:round/>
                      <a:headEnd type="none" w="med" len="med"/>
                      <a:tailEnd type="none" w="med" len="med"/>
                    </a:lnL>
                    <a:lnB w="12700" cap="flat" cmpd="sng" algn="ctr">
                      <a:solidFill>
                        <a:schemeClr val="bg1"/>
                      </a:solidFill>
                      <a:prstDash val="solid"/>
                      <a:round/>
                      <a:headEnd type="none" w="med" len="med"/>
                      <a:tailEnd type="none" w="med" len="med"/>
                    </a:lnB>
                  </a:tcPr>
                </a:tc>
              </a:tr>
              <a:tr h="225936">
                <a:tc>
                  <a:txBody>
                    <a:bodyPr/>
                    <a:lstStyle/>
                    <a:p>
                      <a:pPr algn="l"/>
                      <a:r>
                        <a:rPr lang="en-US" sz="800">
                          <a:effectLst/>
                          <a:latin typeface="Arial" charset="0"/>
                          <a:ea typeface="Arial" charset="0"/>
                          <a:cs typeface="Arial" charset="0"/>
                        </a:rPr>
                        <a:t>1</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19"/>
                        </a:rPr>
                        <a:t>NUMA1</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dirty="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fi-FI" sz="800" dirty="0">
                          <a:effectLst/>
                          <a:latin typeface="Arial" charset="0"/>
                          <a:ea typeface="Arial" charset="0"/>
                          <a:cs typeface="Arial" charset="0"/>
                        </a:rPr>
                        <a:t>702</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hr-HR" sz="800">
                          <a:effectLst/>
                          <a:latin typeface="Arial" charset="0"/>
                          <a:ea typeface="Arial" charset="0"/>
                          <a:cs typeface="Arial" charset="0"/>
                        </a:rPr>
                        <a:t>3.044</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-0.0349</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a:effectLst/>
                          <a:latin typeface="Arial" charset="0"/>
                          <a:ea typeface="Arial" charset="0"/>
                          <a:cs typeface="Arial" charset="0"/>
                        </a:rPr>
                        <a:t>No</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r>
              <a:tr h="225936">
                <a:tc>
                  <a:txBody>
                    <a:bodyPr/>
                    <a:lstStyle/>
                    <a:p>
                      <a:pPr algn="l"/>
                      <a:r>
                        <a:rPr lang="is-IS" sz="800">
                          <a:effectLst/>
                          <a:latin typeface="Arial" charset="0"/>
                          <a:ea typeface="Arial" charset="0"/>
                          <a:cs typeface="Arial" charset="0"/>
                        </a:rPr>
                        <a:t>2</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nb-NO" sz="800">
                          <a:solidFill>
                            <a:srgbClr val="000070"/>
                          </a:solidFill>
                          <a:effectLst/>
                          <a:latin typeface="Arial" charset="0"/>
                          <a:ea typeface="Arial" charset="0"/>
                          <a:cs typeface="Arial" charset="0"/>
                          <a:hlinkClick r:id="rId20"/>
                        </a:rPr>
                        <a:t>SLC12A2</a:t>
                      </a:r>
                      <a:endParaRPr lang="nb-NO"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dirty="0">
                          <a:effectLst/>
                          <a:latin typeface="Arial" charset="0"/>
                          <a:ea typeface="Arial" charset="0"/>
                          <a:cs typeface="Arial" charset="0"/>
                        </a:rPr>
                        <a:t>998</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hr-HR" sz="800" dirty="0">
                          <a:effectLst/>
                          <a:latin typeface="Arial" charset="0"/>
                          <a:ea typeface="Arial" charset="0"/>
                          <a:cs typeface="Arial" charset="0"/>
                        </a:rPr>
                        <a:t>2.727</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-0.0464</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a:effectLst/>
                          <a:latin typeface="Arial" charset="0"/>
                          <a:ea typeface="Arial" charset="0"/>
                          <a:cs typeface="Arial" charset="0"/>
                        </a:rPr>
                        <a:t>No</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r>
              <a:tr h="225936">
                <a:tc>
                  <a:txBody>
                    <a:bodyPr/>
                    <a:lstStyle/>
                    <a:p>
                      <a:pPr algn="l"/>
                      <a:r>
                        <a:rPr lang="en-US" sz="800">
                          <a:effectLst/>
                          <a:latin typeface="Arial" charset="0"/>
                          <a:ea typeface="Arial" charset="0"/>
                          <a:cs typeface="Arial" charset="0"/>
                        </a:rPr>
                        <a:t>3</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21"/>
                        </a:rPr>
                        <a:t>ARID4A</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1123</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hr-HR" sz="800" dirty="0">
                          <a:effectLst/>
                          <a:latin typeface="Arial" charset="0"/>
                          <a:ea typeface="Arial" charset="0"/>
                          <a:cs typeface="Arial" charset="0"/>
                        </a:rPr>
                        <a:t>2.627</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-0.0480</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a:effectLst/>
                          <a:latin typeface="Arial" charset="0"/>
                          <a:ea typeface="Arial" charset="0"/>
                          <a:cs typeface="Arial" charset="0"/>
                        </a:rPr>
                        <a:t>No</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r>
              <a:tr h="225936">
                <a:tc>
                  <a:txBody>
                    <a:bodyPr/>
                    <a:lstStyle/>
                    <a:p>
                      <a:pPr algn="l"/>
                      <a:r>
                        <a:rPr lang="en-US" sz="800">
                          <a:effectLst/>
                          <a:latin typeface="Arial" charset="0"/>
                          <a:ea typeface="Arial" charset="0"/>
                          <a:cs typeface="Arial" charset="0"/>
                        </a:rPr>
                        <a:t>4</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22"/>
                        </a:rPr>
                        <a:t>PURA</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cs-CZ" sz="800">
                          <a:effectLst/>
                          <a:latin typeface="Arial" charset="0"/>
                          <a:ea typeface="Arial" charset="0"/>
                          <a:cs typeface="Arial" charset="0"/>
                        </a:rPr>
                        <a:t>1389</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hr-HR" sz="800" dirty="0">
                          <a:effectLst/>
                          <a:latin typeface="Arial" charset="0"/>
                          <a:ea typeface="Arial" charset="0"/>
                          <a:cs typeface="Arial" charset="0"/>
                        </a:rPr>
                        <a:t>2.427</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-0.0584</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a:effectLst/>
                          <a:latin typeface="Arial" charset="0"/>
                          <a:ea typeface="Arial" charset="0"/>
                          <a:cs typeface="Arial" charset="0"/>
                        </a:rPr>
                        <a:t>No</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r>
              <a:tr h="225936">
                <a:tc>
                  <a:txBody>
                    <a:bodyPr/>
                    <a:lstStyle/>
                    <a:p>
                      <a:pPr algn="l"/>
                      <a:r>
                        <a:rPr lang="en-US" sz="800">
                          <a:effectLst/>
                          <a:latin typeface="Arial" charset="0"/>
                          <a:ea typeface="Arial" charset="0"/>
                          <a:cs typeface="Arial" charset="0"/>
                        </a:rPr>
                        <a:t>5</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23"/>
                        </a:rPr>
                        <a:t>DMD</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fi-FI" sz="800">
                          <a:effectLst/>
                          <a:latin typeface="Arial" charset="0"/>
                          <a:ea typeface="Arial" charset="0"/>
                          <a:cs typeface="Arial" charset="0"/>
                        </a:rPr>
                        <a:t>1881</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hr-HR" sz="800" dirty="0">
                          <a:effectLst/>
                          <a:latin typeface="Arial" charset="0"/>
                          <a:ea typeface="Arial" charset="0"/>
                          <a:cs typeface="Arial" charset="0"/>
                        </a:rPr>
                        <a:t>2.127</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dirty="0">
                          <a:effectLst/>
                          <a:latin typeface="Arial" charset="0"/>
                          <a:ea typeface="Arial" charset="0"/>
                          <a:cs typeface="Arial" charset="0"/>
                        </a:rPr>
                        <a:t>-0.0828</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a:effectLst/>
                          <a:latin typeface="Arial" charset="0"/>
                          <a:ea typeface="Arial" charset="0"/>
                          <a:cs typeface="Arial" charset="0"/>
                        </a:rPr>
                        <a:t>No</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r>
              <a:tr h="225936">
                <a:tc>
                  <a:txBody>
                    <a:bodyPr/>
                    <a:lstStyle/>
                    <a:p>
                      <a:pPr algn="l"/>
                      <a:r>
                        <a:rPr lang="en-US" sz="800">
                          <a:effectLst/>
                          <a:latin typeface="Arial" charset="0"/>
                          <a:ea typeface="Arial" charset="0"/>
                          <a:cs typeface="Arial" charset="0"/>
                        </a:rPr>
                        <a:t>6</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24"/>
                        </a:rPr>
                        <a:t>MEIS1</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2350</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fi-FI" sz="800">
                          <a:effectLst/>
                          <a:latin typeface="Arial" charset="0"/>
                          <a:ea typeface="Arial" charset="0"/>
                          <a:cs typeface="Arial" charset="0"/>
                        </a:rPr>
                        <a:t>1.870</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dirty="0">
                          <a:effectLst/>
                          <a:latin typeface="Arial" charset="0"/>
                          <a:ea typeface="Arial" charset="0"/>
                          <a:cs typeface="Arial" charset="0"/>
                        </a:rPr>
                        <a:t>-0.1064</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a:effectLst/>
                          <a:latin typeface="Arial" charset="0"/>
                          <a:ea typeface="Arial" charset="0"/>
                          <a:cs typeface="Arial" charset="0"/>
                        </a:rPr>
                        <a:t>No</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r>
              <a:tr h="225936">
                <a:tc>
                  <a:txBody>
                    <a:bodyPr/>
                    <a:lstStyle/>
                    <a:p>
                      <a:pPr algn="l"/>
                      <a:r>
                        <a:rPr lang="en-US" sz="800">
                          <a:effectLst/>
                          <a:latin typeface="Arial" charset="0"/>
                          <a:ea typeface="Arial" charset="0"/>
                          <a:cs typeface="Arial" charset="0"/>
                        </a:rPr>
                        <a:t>7</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25"/>
                        </a:rPr>
                        <a:t>EFNA5</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3192</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nb-NO" sz="800">
                          <a:effectLst/>
                          <a:latin typeface="Arial" charset="0"/>
                          <a:ea typeface="Arial" charset="0"/>
                          <a:cs typeface="Arial" charset="0"/>
                        </a:rPr>
                        <a:t>1.533</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dirty="0">
                          <a:effectLst/>
                          <a:latin typeface="Arial" charset="0"/>
                          <a:ea typeface="Arial" charset="0"/>
                          <a:cs typeface="Arial" charset="0"/>
                        </a:rPr>
                        <a:t>-0.1528</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a:effectLst/>
                          <a:latin typeface="Arial" charset="0"/>
                          <a:ea typeface="Arial" charset="0"/>
                          <a:cs typeface="Arial" charset="0"/>
                        </a:rPr>
                        <a:t>No</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r>
              <a:tr h="225936">
                <a:tc>
                  <a:txBody>
                    <a:bodyPr/>
                    <a:lstStyle/>
                    <a:p>
                      <a:pPr algn="l"/>
                      <a:r>
                        <a:rPr lang="en-US" sz="800">
                          <a:effectLst/>
                          <a:latin typeface="Arial" charset="0"/>
                          <a:ea typeface="Arial" charset="0"/>
                          <a:cs typeface="Arial" charset="0"/>
                        </a:rPr>
                        <a:t>8</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26"/>
                        </a:rPr>
                        <a:t>HOXC10</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is-IS" sz="800">
                          <a:effectLst/>
                          <a:latin typeface="Arial" charset="0"/>
                          <a:ea typeface="Arial" charset="0"/>
                          <a:cs typeface="Arial" charset="0"/>
                        </a:rPr>
                        <a:t>3629</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nb-NO" sz="800">
                          <a:effectLst/>
                          <a:latin typeface="Arial" charset="0"/>
                          <a:ea typeface="Arial" charset="0"/>
                          <a:cs typeface="Arial" charset="0"/>
                        </a:rPr>
                        <a:t>1.381</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dirty="0">
                          <a:effectLst/>
                          <a:latin typeface="Arial" charset="0"/>
                          <a:ea typeface="Arial" charset="0"/>
                          <a:cs typeface="Arial" charset="0"/>
                        </a:rPr>
                        <a:t>-0.1756</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dirty="0">
                          <a:effectLst/>
                          <a:latin typeface="Arial" charset="0"/>
                          <a:ea typeface="Arial" charset="0"/>
                          <a:cs typeface="Arial" charset="0"/>
                        </a:rPr>
                        <a:t>No</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r>
              <a:tr h="225936">
                <a:tc>
                  <a:txBody>
                    <a:bodyPr/>
                    <a:lstStyle/>
                    <a:p>
                      <a:pPr algn="l"/>
                      <a:r>
                        <a:rPr lang="en-US" sz="800">
                          <a:effectLst/>
                          <a:latin typeface="Arial" charset="0"/>
                          <a:ea typeface="Arial" charset="0"/>
                          <a:cs typeface="Arial" charset="0"/>
                        </a:rPr>
                        <a:t>9</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27"/>
                        </a:rPr>
                        <a:t>PDS5B</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a:effectLst/>
                          <a:latin typeface="Arial" charset="0"/>
                          <a:ea typeface="Arial" charset="0"/>
                          <a:cs typeface="Arial" charset="0"/>
                        </a:rPr>
                        <a:t>3844</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nb-NO" sz="800">
                          <a:effectLst/>
                          <a:latin typeface="Arial" charset="0"/>
                          <a:ea typeface="Arial" charset="0"/>
                          <a:cs typeface="Arial" charset="0"/>
                        </a:rPr>
                        <a:t>1.301</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-0.1854</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en-US" sz="800" dirty="0">
                          <a:effectLst/>
                          <a:latin typeface="Arial" charset="0"/>
                          <a:ea typeface="Arial" charset="0"/>
                          <a:cs typeface="Arial" charset="0"/>
                        </a:rPr>
                        <a:t>No</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r>
              <a:tr h="243315">
                <a:tc>
                  <a:txBody>
                    <a:bodyPr/>
                    <a:lstStyle/>
                    <a:p>
                      <a:pPr algn="l"/>
                      <a:r>
                        <a:rPr lang="en-US" sz="800">
                          <a:effectLst/>
                          <a:latin typeface="Arial" charset="0"/>
                          <a:ea typeface="Arial" charset="0"/>
                          <a:cs typeface="Arial" charset="0"/>
                        </a:rPr>
                        <a:t>10</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4F4F4"/>
                    </a:solidFill>
                  </a:tcPr>
                </a:tc>
                <a:tc>
                  <a:txBody>
                    <a:bodyPr/>
                    <a:lstStyle/>
                    <a:p>
                      <a:pPr algn="l"/>
                      <a:r>
                        <a:rPr lang="en-US" sz="800">
                          <a:solidFill>
                            <a:srgbClr val="000070"/>
                          </a:solidFill>
                          <a:effectLst/>
                          <a:latin typeface="Arial" charset="0"/>
                          <a:ea typeface="Arial" charset="0"/>
                          <a:cs typeface="Arial" charset="0"/>
                          <a:hlinkClick r:id="rId28"/>
                        </a:rPr>
                        <a:t>MEIS2</a:t>
                      </a:r>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endParaRPr lang="en-US" sz="800">
                        <a:effectLst/>
                        <a:latin typeface="Arial" charset="0"/>
                        <a:ea typeface="Arial" charset="0"/>
                        <a:cs typeface="Arial" charset="0"/>
                      </a:endParaRP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uk-UA" sz="800">
                          <a:effectLst/>
                          <a:latin typeface="Arial" charset="0"/>
                          <a:ea typeface="Arial" charset="0"/>
                          <a:cs typeface="Arial" charset="0"/>
                        </a:rPr>
                        <a:t>3913</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nb-NO" sz="800">
                          <a:effectLst/>
                          <a:latin typeface="Arial" charset="0"/>
                          <a:ea typeface="Arial" charset="0"/>
                          <a:cs typeface="Arial" charset="0"/>
                        </a:rPr>
                        <a:t>1.280</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l"/>
                      <a:r>
                        <a:rPr lang="mr-IN" sz="800">
                          <a:effectLst/>
                          <a:latin typeface="Arial" charset="0"/>
                          <a:ea typeface="Arial" charset="0"/>
                          <a:cs typeface="Arial" charset="0"/>
                        </a:rPr>
                        <a:t>-0.1866</a:t>
                      </a:r>
                    </a:p>
                  </a:txBody>
                  <a:tcPr marL="38100" marR="38100" marT="38100" marB="381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endParaRPr lang="en-US" sz="800" dirty="0">
                        <a:latin typeface="Arial" charset="0"/>
                        <a:ea typeface="Arial" charset="0"/>
                        <a:cs typeface="Arial" charset="0"/>
                      </a:endParaRPr>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r>
            </a:tbl>
          </a:graphicData>
        </a:graphic>
      </p:graphicFrame>
      <p:sp>
        <p:nvSpPr>
          <p:cNvPr id="11" name="Rectangle 1"/>
          <p:cNvSpPr>
            <a:spLocks noChangeArrowheads="1"/>
          </p:cNvSpPr>
          <p:nvPr/>
        </p:nvSpPr>
        <p:spPr bwMode="auto">
          <a:xfrm flipV="1">
            <a:off x="3400236" y="982526"/>
            <a:ext cx="501944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800" b="0" i="0" u="none" strike="noStrike" cap="none" normalizeH="0" baseline="0">
                <a:ln>
                  <a:noFill/>
                </a:ln>
                <a:solidFill>
                  <a:schemeClr val="tx1"/>
                </a:solidFill>
                <a:effectLst/>
                <a:latin typeface="Arial" charset="0"/>
              </a:rPr>
              <a:t/>
            </a:r>
            <a:br>
              <a:rPr kumimoji="0" lang="x-none" altLang="x-none" sz="1800" b="0" i="0" u="none" strike="noStrike" cap="none" normalizeH="0" baseline="0">
                <a:ln>
                  <a:noFill/>
                </a:ln>
                <a:solidFill>
                  <a:schemeClr val="tx1"/>
                </a:solidFill>
                <a:effectLst/>
                <a:latin typeface="Arial" charset="0"/>
              </a:rPr>
            </a:br>
            <a:endParaRPr kumimoji="0" lang="x-none" altLang="x-none"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79129700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Gene methylation association with gene expression classifier</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Download data</a:t>
            </a:r>
          </a:p>
          <a:p>
            <a:r>
              <a:rPr lang="en-US" dirty="0" smtClean="0"/>
              <a:t>Extract methylation data</a:t>
            </a:r>
          </a:p>
          <a:p>
            <a:r>
              <a:rPr lang="en-US" dirty="0" smtClean="0"/>
              <a:t>Compare DNA methylation for each gene in the classifier (the significant list from the previous project) </a:t>
            </a:r>
          </a:p>
          <a:p>
            <a:r>
              <a:rPr lang="en-US" smtClean="0"/>
              <a:t>Find </a:t>
            </a:r>
            <a:r>
              <a:rPr lang="en-US" dirty="0" smtClean="0"/>
              <a:t>genes that p&lt;0.05</a:t>
            </a:r>
          </a:p>
          <a:p>
            <a:r>
              <a:rPr lang="en-US" dirty="0" smtClean="0"/>
              <a:t>Talk about </a:t>
            </a:r>
            <a:r>
              <a:rPr lang="en-US" dirty="0" err="1" smtClean="0"/>
              <a:t>bonferroni</a:t>
            </a:r>
            <a:r>
              <a:rPr lang="en-US" dirty="0" smtClean="0"/>
              <a:t> correction.</a:t>
            </a:r>
          </a:p>
          <a:p>
            <a:r>
              <a:rPr lang="en-US" dirty="0" smtClean="0"/>
              <a:t>Get short list of </a:t>
            </a:r>
            <a:r>
              <a:rPr lang="en-US" dirty="0" err="1" smtClean="0"/>
              <a:t>bonferroni</a:t>
            </a:r>
            <a:r>
              <a:rPr lang="en-US" dirty="0" smtClean="0"/>
              <a:t> </a:t>
            </a:r>
            <a:r>
              <a:rPr lang="en-US" dirty="0" err="1" smtClean="0"/>
              <a:t>signficant</a:t>
            </a:r>
            <a:r>
              <a:rPr lang="en-US" dirty="0" smtClean="0"/>
              <a:t>  (And maybe 4X up or down) genes that are </a:t>
            </a:r>
            <a:r>
              <a:rPr lang="en-US" dirty="0" err="1" smtClean="0"/>
              <a:t>assocaited</a:t>
            </a:r>
            <a:r>
              <a:rPr lang="en-US" dirty="0" smtClean="0"/>
              <a:t> with live vs dead.</a:t>
            </a:r>
            <a:endParaRPr lang="en-US" dirty="0"/>
          </a:p>
        </p:txBody>
      </p:sp>
    </p:spTree>
    <p:extLst>
      <p:ext uri="{BB962C8B-B14F-4D97-AF65-F5344CB8AC3E}">
        <p14:creationId xmlns:p14="http://schemas.microsoft.com/office/powerpoint/2010/main" val="44865025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3330596"/>
          </a:xfrm>
        </p:spPr>
        <p:txBody>
          <a:bodyPr>
            <a:normAutofit/>
          </a:bodyPr>
          <a:lstStyle/>
          <a:p>
            <a:r>
              <a:rPr lang="en-US" dirty="0" smtClean="0"/>
              <a:t>Gene methylation association with gene expression classifier</a:t>
            </a:r>
            <a:br>
              <a:rPr lang="en-US" dirty="0" smtClean="0"/>
            </a:br>
            <a:r>
              <a:rPr lang="en-US" dirty="0" smtClean="0"/>
              <a:t>using </a:t>
            </a:r>
            <a:r>
              <a:rPr lang="en-US" b="1" dirty="0"/>
              <a:t>R2: Genomics Analysis and Visualization Platform</a:t>
            </a:r>
            <a:endParaRPr lang="en-US" dirty="0"/>
          </a:p>
        </p:txBody>
      </p:sp>
      <p:sp>
        <p:nvSpPr>
          <p:cNvPr id="3" name="Content Placeholder 2"/>
          <p:cNvSpPr>
            <a:spLocks noGrp="1"/>
          </p:cNvSpPr>
          <p:nvPr>
            <p:ph idx="1"/>
          </p:nvPr>
        </p:nvSpPr>
        <p:spPr>
          <a:xfrm>
            <a:off x="457200" y="3384203"/>
            <a:ext cx="8229600" cy="3473797"/>
          </a:xfrm>
        </p:spPr>
        <p:txBody>
          <a:bodyPr>
            <a:normAutofit/>
          </a:bodyPr>
          <a:lstStyle/>
          <a:p>
            <a:r>
              <a:rPr lang="en-US" dirty="0" smtClean="0">
                <a:hlinkClick r:id="rId2"/>
              </a:rPr>
              <a:t>http</a:t>
            </a:r>
            <a:r>
              <a:rPr lang="en-US" dirty="0">
                <a:hlinkClick r:id="rId2"/>
              </a:rPr>
              <a:t>://</a:t>
            </a:r>
            <a:r>
              <a:rPr lang="en-US" dirty="0" smtClean="0">
                <a:hlinkClick r:id="rId2"/>
              </a:rPr>
              <a:t>hgserver1.amc.nl/cgi-bin/r2/main.cgi</a:t>
            </a:r>
            <a:r>
              <a:rPr lang="en-US" dirty="0" smtClean="0"/>
              <a:t> </a:t>
            </a:r>
          </a:p>
          <a:p>
            <a:endParaRPr lang="en-US" dirty="0" smtClean="0"/>
          </a:p>
          <a:p>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3357" y="4156223"/>
            <a:ext cx="4465983" cy="2273591"/>
          </a:xfrm>
          <a:prstGeom prst="rect">
            <a:avLst/>
          </a:prstGeom>
        </p:spPr>
      </p:pic>
    </p:spTree>
    <p:extLst>
      <p:ext uri="{BB962C8B-B14F-4D97-AF65-F5344CB8AC3E}">
        <p14:creationId xmlns:p14="http://schemas.microsoft.com/office/powerpoint/2010/main" val="208757800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Compare DNA methylation between AA and EA. Use FDR-sig &lt;0.05</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33335" y="1600200"/>
            <a:ext cx="5077329" cy="4525963"/>
          </a:xfrm>
        </p:spPr>
      </p:pic>
    </p:spTree>
    <p:extLst>
      <p:ext uri="{BB962C8B-B14F-4D97-AF65-F5344CB8AC3E}">
        <p14:creationId xmlns:p14="http://schemas.microsoft.com/office/powerpoint/2010/main" val="160263766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Compare DNA methylation between AA and EA. Use FDR-sig &lt;0.05</a:t>
            </a:r>
            <a:endParaRPr lang="en-US" dirty="0"/>
          </a:p>
        </p:txBody>
      </p:sp>
      <p:pic>
        <p:nvPicPr>
          <p:cNvPr id="6" name="Picture 5"/>
          <p:cNvPicPr>
            <a:picLocks noChangeAspect="1"/>
          </p:cNvPicPr>
          <p:nvPr/>
        </p:nvPicPr>
        <p:blipFill>
          <a:blip r:embed="rId2"/>
          <a:stretch>
            <a:fillRect/>
          </a:stretch>
        </p:blipFill>
        <p:spPr>
          <a:xfrm>
            <a:off x="2541953" y="2032396"/>
            <a:ext cx="4060093" cy="3945494"/>
          </a:xfrm>
          <a:prstGeom prst="rect">
            <a:avLst/>
          </a:prstGeom>
        </p:spPr>
      </p:pic>
    </p:spTree>
    <p:extLst>
      <p:ext uri="{BB962C8B-B14F-4D97-AF65-F5344CB8AC3E}">
        <p14:creationId xmlns:p14="http://schemas.microsoft.com/office/powerpoint/2010/main" val="160307871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EHMT1 gene methylation</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7135" y="1885922"/>
            <a:ext cx="4189730" cy="4412008"/>
          </a:xfrm>
          <a:prstGeom prst="rect">
            <a:avLst/>
          </a:prstGeom>
        </p:spPr>
      </p:pic>
    </p:spTree>
    <p:extLst>
      <p:ext uri="{BB962C8B-B14F-4D97-AF65-F5344CB8AC3E}">
        <p14:creationId xmlns:p14="http://schemas.microsoft.com/office/powerpoint/2010/main" val="185057678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EHMT1 gene methylation</a:t>
            </a:r>
            <a:endParaRPr lang="en-US" dirty="0"/>
          </a:p>
        </p:txBody>
      </p:sp>
      <p:pic>
        <p:nvPicPr>
          <p:cNvPr id="3" name="Picture 2"/>
          <p:cNvPicPr>
            <a:picLocks noChangeAspect="1"/>
          </p:cNvPicPr>
          <p:nvPr/>
        </p:nvPicPr>
        <p:blipFill>
          <a:blip r:embed="rId2"/>
          <a:stretch>
            <a:fillRect/>
          </a:stretch>
        </p:blipFill>
        <p:spPr>
          <a:xfrm>
            <a:off x="2043498" y="1792348"/>
            <a:ext cx="4721826" cy="4601415"/>
          </a:xfrm>
          <a:prstGeom prst="rect">
            <a:avLst/>
          </a:prstGeom>
        </p:spPr>
      </p:pic>
    </p:spTree>
    <p:extLst>
      <p:ext uri="{BB962C8B-B14F-4D97-AF65-F5344CB8AC3E}">
        <p14:creationId xmlns:p14="http://schemas.microsoft.com/office/powerpoint/2010/main" val="130944483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888434"/>
          </a:xfrm>
        </p:spPr>
        <p:txBody>
          <a:bodyPr>
            <a:normAutofit fontScale="90000"/>
          </a:bodyPr>
          <a:lstStyle/>
          <a:p>
            <a:r>
              <a:rPr lang="en-US" dirty="0" smtClean="0"/>
              <a:t>Explore DNA Methylation association with Classifier using UCSC </a:t>
            </a:r>
            <a:r>
              <a:rPr lang="en-US" smtClean="0"/>
              <a:t>cancer genomics browser </a:t>
            </a:r>
            <a:endParaRPr lang="en-US" dirty="0"/>
          </a:p>
        </p:txBody>
      </p:sp>
      <p:sp>
        <p:nvSpPr>
          <p:cNvPr id="3" name="Content Placeholder 2"/>
          <p:cNvSpPr>
            <a:spLocks noGrp="1"/>
          </p:cNvSpPr>
          <p:nvPr>
            <p:ph idx="1"/>
          </p:nvPr>
        </p:nvSpPr>
        <p:spPr>
          <a:xfrm>
            <a:off x="457200" y="1888434"/>
            <a:ext cx="8229600" cy="4525963"/>
          </a:xfrm>
        </p:spPr>
        <p:txBody>
          <a:bodyPr>
            <a:normAutofit fontScale="92500" lnSpcReduction="20000"/>
          </a:bodyPr>
          <a:lstStyle/>
          <a:p>
            <a:r>
              <a:rPr lang="en-US" dirty="0" smtClean="0"/>
              <a:t>Genome-</a:t>
            </a:r>
            <a:r>
              <a:rPr lang="en-US" dirty="0" err="1" smtClean="0"/>
              <a:t>cancer.ucsc.edu</a:t>
            </a:r>
            <a:endParaRPr lang="en-US" dirty="0" smtClean="0"/>
          </a:p>
          <a:p>
            <a:r>
              <a:rPr lang="en-US" dirty="0" smtClean="0"/>
              <a:t>Add Pancreatic Cancer Adenocarcinoma DNA Methylation 450K array.</a:t>
            </a:r>
          </a:p>
          <a:p>
            <a:r>
              <a:rPr lang="en-US" dirty="0" smtClean="0"/>
              <a:t>Show More Features.  Add Pathological Stage.</a:t>
            </a:r>
          </a:p>
          <a:p>
            <a:r>
              <a:rPr lang="en-US" dirty="0" smtClean="0"/>
              <a:t>Web interface can only use two groups. So use Subgroups and </a:t>
            </a:r>
            <a:r>
              <a:rPr lang="en-US" dirty="0" err="1" smtClean="0"/>
              <a:t>Statisitcs</a:t>
            </a:r>
            <a:r>
              <a:rPr lang="en-US" dirty="0" smtClean="0"/>
              <a:t> to define two groups.  Green (stage 1 and 2) vs Red (stage 3 and 4)</a:t>
            </a:r>
          </a:p>
          <a:p>
            <a:r>
              <a:rPr lang="en-US" dirty="0" smtClean="0"/>
              <a:t>Add sample type to classifier. Make both Red and Green use ONLY Tumor (this excludes normal).</a:t>
            </a:r>
          </a:p>
          <a:p>
            <a:r>
              <a:rPr lang="en-US" dirty="0" smtClean="0"/>
              <a:t>Show Statistics.  No correction (yet).</a:t>
            </a:r>
          </a:p>
          <a:p>
            <a:endParaRPr lang="en-US" dirty="0"/>
          </a:p>
        </p:txBody>
      </p:sp>
    </p:spTree>
    <p:extLst>
      <p:ext uri="{BB962C8B-B14F-4D97-AF65-F5344CB8AC3E}">
        <p14:creationId xmlns:p14="http://schemas.microsoft.com/office/powerpoint/2010/main" val="3684029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888434"/>
          </a:xfrm>
        </p:spPr>
        <p:txBody>
          <a:bodyPr>
            <a:normAutofit fontScale="90000"/>
          </a:bodyPr>
          <a:lstStyle/>
          <a:p>
            <a:r>
              <a:rPr lang="en-US" dirty="0" smtClean="0"/>
              <a:t>Explore DNA Methylation association with Classifier using UCSC cancer genomics browser </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182" y="1831280"/>
            <a:ext cx="6811617" cy="5026720"/>
          </a:xfrm>
          <a:prstGeom prst="rect">
            <a:avLst/>
          </a:prstGeom>
        </p:spPr>
      </p:pic>
    </p:spTree>
    <p:extLst>
      <p:ext uri="{BB962C8B-B14F-4D97-AF65-F5344CB8AC3E}">
        <p14:creationId xmlns:p14="http://schemas.microsoft.com/office/powerpoint/2010/main" val="697677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Read mapping</a:t>
            </a:r>
            <a:endParaRPr lang="en-US" sz="4000" b="1" dirty="0"/>
          </a:p>
        </p:txBody>
      </p:sp>
      <p:pic>
        <p:nvPicPr>
          <p:cNvPr id="307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700" y="1905000"/>
            <a:ext cx="9106525" cy="2276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321663" y="4514086"/>
            <a:ext cx="8610600" cy="1384995"/>
          </a:xfrm>
          <a:prstGeom prst="rect">
            <a:avLst/>
          </a:prstGeom>
        </p:spPr>
        <p:txBody>
          <a:bodyPr wrap="square">
            <a:spAutoFit/>
          </a:bodyPr>
          <a:lstStyle/>
          <a:p>
            <a:pPr marL="38100" lvl="0">
              <a:buClr>
                <a:schemeClr val="dk1"/>
              </a:buClr>
              <a:buSzPct val="100000"/>
            </a:pPr>
            <a:r>
              <a:rPr lang="en" sz="2800" dirty="0" smtClean="0"/>
              <a:t>Unlike DNA-Seq, when mapping RNA-Seq reads back to reference genome, we need to pay attention to </a:t>
            </a:r>
            <a:r>
              <a:rPr lang="en" sz="2800" b="1" dirty="0" smtClean="0"/>
              <a:t>exon-exon junction reads</a:t>
            </a:r>
            <a:endParaRPr lang="en" sz="2800" b="1" dirty="0"/>
          </a:p>
        </p:txBody>
      </p:sp>
      <p:cxnSp>
        <p:nvCxnSpPr>
          <p:cNvPr id="8" name="直接箭头连接符 7"/>
          <p:cNvCxnSpPr/>
          <p:nvPr/>
        </p:nvCxnSpPr>
        <p:spPr>
          <a:xfrm flipH="1">
            <a:off x="3505200" y="1524000"/>
            <a:ext cx="304800" cy="838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3810000" y="1524000"/>
            <a:ext cx="4953000" cy="838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H="1">
            <a:off x="3124200" y="1469408"/>
            <a:ext cx="304800" cy="8640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矩形 25"/>
          <p:cNvSpPr/>
          <p:nvPr/>
        </p:nvSpPr>
        <p:spPr>
          <a:xfrm>
            <a:off x="1828800" y="1219200"/>
            <a:ext cx="1508939" cy="369332"/>
          </a:xfrm>
          <a:prstGeom prst="rect">
            <a:avLst/>
          </a:prstGeom>
        </p:spPr>
        <p:txBody>
          <a:bodyPr wrap="none">
            <a:spAutoFit/>
          </a:bodyPr>
          <a:lstStyle/>
          <a:p>
            <a:r>
              <a:rPr lang="en-US" altLang="zh-CN" dirty="0" err="1" smtClean="0"/>
              <a:t>exon</a:t>
            </a:r>
            <a:r>
              <a:rPr lang="en-US" altLang="zh-CN" dirty="0" smtClean="0"/>
              <a:t> mapping</a:t>
            </a:r>
            <a:endParaRPr lang="zh-CN" altLang="en-US" dirty="0"/>
          </a:p>
        </p:txBody>
      </p:sp>
      <p:cxnSp>
        <p:nvCxnSpPr>
          <p:cNvPr id="18" name="直接箭头连接符 17"/>
          <p:cNvCxnSpPr/>
          <p:nvPr/>
        </p:nvCxnSpPr>
        <p:spPr>
          <a:xfrm flipH="1">
            <a:off x="3339152" y="1447800"/>
            <a:ext cx="89848" cy="900752"/>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矩形 25"/>
          <p:cNvSpPr/>
          <p:nvPr/>
        </p:nvSpPr>
        <p:spPr>
          <a:xfrm>
            <a:off x="4114800" y="1219200"/>
            <a:ext cx="1975349" cy="369332"/>
          </a:xfrm>
          <a:prstGeom prst="rect">
            <a:avLst/>
          </a:prstGeom>
        </p:spPr>
        <p:txBody>
          <a:bodyPr wrap="none">
            <a:spAutoFit/>
          </a:bodyPr>
          <a:lstStyle/>
          <a:p>
            <a:r>
              <a:rPr lang="en-US" altLang="zh-CN" dirty="0" err="1" smtClean="0">
                <a:solidFill>
                  <a:srgbClr val="FF0000"/>
                </a:solidFill>
              </a:rPr>
              <a:t>exon-exon</a:t>
            </a:r>
            <a:r>
              <a:rPr lang="en-US" altLang="zh-CN" dirty="0" smtClean="0">
                <a:solidFill>
                  <a:srgbClr val="FF0000"/>
                </a:solidFill>
              </a:rPr>
              <a:t> junction</a:t>
            </a:r>
            <a:endParaRPr lang="zh-CN" altLang="en-US" dirty="0">
              <a:solidFill>
                <a:srgbClr val="FF0000"/>
              </a:solidFill>
            </a:endParaRPr>
          </a:p>
        </p:txBody>
      </p:sp>
    </p:spTree>
    <p:extLst>
      <p:ext uri="{BB962C8B-B14F-4D97-AF65-F5344CB8AC3E}">
        <p14:creationId xmlns:p14="http://schemas.microsoft.com/office/powerpoint/2010/main" val="284047348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312" y="0"/>
            <a:ext cx="8759687" cy="602974"/>
          </a:xfrm>
        </p:spPr>
        <p:txBody>
          <a:bodyPr>
            <a:normAutofit fontScale="90000"/>
          </a:bodyPr>
          <a:lstStyle/>
          <a:p>
            <a:r>
              <a:rPr lang="en-US" dirty="0" smtClean="0"/>
              <a:t>Show PANCAN </a:t>
            </a:r>
            <a:r>
              <a:rPr lang="en-US" smtClean="0"/>
              <a:t>Mutated Genes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5357" y="602974"/>
            <a:ext cx="6451600" cy="5326814"/>
          </a:xfrm>
          <a:prstGeom prst="rect">
            <a:avLst/>
          </a:prstGeom>
        </p:spPr>
      </p:pic>
    </p:spTree>
    <p:extLst>
      <p:ext uri="{BB962C8B-B14F-4D97-AF65-F5344CB8AC3E}">
        <p14:creationId xmlns:p14="http://schemas.microsoft.com/office/powerpoint/2010/main" val="137771635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312" y="0"/>
            <a:ext cx="8759687" cy="602974"/>
          </a:xfrm>
        </p:spPr>
        <p:txBody>
          <a:bodyPr>
            <a:normAutofit fontScale="90000"/>
          </a:bodyPr>
          <a:lstStyle/>
          <a:p>
            <a:r>
              <a:rPr lang="en-US" dirty="0" smtClean="0"/>
              <a:t>Show PHF6</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3617" y="1007993"/>
            <a:ext cx="6846957" cy="5777120"/>
          </a:xfrm>
          <a:prstGeom prst="rect">
            <a:avLst/>
          </a:prstGeom>
        </p:spPr>
      </p:pic>
    </p:spTree>
    <p:extLst>
      <p:ext uri="{BB962C8B-B14F-4D97-AF65-F5344CB8AC3E}">
        <p14:creationId xmlns:p14="http://schemas.microsoft.com/office/powerpoint/2010/main" val="101411550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312" y="0"/>
            <a:ext cx="8759687" cy="602974"/>
          </a:xfrm>
        </p:spPr>
        <p:txBody>
          <a:bodyPr>
            <a:normAutofit fontScale="90000"/>
          </a:bodyPr>
          <a:lstStyle/>
          <a:p>
            <a:r>
              <a:rPr lang="en-US" dirty="0" smtClean="0"/>
              <a:t>Show PHF6-genomic structure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7565" y="671955"/>
            <a:ext cx="5800035" cy="5304776"/>
          </a:xfrm>
          <a:prstGeom prst="rect">
            <a:avLst/>
          </a:prstGeom>
        </p:spPr>
      </p:pic>
    </p:spTree>
    <p:extLst>
      <p:ext uri="{BB962C8B-B14F-4D97-AF65-F5344CB8AC3E}">
        <p14:creationId xmlns:p14="http://schemas.microsoft.com/office/powerpoint/2010/main" val="108189019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Protein expression association with classifier</a:t>
            </a:r>
            <a:endParaRPr lang="en-US" dirty="0"/>
          </a:p>
        </p:txBody>
      </p:sp>
      <p:sp>
        <p:nvSpPr>
          <p:cNvPr id="3" name="Content Placeholder 2"/>
          <p:cNvSpPr>
            <a:spLocks noGrp="1"/>
          </p:cNvSpPr>
          <p:nvPr>
            <p:ph idx="1"/>
          </p:nvPr>
        </p:nvSpPr>
        <p:spPr>
          <a:xfrm>
            <a:off x="457200" y="1600201"/>
            <a:ext cx="8229600" cy="1580322"/>
          </a:xfrm>
        </p:spPr>
        <p:txBody>
          <a:bodyPr>
            <a:normAutofit/>
          </a:bodyPr>
          <a:lstStyle/>
          <a:p>
            <a:r>
              <a:rPr lang="en-US" dirty="0" smtClean="0"/>
              <a:t>Show Reverse Phase Protein Array</a:t>
            </a:r>
          </a:p>
          <a:p>
            <a:r>
              <a:rPr lang="en-US" dirty="0" smtClean="0"/>
              <a:t>Add Subgroup Statistics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4086" y="3180523"/>
            <a:ext cx="4737653" cy="3433423"/>
          </a:xfrm>
          <a:prstGeom prst="rect">
            <a:avLst/>
          </a:prstGeom>
        </p:spPr>
      </p:pic>
    </p:spTree>
    <p:extLst>
      <p:ext uri="{BB962C8B-B14F-4D97-AF65-F5344CB8AC3E}">
        <p14:creationId xmlns:p14="http://schemas.microsoft.com/office/powerpoint/2010/main" val="123055392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EIF4E Protein Expression is Elevated in late stage tumors</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7531" y="1496450"/>
            <a:ext cx="6997148" cy="5145471"/>
          </a:xfrm>
          <a:prstGeom prst="rect">
            <a:avLst/>
          </a:prstGeom>
        </p:spPr>
      </p:pic>
    </p:spTree>
    <p:extLst>
      <p:ext uri="{BB962C8B-B14F-4D97-AF65-F5344CB8AC3E}">
        <p14:creationId xmlns:p14="http://schemas.microsoft.com/office/powerpoint/2010/main" val="159710731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Somatic mutations association with classifier</a:t>
            </a:r>
            <a:endParaRPr lang="en-US" dirty="0"/>
          </a:p>
        </p:txBody>
      </p:sp>
      <p:sp>
        <p:nvSpPr>
          <p:cNvPr id="3" name="Content Placeholder 2"/>
          <p:cNvSpPr>
            <a:spLocks noGrp="1"/>
          </p:cNvSpPr>
          <p:nvPr>
            <p:ph idx="1"/>
          </p:nvPr>
        </p:nvSpPr>
        <p:spPr>
          <a:xfrm>
            <a:off x="0" y="1550241"/>
            <a:ext cx="9144000" cy="4880837"/>
          </a:xfrm>
        </p:spPr>
        <p:txBody>
          <a:bodyPr>
            <a:normAutofit/>
          </a:bodyPr>
          <a:lstStyle/>
          <a:p>
            <a:r>
              <a:rPr lang="en-US" dirty="0" smtClean="0"/>
              <a:t>Use UCSC cancer genomics browser.</a:t>
            </a:r>
          </a:p>
          <a:p>
            <a:r>
              <a:rPr lang="en-US" dirty="0" smtClean="0"/>
              <a:t>Subgroups and statistics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84400"/>
            <a:ext cx="9144000" cy="2488395"/>
          </a:xfrm>
          <a:prstGeom prst="rect">
            <a:avLst/>
          </a:prstGeom>
        </p:spPr>
      </p:pic>
    </p:spTree>
    <p:extLst>
      <p:ext uri="{BB962C8B-B14F-4D97-AF65-F5344CB8AC3E}">
        <p14:creationId xmlns:p14="http://schemas.microsoft.com/office/powerpoint/2010/main" val="36604436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Somatic mutations association with classifier</a:t>
            </a:r>
            <a:endParaRPr lang="en-US" dirty="0"/>
          </a:p>
        </p:txBody>
      </p:sp>
      <p:sp>
        <p:nvSpPr>
          <p:cNvPr id="3" name="Content Placeholder 2"/>
          <p:cNvSpPr>
            <a:spLocks noGrp="1"/>
          </p:cNvSpPr>
          <p:nvPr>
            <p:ph idx="1"/>
          </p:nvPr>
        </p:nvSpPr>
        <p:spPr>
          <a:xfrm>
            <a:off x="0" y="1550241"/>
            <a:ext cx="9144000" cy="921289"/>
          </a:xfrm>
        </p:spPr>
        <p:txBody>
          <a:bodyPr>
            <a:normAutofit/>
          </a:bodyPr>
          <a:lstStyle/>
          <a:p>
            <a:r>
              <a:rPr lang="en-US" smtClean="0"/>
              <a:t>Get frequently mutated genes from CBIOPORTAL.</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6397" y="2314459"/>
            <a:ext cx="4989167" cy="4334134"/>
          </a:xfrm>
          <a:prstGeom prst="rect">
            <a:avLst/>
          </a:prstGeom>
        </p:spPr>
      </p:pic>
    </p:spTree>
    <p:extLst>
      <p:ext uri="{BB962C8B-B14F-4D97-AF65-F5344CB8AC3E}">
        <p14:creationId xmlns:p14="http://schemas.microsoft.com/office/powerpoint/2010/main" val="105767163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Somatic mutations association with classifier</a:t>
            </a:r>
            <a:endParaRPr lang="en-US" dirty="0"/>
          </a:p>
        </p:txBody>
      </p:sp>
      <p:sp>
        <p:nvSpPr>
          <p:cNvPr id="3" name="Content Placeholder 2"/>
          <p:cNvSpPr>
            <a:spLocks noGrp="1"/>
          </p:cNvSpPr>
          <p:nvPr>
            <p:ph idx="1"/>
          </p:nvPr>
        </p:nvSpPr>
        <p:spPr>
          <a:xfrm>
            <a:off x="0" y="1550241"/>
            <a:ext cx="9144000" cy="921289"/>
          </a:xfrm>
        </p:spPr>
        <p:txBody>
          <a:bodyPr>
            <a:normAutofit fontScale="92500" lnSpcReduction="10000"/>
          </a:bodyPr>
          <a:lstStyle/>
          <a:p>
            <a:r>
              <a:rPr lang="en-US" dirty="0" smtClean="0"/>
              <a:t>Use UCSC cancer browser to check for association with stage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8774" y="2478461"/>
            <a:ext cx="3521765" cy="279780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494" y="2659269"/>
            <a:ext cx="3327401" cy="2626507"/>
          </a:xfrm>
          <a:prstGeom prst="rect">
            <a:avLst/>
          </a:prstGeom>
        </p:spPr>
      </p:pic>
    </p:spTree>
    <p:extLst>
      <p:ext uri="{BB962C8B-B14F-4D97-AF65-F5344CB8AC3E}">
        <p14:creationId xmlns:p14="http://schemas.microsoft.com/office/powerpoint/2010/main" val="72462744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Somatic mutations association with classifier</a:t>
            </a:r>
            <a:endParaRPr lang="en-US" dirty="0"/>
          </a:p>
        </p:txBody>
      </p:sp>
      <p:sp>
        <p:nvSpPr>
          <p:cNvPr id="3" name="Content Placeholder 2"/>
          <p:cNvSpPr>
            <a:spLocks noGrp="1"/>
          </p:cNvSpPr>
          <p:nvPr>
            <p:ph idx="1"/>
          </p:nvPr>
        </p:nvSpPr>
        <p:spPr>
          <a:xfrm>
            <a:off x="0" y="1550241"/>
            <a:ext cx="9144000" cy="921289"/>
          </a:xfrm>
        </p:spPr>
        <p:txBody>
          <a:bodyPr>
            <a:normAutofit fontScale="92500" lnSpcReduction="10000"/>
          </a:bodyPr>
          <a:lstStyle/>
          <a:p>
            <a:r>
              <a:rPr lang="en-US" dirty="0" smtClean="0"/>
              <a:t>Use UCSC cancer browser to check for association with stage</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0104" y="2471530"/>
            <a:ext cx="4823791" cy="4024394"/>
          </a:xfrm>
          <a:prstGeom prst="rect">
            <a:avLst/>
          </a:prstGeom>
        </p:spPr>
      </p:pic>
    </p:spTree>
    <p:extLst>
      <p:ext uri="{BB962C8B-B14F-4D97-AF65-F5344CB8AC3E}">
        <p14:creationId xmlns:p14="http://schemas.microsoft.com/office/powerpoint/2010/main" val="3379219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b="1" dirty="0" smtClean="0"/>
              <a:t>Mapping QC</a:t>
            </a:r>
            <a:endParaRPr lang="zh-CN" altLang="en-US" sz="4000" b="1" dirty="0"/>
          </a:p>
        </p:txBody>
      </p:sp>
      <p:sp>
        <p:nvSpPr>
          <p:cNvPr id="7" name="Shape 191"/>
          <p:cNvSpPr txBox="1">
            <a:spLocks/>
          </p:cNvSpPr>
          <p:nvPr/>
        </p:nvSpPr>
        <p:spPr>
          <a:xfrm>
            <a:off x="457200" y="1600200"/>
            <a:ext cx="8229600" cy="3545556"/>
          </a:xfrm>
          <a:prstGeom prst="rect">
            <a:avLst/>
          </a:prstGeom>
        </p:spPr>
        <p:txBody>
          <a:bodyPr vert="horz" lIns="91425" tIns="91425" rIns="91425" bIns="91425" rtlCol="0" anchor="t" anchorCtr="0">
            <a:spAutoFit/>
          </a:bodyPr>
          <a:lstStyle/>
          <a:p>
            <a:pPr marL="360000" lvl="1" indent="-381000">
              <a:spcBef>
                <a:spcPct val="20000"/>
              </a:spcBef>
              <a:buClr>
                <a:schemeClr val="dk1"/>
              </a:buClr>
              <a:buSzPct val="80000"/>
            </a:pPr>
            <a:r>
              <a:rPr lang="en" altLang="zh-CN" sz="2800" b="1" dirty="0" smtClean="0">
                <a:solidFill>
                  <a:srgbClr val="FF0000"/>
                </a:solidFill>
              </a:rPr>
              <a:t>Information we need to check</a:t>
            </a:r>
            <a:endParaRPr kumimoji="0" lang="en" sz="2800" b="0" i="0" u="none" strike="noStrike" kern="1200" cap="none" spc="0" normalizeH="0" baseline="0" noProof="0" dirty="0" smtClean="0">
              <a:ln>
                <a:noFill/>
              </a:ln>
              <a:solidFill>
                <a:schemeClr val="tx1"/>
              </a:solidFill>
              <a:effectLst/>
              <a:uLnTx/>
              <a:uFillTx/>
              <a:latin typeface="+mn-lt"/>
              <a:ea typeface="+mn-ea"/>
              <a:cs typeface="+mn-cs"/>
            </a:endParaRPr>
          </a:p>
          <a:p>
            <a:pPr marL="360000" marR="0" lvl="1" indent="-381000" algn="l" defTabSz="914400" rtl="0" eaLnBrk="1" fontAlgn="auto" latinLnBrk="0" hangingPunct="1">
              <a:lnSpc>
                <a:spcPct val="100000"/>
              </a:lnSpc>
              <a:spcBef>
                <a:spcPct val="20000"/>
              </a:spcBef>
              <a:spcAft>
                <a:spcPts val="0"/>
              </a:spcAft>
              <a:buClr>
                <a:schemeClr val="dk1"/>
              </a:buClr>
              <a:buSzPct val="80000"/>
              <a:buFont typeface="Arial" pitchFamily="34" charset="0"/>
              <a:buChar char="•"/>
              <a:tabLst/>
              <a:defRPr/>
            </a:pPr>
            <a:r>
              <a:rPr kumimoji="0" lang="en" sz="2800" b="0" i="0" u="none" strike="noStrike" kern="1200" cap="none" spc="0" normalizeH="0" baseline="0" noProof="0" dirty="0" smtClean="0">
                <a:ln>
                  <a:noFill/>
                </a:ln>
                <a:solidFill>
                  <a:schemeClr val="tx1"/>
                </a:solidFill>
                <a:effectLst/>
                <a:uLnTx/>
                <a:uFillTx/>
                <a:latin typeface="+mn-lt"/>
                <a:ea typeface="+mn-ea"/>
                <a:cs typeface="+mn-cs"/>
              </a:rPr>
              <a:t>Percentage of reads</a:t>
            </a:r>
            <a:r>
              <a:rPr kumimoji="0" lang="en" sz="2800" b="0" i="0" u="none" strike="noStrike" kern="1200" cap="none" spc="0" normalizeH="0" noProof="0" dirty="0" smtClean="0">
                <a:ln>
                  <a:noFill/>
                </a:ln>
                <a:solidFill>
                  <a:schemeClr val="tx1"/>
                </a:solidFill>
                <a:effectLst/>
                <a:uLnTx/>
                <a:uFillTx/>
                <a:latin typeface="+mn-lt"/>
                <a:ea typeface="+mn-ea"/>
                <a:cs typeface="+mn-cs"/>
              </a:rPr>
              <a:t> </a:t>
            </a:r>
            <a:r>
              <a:rPr kumimoji="0" lang="en" sz="2800" b="0" i="0" u="none" strike="noStrike" kern="1200" cap="none" spc="0" normalizeH="0" baseline="0" noProof="0" dirty="0" smtClean="0">
                <a:ln>
                  <a:noFill/>
                </a:ln>
                <a:solidFill>
                  <a:schemeClr val="tx1"/>
                </a:solidFill>
                <a:effectLst/>
                <a:uLnTx/>
                <a:uFillTx/>
                <a:latin typeface="+mn-lt"/>
                <a:ea typeface="+mn-ea"/>
                <a:cs typeface="+mn-cs"/>
              </a:rPr>
              <a:t>properly mapped or uniquely</a:t>
            </a:r>
            <a:r>
              <a:rPr kumimoji="0" lang="en" sz="2800" b="0" i="0" u="none" strike="noStrike" kern="1200" cap="none" spc="0" normalizeH="0" noProof="0" dirty="0" smtClean="0">
                <a:ln>
                  <a:noFill/>
                </a:ln>
                <a:solidFill>
                  <a:schemeClr val="tx1"/>
                </a:solidFill>
                <a:effectLst/>
                <a:uLnTx/>
                <a:uFillTx/>
                <a:latin typeface="+mn-lt"/>
                <a:ea typeface="+mn-ea"/>
                <a:cs typeface="+mn-cs"/>
              </a:rPr>
              <a:t> mapped</a:t>
            </a:r>
            <a:endParaRPr kumimoji="0" lang="en" sz="2800" b="0" i="0" u="none" strike="noStrike" kern="1200" cap="none" spc="0" normalizeH="0" baseline="0" noProof="0" dirty="0" smtClean="0">
              <a:ln>
                <a:noFill/>
              </a:ln>
              <a:solidFill>
                <a:schemeClr val="tx1"/>
              </a:solidFill>
              <a:effectLst/>
              <a:uLnTx/>
              <a:uFillTx/>
              <a:latin typeface="+mn-lt"/>
              <a:ea typeface="+mn-ea"/>
              <a:cs typeface="+mn-cs"/>
            </a:endParaRPr>
          </a:p>
          <a:p>
            <a:pPr marL="360000" lvl="1" indent="-381000">
              <a:spcBef>
                <a:spcPct val="20000"/>
              </a:spcBef>
              <a:buClr>
                <a:schemeClr val="dk1"/>
              </a:buClr>
              <a:buSzPct val="80000"/>
              <a:buFont typeface="Arial" pitchFamily="34" charset="0"/>
              <a:buChar char="•"/>
              <a:defRPr/>
            </a:pPr>
            <a:r>
              <a:rPr lang="en" altLang="zh-CN" sz="2800" dirty="0" smtClean="0"/>
              <a:t>Among the mapped reads, the percentage of reads in exon, intron, and intergenic regions.</a:t>
            </a:r>
          </a:p>
          <a:p>
            <a:pPr marL="360000" lvl="1" indent="-381000">
              <a:spcBef>
                <a:spcPct val="20000"/>
              </a:spcBef>
              <a:buClr>
                <a:schemeClr val="dk1"/>
              </a:buClr>
              <a:buSzPct val="80000"/>
              <a:buFont typeface="Arial" pitchFamily="34" charset="0"/>
              <a:buChar char="•"/>
              <a:defRPr/>
            </a:pPr>
            <a:r>
              <a:rPr kumimoji="0" lang="en" sz="2800" b="0" i="0" u="none" strike="noStrike" kern="1200" cap="none" spc="0" normalizeH="0" baseline="0" noProof="0" dirty="0" smtClean="0">
                <a:ln>
                  <a:noFill/>
                </a:ln>
                <a:solidFill>
                  <a:schemeClr val="tx1"/>
                </a:solidFill>
                <a:effectLst/>
                <a:uLnTx/>
                <a:uFillTx/>
                <a:latin typeface="+mn-lt"/>
                <a:ea typeface="+mn-ea"/>
                <a:cs typeface="+mn-cs"/>
              </a:rPr>
              <a:t>5' or 3' bias</a:t>
            </a:r>
          </a:p>
          <a:p>
            <a:pPr marL="360000" marR="0" lvl="1" indent="-381000" algn="l" defTabSz="914400" rtl="0" eaLnBrk="1" fontAlgn="auto" latinLnBrk="0" hangingPunct="1">
              <a:lnSpc>
                <a:spcPct val="100000"/>
              </a:lnSpc>
              <a:spcBef>
                <a:spcPct val="20000"/>
              </a:spcBef>
              <a:spcAft>
                <a:spcPts val="0"/>
              </a:spcAft>
              <a:buClr>
                <a:schemeClr val="dk1"/>
              </a:buClr>
              <a:buSzPct val="80000"/>
              <a:buFont typeface="Arial" pitchFamily="34" charset="0"/>
              <a:buChar char="•"/>
              <a:tabLst/>
              <a:defRPr/>
            </a:pPr>
            <a:r>
              <a:rPr kumimoji="0" lang="en" sz="2800" b="0" i="0" u="none" strike="noStrike" kern="1200" cap="none" spc="0" normalizeH="0" baseline="0" noProof="0" dirty="0" smtClean="0">
                <a:ln>
                  <a:noFill/>
                </a:ln>
                <a:solidFill>
                  <a:schemeClr val="tx1"/>
                </a:solidFill>
                <a:effectLst/>
                <a:uLnTx/>
                <a:uFillTx/>
                <a:latin typeface="+mn-lt"/>
                <a:ea typeface="+mn-ea"/>
                <a:cs typeface="+mn-cs"/>
              </a:rPr>
              <a:t>The percentage of expressed genes</a:t>
            </a:r>
            <a:endParaRPr kumimoji="0" lang="en" sz="28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2270819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3969</TotalTime>
  <Words>2615</Words>
  <Application>Microsoft Macintosh PowerPoint</Application>
  <PresentationFormat>On-screen Show (4:3)</PresentationFormat>
  <Paragraphs>791</Paragraphs>
  <Slides>88</Slides>
  <Notes>7</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2</vt:i4>
      </vt:variant>
      <vt:variant>
        <vt:lpstr>Slide Titles</vt:lpstr>
      </vt:variant>
      <vt:variant>
        <vt:i4>88</vt:i4>
      </vt:variant>
    </vt:vector>
  </HeadingPairs>
  <TitlesOfParts>
    <vt:vector size="101" baseType="lpstr">
      <vt:lpstr>Bodoni MT</vt:lpstr>
      <vt:lpstr>Calibri</vt:lpstr>
      <vt:lpstr>Cambria</vt:lpstr>
      <vt:lpstr>Courier New</vt:lpstr>
      <vt:lpstr>Mangal</vt:lpstr>
      <vt:lpstr>ＭＳ Ｐゴシック</vt:lpstr>
      <vt:lpstr>Stencil Std</vt:lpstr>
      <vt:lpstr>Times New Roman</vt:lpstr>
      <vt:lpstr>宋体</vt:lpstr>
      <vt:lpstr>Arial</vt:lpstr>
      <vt:lpstr>Office Theme</vt:lpstr>
      <vt:lpstr>Document</vt:lpstr>
      <vt:lpstr>Worksheet</vt:lpstr>
      <vt:lpstr>PowerPoint Presentation</vt:lpstr>
      <vt:lpstr>Typical Workflow</vt:lpstr>
      <vt:lpstr>PowerPoint Presentation</vt:lpstr>
      <vt:lpstr>Replicates</vt:lpstr>
      <vt:lpstr>FASTQ files</vt:lpstr>
      <vt:lpstr>RNA-seq files contain ~25 million paired end reads.</vt:lpstr>
      <vt:lpstr>From reads to differential expression</vt:lpstr>
      <vt:lpstr>Read mapping</vt:lpstr>
      <vt:lpstr>Mapping QC</vt:lpstr>
      <vt:lpstr>From reads to differential expression</vt:lpstr>
      <vt:lpstr>PowerPoint Presentation</vt:lpstr>
      <vt:lpstr>PowerPoint Presentation</vt:lpstr>
      <vt:lpstr>PowerPoint Presentation</vt:lpstr>
      <vt:lpstr>Expression quantification</vt:lpstr>
      <vt:lpstr>Cervical Cancer Data, one sample, all of chromosome 22</vt:lpstr>
      <vt:lpstr>Cervical Cancer Data, one sample, zooming in on the highest mountain</vt:lpstr>
      <vt:lpstr>Cervical Cancer Data, one sample, zooming in on the highest mountain</vt:lpstr>
      <vt:lpstr>Cervical Cancer Data, one sample, zooming in on the highest mountain</vt:lpstr>
      <vt:lpstr>Cervical Cancer Data, one sample, zooming in on the highest mountain</vt:lpstr>
      <vt:lpstr>Cervical Cancer Data, one sample, zooming in on the highest mountain</vt:lpstr>
      <vt:lpstr>Expression quantification</vt:lpstr>
      <vt:lpstr>Expression quantification</vt:lpstr>
      <vt:lpstr>Sample quantification</vt:lpstr>
      <vt:lpstr>Normalize across all samples</vt:lpstr>
      <vt:lpstr>Define two groups. Pink and Blue</vt:lpstr>
      <vt:lpstr>From reads to differential expression</vt:lpstr>
      <vt:lpstr>RPKM/FPKM-based methods</vt:lpstr>
      <vt:lpstr>Count-based </vt:lpstr>
      <vt:lpstr>ANOVA</vt:lpstr>
      <vt:lpstr>Expression values cover a wide range. So log scale is useful for visualizing</vt:lpstr>
      <vt:lpstr>Same data on a log scale</vt:lpstr>
      <vt:lpstr>P value Correction  for Multiple Hypothesis Testing</vt:lpstr>
      <vt:lpstr>FDR significant genes</vt:lpstr>
      <vt:lpstr>Gene Set Enrichment Analysis</vt:lpstr>
      <vt:lpstr>Gene Set Enrichment Analysis Broad. GSEA.</vt:lpstr>
      <vt:lpstr>CESC Story</vt:lpstr>
      <vt:lpstr>Identification and Characterization of  HPV-Independent Cervical Cancers    Carolyn E. Banister1*, Changlong Liu1, Lucia Pirisi2, Kim E. Creek1, Phillip J. Buckhaults1* 1University of South Carolina College of Pharmacy, Columbia, SC 2University of South Carolina School of Medicine, Columbia, SC  Oncotarget, Jan 4, 2017. </vt:lpstr>
      <vt:lpstr>DNA Alignment / HPV typing</vt:lpstr>
      <vt:lpstr>DNA Alignment / HPV typing</vt:lpstr>
      <vt:lpstr>RNA Alignment / HPV expression</vt:lpstr>
      <vt:lpstr>PowerPoint Presentation</vt:lpstr>
      <vt:lpstr>PowerPoint Presentation</vt:lpstr>
      <vt:lpstr>PowerPoint Presentation</vt:lpstr>
      <vt:lpstr>PowerPoint Presentation</vt:lpstr>
      <vt:lpstr>Methylation</vt:lpstr>
      <vt:lpstr>DNA Methylation</vt:lpstr>
      <vt:lpstr>Bisulfite Modification</vt:lpstr>
      <vt:lpstr>PowerPoint Presentation</vt:lpstr>
      <vt:lpstr>Methylation Detection</vt:lpstr>
      <vt:lpstr>PowerPoint Presentation</vt:lpstr>
      <vt:lpstr>PowerPoint Presentation</vt:lpstr>
      <vt:lpstr>HPV-inactive tumors are enriched for driver somatic mutations</vt:lpstr>
      <vt:lpstr>PowerPoint Presentation</vt:lpstr>
      <vt:lpstr>PowerPoint Presentation</vt:lpstr>
      <vt:lpstr>Analyze TCGA Data for GBM</vt:lpstr>
      <vt:lpstr>Two popular analysis strategies</vt:lpstr>
      <vt:lpstr>Unsupervised Class Prediction using Principal Component Analysis</vt:lpstr>
      <vt:lpstr>Gene expression association with class</vt:lpstr>
      <vt:lpstr>Gene expression association with class</vt:lpstr>
      <vt:lpstr>Two-way hierarchical clustering driven by FDR significant genes.</vt:lpstr>
      <vt:lpstr>Gene expression association with class</vt:lpstr>
      <vt:lpstr>Gene expression association with class</vt:lpstr>
      <vt:lpstr>Relationship between P value and T statistic</vt:lpstr>
      <vt:lpstr>Relationship between P value and T statistic</vt:lpstr>
      <vt:lpstr>ANOVA</vt:lpstr>
      <vt:lpstr>Gene Set Enrichment Analysis</vt:lpstr>
      <vt:lpstr>Gene Set Enrichment Analysis</vt:lpstr>
      <vt:lpstr>Gene Set Enrichment Analysis</vt:lpstr>
      <vt:lpstr>Gene Set Enrichment Analysis</vt:lpstr>
      <vt:lpstr>Gene Set Enrichment Analysis</vt:lpstr>
      <vt:lpstr>PowerPoint Presentation</vt:lpstr>
      <vt:lpstr>Gene methylation association with gene expression classifier</vt:lpstr>
      <vt:lpstr>Gene methylation association with gene expression classifier using R2: Genomics Analysis and Visualization Platform</vt:lpstr>
      <vt:lpstr>Compare DNA methylation between AA and EA. Use FDR-sig &lt;0.05</vt:lpstr>
      <vt:lpstr>Compare DNA methylation between AA and EA. Use FDR-sig &lt;0.05</vt:lpstr>
      <vt:lpstr>EHMT1 gene methylation</vt:lpstr>
      <vt:lpstr>EHMT1 gene methylation</vt:lpstr>
      <vt:lpstr>Explore DNA Methylation association with Classifier using UCSC cancer genomics browser </vt:lpstr>
      <vt:lpstr>Explore DNA Methylation association with Classifier using UCSC cancer genomics browser </vt:lpstr>
      <vt:lpstr>Show PANCAN Mutated Genes</vt:lpstr>
      <vt:lpstr>Show PHF6</vt:lpstr>
      <vt:lpstr>Show PHF6-genomic structure</vt:lpstr>
      <vt:lpstr>Protein expression association with classifier</vt:lpstr>
      <vt:lpstr>EIF4E Protein Expression is Elevated in late stage tumors</vt:lpstr>
      <vt:lpstr>Somatic mutations association with classifier</vt:lpstr>
      <vt:lpstr>Somatic mutations association with classifier</vt:lpstr>
      <vt:lpstr>Somatic mutations association with classifier</vt:lpstr>
      <vt:lpstr>Somatic mutations association with classifier</vt:lpstr>
    </vt:vector>
  </TitlesOfParts>
  <Company>University of South Carolina</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Changlong Liu</dc:creator>
  <cp:lastModifiedBy>Phillip Buckhaults</cp:lastModifiedBy>
  <cp:revision>90</cp:revision>
  <dcterms:created xsi:type="dcterms:W3CDTF">2016-09-22T14:33:03Z</dcterms:created>
  <dcterms:modified xsi:type="dcterms:W3CDTF">2017-11-16T18:07:28Z</dcterms:modified>
</cp:coreProperties>
</file>