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0" r:id="rId2"/>
    <p:sldId id="256" r:id="rId3"/>
    <p:sldId id="258" r:id="rId4"/>
    <p:sldId id="259" r:id="rId5"/>
    <p:sldId id="257" r:id="rId6"/>
    <p:sldId id="261" r:id="rId7"/>
    <p:sldId id="262" r:id="rId8"/>
    <p:sldId id="263" r:id="rId9"/>
    <p:sldId id="27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24" d="100"/>
          <a:sy n="24" d="100"/>
        </p:scale>
        <p:origin x="-267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D98F9F-BA04-A047-8C08-870BB107D263}" type="datetimeFigureOut">
              <a:rPr lang="en-US" smtClean="0"/>
              <a:t>14/11/17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6865E-BA53-7349-B939-E826FE8C1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330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6865E-BA53-7349-B939-E826FE8C15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449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037A-F595-BD42-BC6B-191941A4F823}" type="datetimeFigureOut">
              <a:rPr lang="en-US" smtClean="0"/>
              <a:t>14/11/17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DE9B-9ACB-F24B-965A-D37B50E15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48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037A-F595-BD42-BC6B-191941A4F823}" type="datetimeFigureOut">
              <a:rPr lang="en-US" smtClean="0"/>
              <a:t>14/11/17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DE9B-9ACB-F24B-965A-D37B50E15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7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037A-F595-BD42-BC6B-191941A4F823}" type="datetimeFigureOut">
              <a:rPr lang="en-US" smtClean="0"/>
              <a:t>14/11/17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DE9B-9ACB-F24B-965A-D37B50E15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36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037A-F595-BD42-BC6B-191941A4F823}" type="datetimeFigureOut">
              <a:rPr lang="en-US" smtClean="0"/>
              <a:t>14/11/17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DE9B-9ACB-F24B-965A-D37B50E15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699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037A-F595-BD42-BC6B-191941A4F823}" type="datetimeFigureOut">
              <a:rPr lang="en-US" smtClean="0"/>
              <a:t>14/11/17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DE9B-9ACB-F24B-965A-D37B50E15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92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037A-F595-BD42-BC6B-191941A4F823}" type="datetimeFigureOut">
              <a:rPr lang="en-US" smtClean="0"/>
              <a:t>14/11/17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DE9B-9ACB-F24B-965A-D37B50E15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56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037A-F595-BD42-BC6B-191941A4F823}" type="datetimeFigureOut">
              <a:rPr lang="en-US" smtClean="0"/>
              <a:t>14/11/17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DE9B-9ACB-F24B-965A-D37B50E15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2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037A-F595-BD42-BC6B-191941A4F823}" type="datetimeFigureOut">
              <a:rPr lang="en-US" smtClean="0"/>
              <a:t>14/11/17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DE9B-9ACB-F24B-965A-D37B50E15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27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037A-F595-BD42-BC6B-191941A4F823}" type="datetimeFigureOut">
              <a:rPr lang="en-US" smtClean="0"/>
              <a:t>14/11/17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DE9B-9ACB-F24B-965A-D37B50E15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052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037A-F595-BD42-BC6B-191941A4F823}" type="datetimeFigureOut">
              <a:rPr lang="en-US" smtClean="0"/>
              <a:t>14/11/17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DE9B-9ACB-F24B-965A-D37B50E15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753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037A-F595-BD42-BC6B-191941A4F823}" type="datetimeFigureOut">
              <a:rPr lang="en-US" smtClean="0"/>
              <a:t>14/11/17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DE9B-9ACB-F24B-965A-D37B50E15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533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7037A-F595-BD42-BC6B-191941A4F823}" type="datetimeFigureOut">
              <a:rPr lang="en-US" smtClean="0"/>
              <a:t>14/11/17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2DE9B-9ACB-F24B-965A-D37B50E15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695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latin typeface="Menlo Regular"/>
                <a:cs typeface="Menlo Regular"/>
              </a:rPr>
              <a:t>#use </a:t>
            </a:r>
            <a:r>
              <a:rPr lang="en-US" dirty="0">
                <a:solidFill>
                  <a:srgbClr val="008000"/>
                </a:solidFill>
                <a:latin typeface="Menlo Regular"/>
                <a:cs typeface="Menlo Regular"/>
              </a:rPr>
              <a:t>that data to compare with </a:t>
            </a:r>
            <a:r>
              <a:rPr lang="en-US" dirty="0" err="1">
                <a:solidFill>
                  <a:srgbClr val="008000"/>
                </a:solidFill>
                <a:latin typeface="Menlo Regular"/>
                <a:cs typeface="Menlo Regular"/>
              </a:rPr>
              <a:t>expression_clinical</a:t>
            </a:r>
            <a:r>
              <a:rPr lang="en-US" dirty="0">
                <a:solidFill>
                  <a:srgbClr val="008000"/>
                </a:solidFill>
                <a:latin typeface="Menlo Regular"/>
                <a:cs typeface="Menlo Regular"/>
              </a:rPr>
              <a:t> and generate </a:t>
            </a:r>
            <a:r>
              <a:rPr lang="en-US" dirty="0" err="1">
                <a:solidFill>
                  <a:srgbClr val="008000"/>
                </a:solidFill>
                <a:latin typeface="Menlo Regular"/>
                <a:cs typeface="Menlo Regular"/>
              </a:rPr>
              <a:t>beewarm</a:t>
            </a:r>
            <a:r>
              <a:rPr lang="en-US" dirty="0">
                <a:solidFill>
                  <a:srgbClr val="008000"/>
                </a:solidFill>
                <a:latin typeface="Menlo Regular"/>
                <a:cs typeface="Menlo Regular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Menlo Regular"/>
                <a:cs typeface="Menlo Regular"/>
              </a:rPr>
              <a:t>plots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install.packages</a:t>
            </a:r>
            <a:r>
              <a:rPr lang="en-US" dirty="0"/>
              <a:t>('</a:t>
            </a:r>
            <a:r>
              <a:rPr lang="en-US" dirty="0" err="1" smtClean="0"/>
              <a:t>ggbeeswarm</a:t>
            </a:r>
            <a:r>
              <a:rPr lang="en-US" dirty="0" smtClean="0"/>
              <a:t>’)</a:t>
            </a:r>
          </a:p>
          <a:p>
            <a:pPr marL="0" indent="0">
              <a:buNone/>
            </a:pPr>
            <a:r>
              <a:rPr lang="en-US" dirty="0" smtClean="0"/>
              <a:t>&gt;library(</a:t>
            </a:r>
            <a:r>
              <a:rPr lang="en-US" dirty="0" err="1"/>
              <a:t>ggbeeswarm</a:t>
            </a:r>
            <a:r>
              <a:rPr lang="en-US" dirty="0"/>
              <a:t>)</a:t>
            </a:r>
            <a:endParaRPr lang="en-US" dirty="0">
              <a:solidFill>
                <a:srgbClr val="008000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r>
              <a:rPr lang="en-US" dirty="0" smtClean="0">
                <a:cs typeface="Menlo Regular"/>
              </a:rPr>
              <a:t>&gt;</a:t>
            </a:r>
            <a:r>
              <a:rPr lang="en-US" dirty="0" err="1"/>
              <a:t>ggplot</a:t>
            </a:r>
            <a:r>
              <a:rPr lang="en-US" dirty="0"/>
              <a:t>(</a:t>
            </a:r>
            <a:r>
              <a:rPr lang="en-US" dirty="0" err="1"/>
              <a:t>dfB,aes</a:t>
            </a:r>
            <a:r>
              <a:rPr lang="en-US" dirty="0"/>
              <a:t>(pathologic_stage,NRBF2)) + </a:t>
            </a:r>
            <a:r>
              <a:rPr lang="en-US" dirty="0" err="1"/>
              <a:t>geom_beeswarm</a:t>
            </a:r>
            <a:r>
              <a:rPr lang="en-US" dirty="0"/>
              <a:t>(</a:t>
            </a:r>
            <a:r>
              <a:rPr lang="en-US" dirty="0" err="1"/>
              <a:t>cex</a:t>
            </a:r>
            <a:r>
              <a:rPr lang="en-US" dirty="0"/>
              <a:t>=1.2,priority='density') + </a:t>
            </a:r>
            <a:r>
              <a:rPr lang="en-US" dirty="0" err="1"/>
              <a:t>geom_boxplot</a:t>
            </a:r>
            <a:r>
              <a:rPr lang="en-US" dirty="0"/>
              <a:t>()</a:t>
            </a:r>
            <a:endParaRPr lang="en-US" dirty="0">
              <a:cs typeface="Menl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450000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Cancer Genetics Lab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59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118605"/>
          </a:xfrm>
        </p:spPr>
        <p:txBody>
          <a:bodyPr/>
          <a:lstStyle/>
          <a:p>
            <a:r>
              <a:rPr lang="en-US" b="1" dirty="0" smtClean="0"/>
              <a:t>VISUALISATION OF GENES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6661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400"/>
                </a:solidFill>
                <a:latin typeface="Menlo-Regular"/>
              </a:rPr>
              <a:t># Go to ANOVA files, sort the t-statistic and then get the data of top 10 genes and bottom 10 genes</a:t>
            </a:r>
            <a:endParaRPr lang="en-US" dirty="0" smtClean="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163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TO READ LARGE DATASETS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#</a:t>
            </a:r>
            <a:r>
              <a:rPr lang="en-US" dirty="0" smtClean="0">
                <a:solidFill>
                  <a:srgbClr val="008000"/>
                </a:solidFill>
                <a:latin typeface="Menlo Regular"/>
                <a:cs typeface="Menlo Regular"/>
              </a:rPr>
              <a:t>Difficulty in accessing al the columns in .</a:t>
            </a:r>
            <a:r>
              <a:rPr lang="en-US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xls</a:t>
            </a:r>
            <a:r>
              <a:rPr lang="en-US" dirty="0" smtClean="0">
                <a:solidFill>
                  <a:srgbClr val="008000"/>
                </a:solidFill>
                <a:latin typeface="Menlo Regular"/>
                <a:cs typeface="Menlo Regular"/>
              </a:rPr>
              <a:t> or .</a:t>
            </a:r>
            <a:r>
              <a:rPr lang="en-US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csv</a:t>
            </a:r>
            <a:endParaRPr lang="en-US" dirty="0" smtClean="0">
              <a:solidFill>
                <a:srgbClr val="008000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/>
              <a:t>library(</a:t>
            </a:r>
            <a:r>
              <a:rPr lang="en-US" dirty="0" err="1"/>
              <a:t>data.table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/>
              <a:t>dfA</a:t>
            </a:r>
            <a:r>
              <a:rPr lang="en-US" dirty="0"/>
              <a:t>&lt;- </a:t>
            </a:r>
            <a:r>
              <a:rPr lang="en-US" dirty="0" err="1"/>
              <a:t>read.csv</a:t>
            </a:r>
            <a:r>
              <a:rPr lang="en-US" dirty="0"/>
              <a:t>("</a:t>
            </a:r>
            <a:r>
              <a:rPr lang="en-US" dirty="0" err="1"/>
              <a:t>Expression_clinical.csv</a:t>
            </a:r>
            <a:r>
              <a:rPr lang="en-US" dirty="0"/>
              <a:t>"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/>
              <a:t>dfB</a:t>
            </a:r>
            <a:r>
              <a:rPr lang="en-US" dirty="0"/>
              <a:t>&lt;- </a:t>
            </a:r>
            <a:r>
              <a:rPr lang="en-US" dirty="0" err="1"/>
              <a:t>fread</a:t>
            </a:r>
            <a:r>
              <a:rPr lang="en-US" dirty="0"/>
              <a:t>("expression-clinical-</a:t>
            </a:r>
            <a:r>
              <a:rPr lang="en-US" dirty="0" err="1"/>
              <a:t>merged.txt</a:t>
            </a:r>
            <a:r>
              <a:rPr lang="en-US" dirty="0"/>
              <a:t>"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latin typeface="Menlo Regular"/>
                <a:cs typeface="Menlo Regular"/>
              </a:rPr>
              <a:t># check the dimensions of </a:t>
            </a:r>
            <a:r>
              <a:rPr lang="en-US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dfA</a:t>
            </a:r>
            <a:r>
              <a:rPr lang="en-US" dirty="0" smtClean="0">
                <a:solidFill>
                  <a:srgbClr val="008000"/>
                </a:solidFill>
                <a:latin typeface="Menlo Regular"/>
                <a:cs typeface="Menlo Regular"/>
              </a:rPr>
              <a:t> and </a:t>
            </a:r>
            <a:r>
              <a:rPr lang="en-US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dfB</a:t>
            </a:r>
            <a:endParaRPr lang="en-US" dirty="0" smtClean="0">
              <a:solidFill>
                <a:srgbClr val="008000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r>
              <a:rPr lang="en-US" dirty="0" smtClean="0"/>
              <a:t>&gt;dim(</a:t>
            </a:r>
            <a:r>
              <a:rPr lang="en-US" dirty="0" err="1" smtClean="0"/>
              <a:t>dfA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&gt;dim(</a:t>
            </a:r>
            <a:r>
              <a:rPr lang="en-US" dirty="0" err="1" smtClean="0"/>
              <a:t>dfB</a:t>
            </a:r>
            <a:r>
              <a:rPr lang="en-US" dirty="0" smtClean="0"/>
              <a:t>)   # use </a:t>
            </a:r>
            <a:r>
              <a:rPr lang="en-US" dirty="0" err="1" smtClean="0"/>
              <a:t>dfB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856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8000"/>
                </a:solidFill>
              </a:rPr>
              <a:t>#</a:t>
            </a:r>
            <a:r>
              <a:rPr lang="en-US" dirty="0" err="1">
                <a:solidFill>
                  <a:srgbClr val="008000"/>
                </a:solidFill>
              </a:rPr>
              <a:t>Bswarm</a:t>
            </a:r>
            <a:r>
              <a:rPr lang="en-US" dirty="0">
                <a:solidFill>
                  <a:srgbClr val="008000"/>
                </a:solidFill>
              </a:rPr>
              <a:t> plots of top 2 genes and bottom 2 genes</a:t>
            </a:r>
            <a:endParaRPr lang="en-US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ggplot</a:t>
            </a:r>
            <a:r>
              <a:rPr lang="en-US" dirty="0"/>
              <a:t>(</a:t>
            </a:r>
            <a:r>
              <a:rPr lang="en-US" dirty="0" err="1"/>
              <a:t>dfB,aes</a:t>
            </a:r>
            <a:r>
              <a:rPr lang="en-US" dirty="0"/>
              <a:t>(NRBF2,OR4F17)) + </a:t>
            </a:r>
            <a:r>
              <a:rPr lang="en-US" dirty="0" err="1"/>
              <a:t>geom_beeswarm</a:t>
            </a:r>
            <a:r>
              <a:rPr lang="en-US" dirty="0"/>
              <a:t>(</a:t>
            </a:r>
            <a:r>
              <a:rPr lang="en-US" dirty="0" err="1"/>
              <a:t>cex</a:t>
            </a:r>
            <a:r>
              <a:rPr lang="en-US" dirty="0"/>
              <a:t>=1.2,groupOnX=FALSE)+</a:t>
            </a:r>
            <a:r>
              <a:rPr lang="en-US" dirty="0" err="1"/>
              <a:t>geom_boxplot</a:t>
            </a:r>
            <a:r>
              <a:rPr lang="en-US" dirty="0"/>
              <a:t>()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/>
              <a:t>ggplot</a:t>
            </a:r>
            <a:r>
              <a:rPr lang="en-US" dirty="0"/>
              <a:t>(</a:t>
            </a:r>
            <a:r>
              <a:rPr lang="en-US" dirty="0" err="1"/>
              <a:t>dfB,aes</a:t>
            </a:r>
            <a:r>
              <a:rPr lang="en-US" dirty="0"/>
              <a:t>(OR1L1, LCE2D)) + </a:t>
            </a:r>
            <a:r>
              <a:rPr lang="en-US" dirty="0" err="1"/>
              <a:t>geom_beeswarm</a:t>
            </a:r>
            <a:r>
              <a:rPr lang="en-US" dirty="0"/>
              <a:t>(</a:t>
            </a:r>
            <a:r>
              <a:rPr lang="en-US" dirty="0" err="1"/>
              <a:t>cex</a:t>
            </a:r>
            <a:r>
              <a:rPr lang="en-US" dirty="0"/>
              <a:t>=1.2,groupOnX=FALSE)+</a:t>
            </a:r>
            <a:r>
              <a:rPr lang="en-US" dirty="0" err="1"/>
              <a:t>geom_boxplot</a:t>
            </a:r>
            <a:r>
              <a:rPr lang="en-US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783886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118605"/>
          </a:xfrm>
        </p:spPr>
        <p:txBody>
          <a:bodyPr/>
          <a:lstStyle/>
          <a:p>
            <a:r>
              <a:rPr lang="en-US" b="1" dirty="0" smtClean="0"/>
              <a:t>RANK OF GENES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248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W</a:t>
            </a:r>
            <a:r>
              <a:rPr lang="en-US" b="1" smtClean="0"/>
              <a:t>AYS </a:t>
            </a:r>
            <a:r>
              <a:rPr lang="en-US" b="1" dirty="0" smtClean="0"/>
              <a:t>OF RANKING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Rank By any column Information : But we will be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using FOLD STATISTIC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143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Ranking based on Fold statistic: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/>
              <a:t>dfG</a:t>
            </a:r>
            <a:r>
              <a:rPr lang="en-US" dirty="0"/>
              <a:t>&lt;- </a:t>
            </a:r>
            <a:r>
              <a:rPr lang="en-US" dirty="0" err="1"/>
              <a:t>dfC</a:t>
            </a:r>
            <a:r>
              <a:rPr lang="en-US" dirty="0"/>
              <a:t>[,c("Column_ID","Fold.Change.Stage.I.and.Stage.IA.and.Stage.IB.and.Stage.IIA.and.Stage.IIB.vs..Stage.III.and.Stage.IV.")]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/>
              <a:t>write.table</a:t>
            </a:r>
            <a:r>
              <a:rPr lang="en-US" dirty="0"/>
              <a:t>(</a:t>
            </a:r>
            <a:r>
              <a:rPr lang="en-US" dirty="0" err="1"/>
              <a:t>dfF,file</a:t>
            </a:r>
            <a:r>
              <a:rPr lang="en-US" dirty="0"/>
              <a:t>="expression3_F.rnk",quote=</a:t>
            </a:r>
            <a:r>
              <a:rPr lang="en-US" dirty="0" err="1"/>
              <a:t>F,sep</a:t>
            </a:r>
            <a:r>
              <a:rPr lang="en-US" dirty="0"/>
              <a:t>="\t",</a:t>
            </a:r>
            <a:r>
              <a:rPr lang="en-US" dirty="0" err="1"/>
              <a:t>row.names</a:t>
            </a:r>
            <a:r>
              <a:rPr lang="en-US" dirty="0"/>
              <a:t>=F)</a:t>
            </a:r>
          </a:p>
        </p:txBody>
      </p:sp>
    </p:spTree>
    <p:extLst>
      <p:ext uri="{BB962C8B-B14F-4D97-AF65-F5344CB8AC3E}">
        <p14:creationId xmlns:p14="http://schemas.microsoft.com/office/powerpoint/2010/main" val="1919256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291</Words>
  <Application>Microsoft Macintosh PowerPoint</Application>
  <PresentationFormat>On-screen Show (4:3)</PresentationFormat>
  <Paragraphs>27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Cancer Genetics Lab</vt:lpstr>
      <vt:lpstr>VISUALISATION OF GENES</vt:lpstr>
      <vt:lpstr>PowerPoint Presentation</vt:lpstr>
      <vt:lpstr>HOW TO READ LARGE DATASETS</vt:lpstr>
      <vt:lpstr>PowerPoint Presentation</vt:lpstr>
      <vt:lpstr>RANK OF GENES</vt:lpstr>
      <vt:lpstr>WAYS OF RANKING </vt:lpstr>
      <vt:lpstr>Ranking based on Fold statistic: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Cancer Genetics Lab</dc:title>
  <dc:creator>Geetha Saarunya S</dc:creator>
  <cp:lastModifiedBy>Geetha Saarunya S</cp:lastModifiedBy>
  <cp:revision>8</cp:revision>
  <dcterms:created xsi:type="dcterms:W3CDTF">2017-11-14T12:03:08Z</dcterms:created>
  <dcterms:modified xsi:type="dcterms:W3CDTF">2017-11-14T16:58:42Z</dcterms:modified>
</cp:coreProperties>
</file>