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6" r:id="rId3"/>
    <p:sldId id="257" r:id="rId4"/>
    <p:sldId id="258" r:id="rId5"/>
    <p:sldId id="268" r:id="rId6"/>
    <p:sldId id="259" r:id="rId7"/>
    <p:sldId id="260" r:id="rId8"/>
    <p:sldId id="261" r:id="rId9"/>
    <p:sldId id="269" r:id="rId10"/>
    <p:sldId id="262" r:id="rId11"/>
    <p:sldId id="263" r:id="rId12"/>
    <p:sldId id="264" r:id="rId13"/>
    <p:sldId id="271" r:id="rId14"/>
    <p:sldId id="265" r:id="rId15"/>
    <p:sldId id="273" r:id="rId16"/>
    <p:sldId id="274" r:id="rId17"/>
    <p:sldId id="275" r:id="rId18"/>
    <p:sldId id="276" r:id="rId19"/>
    <p:sldId id="277" r:id="rId20"/>
    <p:sldId id="278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37" autoAdjust="0"/>
  </p:normalViewPr>
  <p:slideViewPr>
    <p:cSldViewPr snapToGrid="0" snapToObjects="1">
      <p:cViewPr>
        <p:scale>
          <a:sx n="107" d="100"/>
          <a:sy n="107" d="100"/>
        </p:scale>
        <p:origin x="-8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40A8B9-5FF4-1F45-ABB8-D6618FEEF114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46F962-2E50-4841-B3D5-F5194CAAD2AE}">
      <dgm:prSet/>
      <dgm:spPr/>
      <dgm:t>
        <a:bodyPr/>
        <a:lstStyle/>
        <a:p>
          <a:r>
            <a:rPr lang="en-US" dirty="0" smtClean="0"/>
            <a:t>Whole genome</a:t>
          </a:r>
          <a:endParaRPr lang="en-US" dirty="0"/>
        </a:p>
      </dgm:t>
    </dgm:pt>
    <dgm:pt modelId="{0550CDFD-9335-DD42-94B2-FE52C3D50C30}" type="parTrans" cxnId="{C87EA9C2-CCEC-EB4A-B13A-8145A4703F3E}">
      <dgm:prSet/>
      <dgm:spPr/>
      <dgm:t>
        <a:bodyPr/>
        <a:lstStyle/>
        <a:p>
          <a:endParaRPr lang="en-US"/>
        </a:p>
      </dgm:t>
    </dgm:pt>
    <dgm:pt modelId="{E2DA0460-3D3D-D545-A20E-C1457ABC57E2}" type="sibTrans" cxnId="{C87EA9C2-CCEC-EB4A-B13A-8145A4703F3E}">
      <dgm:prSet/>
      <dgm:spPr/>
      <dgm:t>
        <a:bodyPr/>
        <a:lstStyle/>
        <a:p>
          <a:endParaRPr lang="en-US"/>
        </a:p>
      </dgm:t>
    </dgm:pt>
    <dgm:pt modelId="{97298834-493D-DB45-9818-044E4EE21072}">
      <dgm:prSet/>
      <dgm:spPr/>
      <dgm:t>
        <a:bodyPr/>
        <a:lstStyle/>
        <a:p>
          <a:r>
            <a:rPr lang="en-US" dirty="0" smtClean="0"/>
            <a:t>Partial genome (</a:t>
          </a:r>
          <a:r>
            <a:rPr lang="en-US" dirty="0" err="1" smtClean="0"/>
            <a:t>Metagenome</a:t>
          </a:r>
          <a:r>
            <a:rPr lang="en-US" dirty="0" smtClean="0"/>
            <a:t>)</a:t>
          </a:r>
          <a:endParaRPr lang="en-US" dirty="0"/>
        </a:p>
      </dgm:t>
    </dgm:pt>
    <dgm:pt modelId="{68E75FF0-735A-2E49-BDC1-A0172425CF77}" type="parTrans" cxnId="{6CD1B628-27A5-6441-ABE5-F51EEC363849}">
      <dgm:prSet/>
      <dgm:spPr/>
      <dgm:t>
        <a:bodyPr/>
        <a:lstStyle/>
        <a:p>
          <a:endParaRPr lang="en-US"/>
        </a:p>
      </dgm:t>
    </dgm:pt>
    <dgm:pt modelId="{A3E833BD-E2E6-C045-9858-9E48C3ECFA22}" type="sibTrans" cxnId="{6CD1B628-27A5-6441-ABE5-F51EEC363849}">
      <dgm:prSet/>
      <dgm:spPr/>
      <dgm:t>
        <a:bodyPr/>
        <a:lstStyle/>
        <a:p>
          <a:endParaRPr lang="en-US"/>
        </a:p>
      </dgm:t>
    </dgm:pt>
    <dgm:pt modelId="{13A28E7A-64C2-984C-85CD-D2FBF0F46B56}" type="pres">
      <dgm:prSet presAssocID="{2B40A8B9-5FF4-1F45-ABB8-D6618FEEF11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D5419180-1654-D648-90B8-CC0C0AAD8685}" type="pres">
      <dgm:prSet presAssocID="{2B40A8B9-5FF4-1F45-ABB8-D6618FEEF114}" presName="pyramid" presStyleLbl="node1" presStyleIdx="0" presStyleCnt="1"/>
      <dgm:spPr/>
    </dgm:pt>
    <dgm:pt modelId="{63F9E81B-CB44-3D42-8830-DCFB3DC3BBEC}" type="pres">
      <dgm:prSet presAssocID="{2B40A8B9-5FF4-1F45-ABB8-D6618FEEF114}" presName="theList" presStyleCnt="0"/>
      <dgm:spPr/>
    </dgm:pt>
    <dgm:pt modelId="{5F4B0B82-4C4F-1B4C-8005-D5F5CEC28536}" type="pres">
      <dgm:prSet presAssocID="{8E46F962-2E50-4841-B3D5-F5194CAAD2AE}" presName="aNode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B75B87-9339-8C4E-88BB-6589F39A8A22}" type="pres">
      <dgm:prSet presAssocID="{8E46F962-2E50-4841-B3D5-F5194CAAD2AE}" presName="aSpace" presStyleCnt="0"/>
      <dgm:spPr/>
    </dgm:pt>
    <dgm:pt modelId="{7CB737A9-1E31-FB4D-96DE-8C554BCA2052}" type="pres">
      <dgm:prSet presAssocID="{97298834-493D-DB45-9818-044E4EE21072}" presName="aNode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856784-F90C-6341-9EE2-888730508A59}" type="pres">
      <dgm:prSet presAssocID="{97298834-493D-DB45-9818-044E4EE21072}" presName="aSpace" presStyleCnt="0"/>
      <dgm:spPr/>
    </dgm:pt>
  </dgm:ptLst>
  <dgm:cxnLst>
    <dgm:cxn modelId="{1C268F0B-4322-7D4C-9516-853506899739}" type="presOf" srcId="{2B40A8B9-5FF4-1F45-ABB8-D6618FEEF114}" destId="{13A28E7A-64C2-984C-85CD-D2FBF0F46B56}" srcOrd="0" destOrd="0" presId="urn:microsoft.com/office/officeart/2005/8/layout/pyramid2"/>
    <dgm:cxn modelId="{0DFE019D-1C54-8F45-916B-D65ABA082FA4}" type="presOf" srcId="{97298834-493D-DB45-9818-044E4EE21072}" destId="{7CB737A9-1E31-FB4D-96DE-8C554BCA2052}" srcOrd="0" destOrd="0" presId="urn:microsoft.com/office/officeart/2005/8/layout/pyramid2"/>
    <dgm:cxn modelId="{8FB4E943-D1DF-7D45-A799-4A536584806A}" type="presOf" srcId="{8E46F962-2E50-4841-B3D5-F5194CAAD2AE}" destId="{5F4B0B82-4C4F-1B4C-8005-D5F5CEC28536}" srcOrd="0" destOrd="0" presId="urn:microsoft.com/office/officeart/2005/8/layout/pyramid2"/>
    <dgm:cxn modelId="{C87EA9C2-CCEC-EB4A-B13A-8145A4703F3E}" srcId="{2B40A8B9-5FF4-1F45-ABB8-D6618FEEF114}" destId="{8E46F962-2E50-4841-B3D5-F5194CAAD2AE}" srcOrd="0" destOrd="0" parTransId="{0550CDFD-9335-DD42-94B2-FE52C3D50C30}" sibTransId="{E2DA0460-3D3D-D545-A20E-C1457ABC57E2}"/>
    <dgm:cxn modelId="{6CD1B628-27A5-6441-ABE5-F51EEC363849}" srcId="{2B40A8B9-5FF4-1F45-ABB8-D6618FEEF114}" destId="{97298834-493D-DB45-9818-044E4EE21072}" srcOrd="1" destOrd="0" parTransId="{68E75FF0-735A-2E49-BDC1-A0172425CF77}" sibTransId="{A3E833BD-E2E6-C045-9858-9E48C3ECFA22}"/>
    <dgm:cxn modelId="{679709F6-B132-F847-8557-E002F4BA71CE}" type="presParOf" srcId="{13A28E7A-64C2-984C-85CD-D2FBF0F46B56}" destId="{D5419180-1654-D648-90B8-CC0C0AAD8685}" srcOrd="0" destOrd="0" presId="urn:microsoft.com/office/officeart/2005/8/layout/pyramid2"/>
    <dgm:cxn modelId="{53E48F8E-45C7-2E4A-A1B3-B226C228B20B}" type="presParOf" srcId="{13A28E7A-64C2-984C-85CD-D2FBF0F46B56}" destId="{63F9E81B-CB44-3D42-8830-DCFB3DC3BBEC}" srcOrd="1" destOrd="0" presId="urn:microsoft.com/office/officeart/2005/8/layout/pyramid2"/>
    <dgm:cxn modelId="{E5B2F095-26FA-5C4D-BAAB-31B6867E685B}" type="presParOf" srcId="{63F9E81B-CB44-3D42-8830-DCFB3DC3BBEC}" destId="{5F4B0B82-4C4F-1B4C-8005-D5F5CEC28536}" srcOrd="0" destOrd="0" presId="urn:microsoft.com/office/officeart/2005/8/layout/pyramid2"/>
    <dgm:cxn modelId="{FE8F2B69-E23B-654D-95DB-D3D76C42A14A}" type="presParOf" srcId="{63F9E81B-CB44-3D42-8830-DCFB3DC3BBEC}" destId="{27B75B87-9339-8C4E-88BB-6589F39A8A22}" srcOrd="1" destOrd="0" presId="urn:microsoft.com/office/officeart/2005/8/layout/pyramid2"/>
    <dgm:cxn modelId="{EC4FBDA5-675D-FA49-8ED0-68D94469F88E}" type="presParOf" srcId="{63F9E81B-CB44-3D42-8830-DCFB3DC3BBEC}" destId="{7CB737A9-1E31-FB4D-96DE-8C554BCA2052}" srcOrd="2" destOrd="0" presId="urn:microsoft.com/office/officeart/2005/8/layout/pyramid2"/>
    <dgm:cxn modelId="{BA67658C-82CF-CF4D-8FB2-A1CE62B451CF}" type="presParOf" srcId="{63F9E81B-CB44-3D42-8830-DCFB3DC3BBEC}" destId="{81856784-F90C-6341-9EE2-888730508A59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CC6130-5165-524D-A957-D39B9463B4E9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4F5A63-2499-C94D-B4A6-D6C9E08F84DC}">
      <dgm:prSet phldrT="[Text]"/>
      <dgm:spPr/>
      <dgm:t>
        <a:bodyPr/>
        <a:lstStyle/>
        <a:p>
          <a:r>
            <a:rPr lang="en-US" dirty="0" smtClean="0"/>
            <a:t>Homologous genes</a:t>
          </a:r>
          <a:endParaRPr lang="en-US" dirty="0"/>
        </a:p>
      </dgm:t>
    </dgm:pt>
    <dgm:pt modelId="{0982064C-5DE8-904F-B321-5BF4CD12BD6D}" type="parTrans" cxnId="{91C3F3A8-9CF5-AD40-ABE0-179D34C63FDE}">
      <dgm:prSet/>
      <dgm:spPr/>
      <dgm:t>
        <a:bodyPr/>
        <a:lstStyle/>
        <a:p>
          <a:endParaRPr lang="en-US"/>
        </a:p>
      </dgm:t>
    </dgm:pt>
    <dgm:pt modelId="{37C9873B-8F74-FD49-8CC8-E2F0F8B56A35}" type="sibTrans" cxnId="{91C3F3A8-9CF5-AD40-ABE0-179D34C63FDE}">
      <dgm:prSet/>
      <dgm:spPr/>
      <dgm:t>
        <a:bodyPr/>
        <a:lstStyle/>
        <a:p>
          <a:endParaRPr lang="en-US"/>
        </a:p>
      </dgm:t>
    </dgm:pt>
    <dgm:pt modelId="{8209C1CE-72E8-CC45-8769-6D3C893BD40A}">
      <dgm:prSet phldrT="[Text]"/>
      <dgm:spPr/>
      <dgm:t>
        <a:bodyPr/>
        <a:lstStyle/>
        <a:p>
          <a:r>
            <a:rPr lang="en-US" dirty="0" smtClean="0"/>
            <a:t>Orthologous genes</a:t>
          </a:r>
          <a:endParaRPr lang="en-US" dirty="0"/>
        </a:p>
      </dgm:t>
    </dgm:pt>
    <dgm:pt modelId="{107FF323-4E0F-D94A-AAFD-4BBC02D92E13}" type="parTrans" cxnId="{1E5355D6-CF80-274D-A03F-D59F8E5C5E41}">
      <dgm:prSet/>
      <dgm:spPr/>
      <dgm:t>
        <a:bodyPr/>
        <a:lstStyle/>
        <a:p>
          <a:endParaRPr lang="en-US"/>
        </a:p>
      </dgm:t>
    </dgm:pt>
    <dgm:pt modelId="{835B6919-F9A7-2C4E-822C-3B52267EBF84}" type="sibTrans" cxnId="{1E5355D6-CF80-274D-A03F-D59F8E5C5E41}">
      <dgm:prSet/>
      <dgm:spPr/>
      <dgm:t>
        <a:bodyPr/>
        <a:lstStyle/>
        <a:p>
          <a:endParaRPr lang="en-US"/>
        </a:p>
      </dgm:t>
    </dgm:pt>
    <dgm:pt modelId="{535D4890-13D1-8A4C-966D-D8E38836A97E}">
      <dgm:prSet phldrT="[Text]"/>
      <dgm:spPr/>
      <dgm:t>
        <a:bodyPr/>
        <a:lstStyle/>
        <a:p>
          <a:endParaRPr lang="en-US" dirty="0"/>
        </a:p>
      </dgm:t>
    </dgm:pt>
    <dgm:pt modelId="{84289B9A-5D83-6A48-88A5-83752E6B0D11}" type="parTrans" cxnId="{FF00A60A-B4E3-074A-8977-671462C81C83}">
      <dgm:prSet/>
      <dgm:spPr/>
      <dgm:t>
        <a:bodyPr/>
        <a:lstStyle/>
        <a:p>
          <a:endParaRPr lang="en-US"/>
        </a:p>
      </dgm:t>
    </dgm:pt>
    <dgm:pt modelId="{FA5C086B-1C47-DC4F-B026-89C0B148C853}" type="sibTrans" cxnId="{FF00A60A-B4E3-074A-8977-671462C81C83}">
      <dgm:prSet/>
      <dgm:spPr/>
      <dgm:t>
        <a:bodyPr/>
        <a:lstStyle/>
        <a:p>
          <a:endParaRPr lang="en-US"/>
        </a:p>
      </dgm:t>
    </dgm:pt>
    <dgm:pt modelId="{FA88C8A5-8F4F-0A4C-A7C7-78287168C204}">
      <dgm:prSet/>
      <dgm:spPr/>
      <dgm:t>
        <a:bodyPr/>
        <a:lstStyle/>
        <a:p>
          <a:r>
            <a:rPr lang="en-US" dirty="0" err="1" smtClean="0"/>
            <a:t>Paralogous</a:t>
          </a:r>
          <a:r>
            <a:rPr lang="en-US" dirty="0" smtClean="0"/>
            <a:t> genes</a:t>
          </a:r>
          <a:endParaRPr lang="en-US" dirty="0"/>
        </a:p>
      </dgm:t>
    </dgm:pt>
    <dgm:pt modelId="{C5EDDB14-E870-9746-B61F-B488C9035DF0}" type="parTrans" cxnId="{28B4DD27-026F-7E4A-82C6-4FDA87C7FA85}">
      <dgm:prSet/>
      <dgm:spPr/>
      <dgm:t>
        <a:bodyPr/>
        <a:lstStyle/>
        <a:p>
          <a:endParaRPr lang="en-US"/>
        </a:p>
      </dgm:t>
    </dgm:pt>
    <dgm:pt modelId="{D4D125A8-5A84-B242-9B40-DC939B721CF2}" type="sibTrans" cxnId="{28B4DD27-026F-7E4A-82C6-4FDA87C7FA85}">
      <dgm:prSet/>
      <dgm:spPr/>
      <dgm:t>
        <a:bodyPr/>
        <a:lstStyle/>
        <a:p>
          <a:endParaRPr lang="en-US"/>
        </a:p>
      </dgm:t>
    </dgm:pt>
    <dgm:pt modelId="{A8CAA67A-1223-324F-8894-BA031CE6C61B}">
      <dgm:prSet phldrT="[Text]"/>
      <dgm:spPr/>
      <dgm:t>
        <a:bodyPr/>
        <a:lstStyle/>
        <a:p>
          <a:r>
            <a:rPr lang="en-US" dirty="0" err="1" smtClean="0"/>
            <a:t>Xenologous</a:t>
          </a:r>
          <a:r>
            <a:rPr lang="en-US" dirty="0" smtClean="0"/>
            <a:t> genes</a:t>
          </a:r>
          <a:endParaRPr lang="en-US" dirty="0"/>
        </a:p>
      </dgm:t>
    </dgm:pt>
    <dgm:pt modelId="{22C111DF-0860-1846-A01D-3F2D02BC9642}" type="sibTrans" cxnId="{707F2111-9680-AC44-ADF9-47BE8B7A4E39}">
      <dgm:prSet/>
      <dgm:spPr/>
      <dgm:t>
        <a:bodyPr/>
        <a:lstStyle/>
        <a:p>
          <a:endParaRPr lang="en-US"/>
        </a:p>
      </dgm:t>
    </dgm:pt>
    <dgm:pt modelId="{D70C7266-086D-DE4B-9CDC-5E9A18189C87}" type="parTrans" cxnId="{707F2111-9680-AC44-ADF9-47BE8B7A4E39}">
      <dgm:prSet/>
      <dgm:spPr/>
      <dgm:t>
        <a:bodyPr/>
        <a:lstStyle/>
        <a:p>
          <a:endParaRPr lang="en-US"/>
        </a:p>
      </dgm:t>
    </dgm:pt>
    <dgm:pt modelId="{BEDED4AA-8AC2-0B45-9990-89C3927C480F}" type="pres">
      <dgm:prSet presAssocID="{66CC6130-5165-524D-A957-D39B9463B4E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11F885-A74D-CA49-9EA9-CEAEA2540274}" type="pres">
      <dgm:prSet presAssocID="{904F5A63-2499-C94D-B4A6-D6C9E08F84DC}" presName="centerShape" presStyleLbl="node0" presStyleIdx="0" presStyleCnt="1"/>
      <dgm:spPr/>
      <dgm:t>
        <a:bodyPr/>
        <a:lstStyle/>
        <a:p>
          <a:endParaRPr lang="en-US"/>
        </a:p>
      </dgm:t>
    </dgm:pt>
    <dgm:pt modelId="{64C4FD9A-B9D9-4A4D-956E-FE5B37722ECB}" type="pres">
      <dgm:prSet presAssocID="{107FF323-4E0F-D94A-AAFD-4BBC02D92E13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53B984C2-BDD5-184C-B001-E4FF1115CC78}" type="pres">
      <dgm:prSet presAssocID="{8209C1CE-72E8-CC45-8769-6D3C893BD40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D5631E-0158-D948-95EF-8B96684BE927}" type="pres">
      <dgm:prSet presAssocID="{D70C7266-086D-DE4B-9CDC-5E9A18189C87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3C210B3B-F104-4A4D-BFCB-C737433B0A2D}" type="pres">
      <dgm:prSet presAssocID="{A8CAA67A-1223-324F-8894-BA031CE6C61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4E07A-9A6B-E14F-BB5B-537CB1B58BD4}" type="pres">
      <dgm:prSet presAssocID="{C5EDDB14-E870-9746-B61F-B488C9035DF0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0C18EBB9-B0A8-684E-AD8E-0F1DF9DA3C40}" type="pres">
      <dgm:prSet presAssocID="{FA88C8A5-8F4F-0A4C-A7C7-78287168C20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E38C3D-863F-A24A-AF9C-7756B22B4B5D}" type="presOf" srcId="{8209C1CE-72E8-CC45-8769-6D3C893BD40A}" destId="{53B984C2-BDD5-184C-B001-E4FF1115CC78}" srcOrd="0" destOrd="0" presId="urn:microsoft.com/office/officeart/2005/8/layout/radial4"/>
    <dgm:cxn modelId="{FF00A60A-B4E3-074A-8977-671462C81C83}" srcId="{66CC6130-5165-524D-A957-D39B9463B4E9}" destId="{535D4890-13D1-8A4C-966D-D8E38836A97E}" srcOrd="1" destOrd="0" parTransId="{84289B9A-5D83-6A48-88A5-83752E6B0D11}" sibTransId="{FA5C086B-1C47-DC4F-B026-89C0B148C853}"/>
    <dgm:cxn modelId="{1E5355D6-CF80-274D-A03F-D59F8E5C5E41}" srcId="{904F5A63-2499-C94D-B4A6-D6C9E08F84DC}" destId="{8209C1CE-72E8-CC45-8769-6D3C893BD40A}" srcOrd="0" destOrd="0" parTransId="{107FF323-4E0F-D94A-AAFD-4BBC02D92E13}" sibTransId="{835B6919-F9A7-2C4E-822C-3B52267EBF84}"/>
    <dgm:cxn modelId="{B9AB18D1-9BF7-904E-8394-3233A6E20A77}" type="presOf" srcId="{D70C7266-086D-DE4B-9CDC-5E9A18189C87}" destId="{E8D5631E-0158-D948-95EF-8B96684BE927}" srcOrd="0" destOrd="0" presId="urn:microsoft.com/office/officeart/2005/8/layout/radial4"/>
    <dgm:cxn modelId="{D35B9DED-7469-1740-8AEA-63AB3F1DC815}" type="presOf" srcId="{66CC6130-5165-524D-A957-D39B9463B4E9}" destId="{BEDED4AA-8AC2-0B45-9990-89C3927C480F}" srcOrd="0" destOrd="0" presId="urn:microsoft.com/office/officeart/2005/8/layout/radial4"/>
    <dgm:cxn modelId="{F194F174-B0EE-DE46-9160-028CEEB595A5}" type="presOf" srcId="{107FF323-4E0F-D94A-AAFD-4BBC02D92E13}" destId="{64C4FD9A-B9D9-4A4D-956E-FE5B37722ECB}" srcOrd="0" destOrd="0" presId="urn:microsoft.com/office/officeart/2005/8/layout/radial4"/>
    <dgm:cxn modelId="{747BDEFF-A13C-164A-AA38-9ACC1B6B1C3A}" type="presOf" srcId="{FA88C8A5-8F4F-0A4C-A7C7-78287168C204}" destId="{0C18EBB9-B0A8-684E-AD8E-0F1DF9DA3C40}" srcOrd="0" destOrd="0" presId="urn:microsoft.com/office/officeart/2005/8/layout/radial4"/>
    <dgm:cxn modelId="{E3F000E8-D573-AC4E-9084-B22F2F1CA8FC}" type="presOf" srcId="{904F5A63-2499-C94D-B4A6-D6C9E08F84DC}" destId="{FD11F885-A74D-CA49-9EA9-CEAEA2540274}" srcOrd="0" destOrd="0" presId="urn:microsoft.com/office/officeart/2005/8/layout/radial4"/>
    <dgm:cxn modelId="{3098A225-22D0-1646-BDE5-36DB32501C50}" type="presOf" srcId="{C5EDDB14-E870-9746-B61F-B488C9035DF0}" destId="{3544E07A-9A6B-E14F-BB5B-537CB1B58BD4}" srcOrd="0" destOrd="0" presId="urn:microsoft.com/office/officeart/2005/8/layout/radial4"/>
    <dgm:cxn modelId="{7E30CC82-2E32-C840-99A8-AEC6C81850FE}" type="presOf" srcId="{A8CAA67A-1223-324F-8894-BA031CE6C61B}" destId="{3C210B3B-F104-4A4D-BFCB-C737433B0A2D}" srcOrd="0" destOrd="0" presId="urn:microsoft.com/office/officeart/2005/8/layout/radial4"/>
    <dgm:cxn modelId="{91C3F3A8-9CF5-AD40-ABE0-179D34C63FDE}" srcId="{66CC6130-5165-524D-A957-D39B9463B4E9}" destId="{904F5A63-2499-C94D-B4A6-D6C9E08F84DC}" srcOrd="0" destOrd="0" parTransId="{0982064C-5DE8-904F-B321-5BF4CD12BD6D}" sibTransId="{37C9873B-8F74-FD49-8CC8-E2F0F8B56A35}"/>
    <dgm:cxn modelId="{707F2111-9680-AC44-ADF9-47BE8B7A4E39}" srcId="{904F5A63-2499-C94D-B4A6-D6C9E08F84DC}" destId="{A8CAA67A-1223-324F-8894-BA031CE6C61B}" srcOrd="1" destOrd="0" parTransId="{D70C7266-086D-DE4B-9CDC-5E9A18189C87}" sibTransId="{22C111DF-0860-1846-A01D-3F2D02BC9642}"/>
    <dgm:cxn modelId="{28B4DD27-026F-7E4A-82C6-4FDA87C7FA85}" srcId="{904F5A63-2499-C94D-B4A6-D6C9E08F84DC}" destId="{FA88C8A5-8F4F-0A4C-A7C7-78287168C204}" srcOrd="2" destOrd="0" parTransId="{C5EDDB14-E870-9746-B61F-B488C9035DF0}" sibTransId="{D4D125A8-5A84-B242-9B40-DC939B721CF2}"/>
    <dgm:cxn modelId="{D1C54A44-03DB-6C40-BFDC-09ACE7311BB0}" type="presParOf" srcId="{BEDED4AA-8AC2-0B45-9990-89C3927C480F}" destId="{FD11F885-A74D-CA49-9EA9-CEAEA2540274}" srcOrd="0" destOrd="0" presId="urn:microsoft.com/office/officeart/2005/8/layout/radial4"/>
    <dgm:cxn modelId="{D8EF6623-F8E6-5847-B96D-0AB22CD810D3}" type="presParOf" srcId="{BEDED4AA-8AC2-0B45-9990-89C3927C480F}" destId="{64C4FD9A-B9D9-4A4D-956E-FE5B37722ECB}" srcOrd="1" destOrd="0" presId="urn:microsoft.com/office/officeart/2005/8/layout/radial4"/>
    <dgm:cxn modelId="{2D81BF3E-5ED6-7844-94E8-BF77ED4515F9}" type="presParOf" srcId="{BEDED4AA-8AC2-0B45-9990-89C3927C480F}" destId="{53B984C2-BDD5-184C-B001-E4FF1115CC78}" srcOrd="2" destOrd="0" presId="urn:microsoft.com/office/officeart/2005/8/layout/radial4"/>
    <dgm:cxn modelId="{E687CB7C-FF68-4749-83F2-5329295B8429}" type="presParOf" srcId="{BEDED4AA-8AC2-0B45-9990-89C3927C480F}" destId="{E8D5631E-0158-D948-95EF-8B96684BE927}" srcOrd="3" destOrd="0" presId="urn:microsoft.com/office/officeart/2005/8/layout/radial4"/>
    <dgm:cxn modelId="{E7D4DAE4-0737-7C4E-B3E5-D7845CA77427}" type="presParOf" srcId="{BEDED4AA-8AC2-0B45-9990-89C3927C480F}" destId="{3C210B3B-F104-4A4D-BFCB-C737433B0A2D}" srcOrd="4" destOrd="0" presId="urn:microsoft.com/office/officeart/2005/8/layout/radial4"/>
    <dgm:cxn modelId="{52C46827-D19B-E045-ADC8-99658362F433}" type="presParOf" srcId="{BEDED4AA-8AC2-0B45-9990-89C3927C480F}" destId="{3544E07A-9A6B-E14F-BB5B-537CB1B58BD4}" srcOrd="5" destOrd="0" presId="urn:microsoft.com/office/officeart/2005/8/layout/radial4"/>
    <dgm:cxn modelId="{93E34AB7-A645-DD4F-A6C2-4893FE2016AC}" type="presParOf" srcId="{BEDED4AA-8AC2-0B45-9990-89C3927C480F}" destId="{0C18EBB9-B0A8-684E-AD8E-0F1DF9DA3C4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B81628-4E28-1349-9240-9B3CBE31E79C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8BD8C0AD-AEE7-B048-AF5B-235AC54F71B5}">
      <dgm:prSet phldrT="[Text]"/>
      <dgm:spPr/>
      <dgm:t>
        <a:bodyPr/>
        <a:lstStyle/>
        <a:p>
          <a:r>
            <a:rPr lang="en-US" dirty="0" smtClean="0"/>
            <a:t>Nucleotide statistics</a:t>
          </a:r>
          <a:endParaRPr lang="en-US" dirty="0"/>
        </a:p>
      </dgm:t>
    </dgm:pt>
    <dgm:pt modelId="{72692150-AE26-5B41-AB7A-9F526C0A569B}" type="parTrans" cxnId="{6435D1B4-9879-3B45-8DF3-8845C1AFF03E}">
      <dgm:prSet/>
      <dgm:spPr/>
    </dgm:pt>
    <dgm:pt modelId="{4E6A39B2-2F2F-A645-90F3-21FD7582F7A5}" type="sibTrans" cxnId="{6435D1B4-9879-3B45-8DF3-8845C1AFF03E}">
      <dgm:prSet/>
      <dgm:spPr/>
    </dgm:pt>
    <dgm:pt modelId="{ECB33718-8FD4-2C4A-A434-B57D2BE3B700}">
      <dgm:prSet phldrT="[Text]"/>
      <dgm:spPr/>
      <dgm:t>
        <a:bodyPr/>
        <a:lstStyle/>
        <a:p>
          <a:r>
            <a:rPr lang="en-US" dirty="0" smtClean="0"/>
            <a:t>DNA level</a:t>
          </a:r>
          <a:endParaRPr lang="en-US" dirty="0"/>
        </a:p>
      </dgm:t>
    </dgm:pt>
    <dgm:pt modelId="{C8310E24-25BF-4F44-8268-A8FA06D517F7}" type="parTrans" cxnId="{B6EAD4DB-A234-CF43-B22A-5838C762CD98}">
      <dgm:prSet/>
      <dgm:spPr/>
    </dgm:pt>
    <dgm:pt modelId="{D35F61DE-E521-C841-A376-976A102CFE80}" type="sibTrans" cxnId="{B6EAD4DB-A234-CF43-B22A-5838C762CD98}">
      <dgm:prSet/>
      <dgm:spPr/>
    </dgm:pt>
    <dgm:pt modelId="{E9CB696F-72CC-CE45-81F4-49AD22D6E82E}">
      <dgm:prSet phldrT="[Text]"/>
      <dgm:spPr/>
      <dgm:t>
        <a:bodyPr/>
        <a:lstStyle/>
        <a:p>
          <a:r>
            <a:rPr lang="en-US" dirty="0" smtClean="0"/>
            <a:t>Gene level</a:t>
          </a:r>
          <a:endParaRPr lang="en-US" dirty="0"/>
        </a:p>
      </dgm:t>
    </dgm:pt>
    <dgm:pt modelId="{DE8AB77B-1E93-DC42-9325-949B0BE365F2}" type="parTrans" cxnId="{D90D3384-712A-1148-9B9D-C79BD277EDF4}">
      <dgm:prSet/>
      <dgm:spPr/>
    </dgm:pt>
    <dgm:pt modelId="{38D3CAED-5CF9-B943-95CE-C8687D729C0A}" type="sibTrans" cxnId="{D90D3384-712A-1148-9B9D-C79BD277EDF4}">
      <dgm:prSet/>
      <dgm:spPr/>
    </dgm:pt>
    <dgm:pt modelId="{62E477C8-DE83-F147-A43F-D41FCCE943E5}" type="pres">
      <dgm:prSet presAssocID="{0AB81628-4E28-1349-9240-9B3CBE31E79C}" presName="linearFlow" presStyleCnt="0">
        <dgm:presLayoutVars>
          <dgm:dir/>
          <dgm:resizeHandles val="exact"/>
        </dgm:presLayoutVars>
      </dgm:prSet>
      <dgm:spPr/>
    </dgm:pt>
    <dgm:pt modelId="{242F42A2-18C5-5744-A9C0-B9CCDB1CAE68}" type="pres">
      <dgm:prSet presAssocID="{8BD8C0AD-AEE7-B048-AF5B-235AC54F71B5}" presName="composite" presStyleCnt="0"/>
      <dgm:spPr/>
    </dgm:pt>
    <dgm:pt modelId="{E7CBA542-FFF8-784D-9166-90BE7D8D3DB2}" type="pres">
      <dgm:prSet presAssocID="{8BD8C0AD-AEE7-B048-AF5B-235AC54F71B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923FE02E-2828-8A4E-AE45-296B289C8624}" type="pres">
      <dgm:prSet presAssocID="{8BD8C0AD-AEE7-B048-AF5B-235AC54F71B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84A3C7-A546-0D46-BA42-31BC201A34BD}" type="pres">
      <dgm:prSet presAssocID="{4E6A39B2-2F2F-A645-90F3-21FD7582F7A5}" presName="spacing" presStyleCnt="0"/>
      <dgm:spPr/>
    </dgm:pt>
    <dgm:pt modelId="{31375E1C-B8C1-9D48-A7E7-3C83AE5EAFC0}" type="pres">
      <dgm:prSet presAssocID="{ECB33718-8FD4-2C4A-A434-B57D2BE3B700}" presName="composite" presStyleCnt="0"/>
      <dgm:spPr/>
    </dgm:pt>
    <dgm:pt modelId="{260F7FD9-4953-6040-8E1A-E3DC8BCE9B24}" type="pres">
      <dgm:prSet presAssocID="{ECB33718-8FD4-2C4A-A434-B57D2BE3B700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DDE2EF8-593A-CE4B-821B-5C682A667066}" type="pres">
      <dgm:prSet presAssocID="{ECB33718-8FD4-2C4A-A434-B57D2BE3B70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C8F8C-C9B8-CD49-9E17-7C8057C2136C}" type="pres">
      <dgm:prSet presAssocID="{D35F61DE-E521-C841-A376-976A102CFE80}" presName="spacing" presStyleCnt="0"/>
      <dgm:spPr/>
    </dgm:pt>
    <dgm:pt modelId="{60EF753B-4F2A-E54C-A371-6A3B50FB36C8}" type="pres">
      <dgm:prSet presAssocID="{E9CB696F-72CC-CE45-81F4-49AD22D6E82E}" presName="composite" presStyleCnt="0"/>
      <dgm:spPr/>
    </dgm:pt>
    <dgm:pt modelId="{FC1F90C2-3AEF-C042-9817-3513DA8F844A}" type="pres">
      <dgm:prSet presAssocID="{E9CB696F-72CC-CE45-81F4-49AD22D6E82E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</dgm:pt>
    <dgm:pt modelId="{3DF2674F-9AC2-0A46-9121-AE76CF987697}" type="pres">
      <dgm:prSet presAssocID="{E9CB696F-72CC-CE45-81F4-49AD22D6E82E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E449F4-54C3-4845-89BA-E332746D8E04}" type="presOf" srcId="{ECB33718-8FD4-2C4A-A434-B57D2BE3B700}" destId="{2DDE2EF8-593A-CE4B-821B-5C682A667066}" srcOrd="0" destOrd="0" presId="urn:microsoft.com/office/officeart/2005/8/layout/vList3"/>
    <dgm:cxn modelId="{B6EAD4DB-A234-CF43-B22A-5838C762CD98}" srcId="{0AB81628-4E28-1349-9240-9B3CBE31E79C}" destId="{ECB33718-8FD4-2C4A-A434-B57D2BE3B700}" srcOrd="1" destOrd="0" parTransId="{C8310E24-25BF-4F44-8268-A8FA06D517F7}" sibTransId="{D35F61DE-E521-C841-A376-976A102CFE80}"/>
    <dgm:cxn modelId="{483EE6EC-2441-8F40-B3EE-22BF2E07112B}" type="presOf" srcId="{0AB81628-4E28-1349-9240-9B3CBE31E79C}" destId="{62E477C8-DE83-F147-A43F-D41FCCE943E5}" srcOrd="0" destOrd="0" presId="urn:microsoft.com/office/officeart/2005/8/layout/vList3"/>
    <dgm:cxn modelId="{89F62749-4527-6D49-B257-6B7A58B68121}" type="presOf" srcId="{E9CB696F-72CC-CE45-81F4-49AD22D6E82E}" destId="{3DF2674F-9AC2-0A46-9121-AE76CF987697}" srcOrd="0" destOrd="0" presId="urn:microsoft.com/office/officeart/2005/8/layout/vList3"/>
    <dgm:cxn modelId="{365295D0-662B-644D-9AEB-CEE684137394}" type="presOf" srcId="{8BD8C0AD-AEE7-B048-AF5B-235AC54F71B5}" destId="{923FE02E-2828-8A4E-AE45-296B289C8624}" srcOrd="0" destOrd="0" presId="urn:microsoft.com/office/officeart/2005/8/layout/vList3"/>
    <dgm:cxn modelId="{D90D3384-712A-1148-9B9D-C79BD277EDF4}" srcId="{0AB81628-4E28-1349-9240-9B3CBE31E79C}" destId="{E9CB696F-72CC-CE45-81F4-49AD22D6E82E}" srcOrd="2" destOrd="0" parTransId="{DE8AB77B-1E93-DC42-9325-949B0BE365F2}" sibTransId="{38D3CAED-5CF9-B943-95CE-C8687D729C0A}"/>
    <dgm:cxn modelId="{6435D1B4-9879-3B45-8DF3-8845C1AFF03E}" srcId="{0AB81628-4E28-1349-9240-9B3CBE31E79C}" destId="{8BD8C0AD-AEE7-B048-AF5B-235AC54F71B5}" srcOrd="0" destOrd="0" parTransId="{72692150-AE26-5B41-AB7A-9F526C0A569B}" sibTransId="{4E6A39B2-2F2F-A645-90F3-21FD7582F7A5}"/>
    <dgm:cxn modelId="{0E8FF954-6506-E345-A1E1-0E838944BDD2}" type="presParOf" srcId="{62E477C8-DE83-F147-A43F-D41FCCE943E5}" destId="{242F42A2-18C5-5744-A9C0-B9CCDB1CAE68}" srcOrd="0" destOrd="0" presId="urn:microsoft.com/office/officeart/2005/8/layout/vList3"/>
    <dgm:cxn modelId="{5BB330F0-025F-0244-9B55-7CA8787A5151}" type="presParOf" srcId="{242F42A2-18C5-5744-A9C0-B9CCDB1CAE68}" destId="{E7CBA542-FFF8-784D-9166-90BE7D8D3DB2}" srcOrd="0" destOrd="0" presId="urn:microsoft.com/office/officeart/2005/8/layout/vList3"/>
    <dgm:cxn modelId="{269C327B-F474-0F43-9F47-280E62D863C9}" type="presParOf" srcId="{242F42A2-18C5-5744-A9C0-B9CCDB1CAE68}" destId="{923FE02E-2828-8A4E-AE45-296B289C8624}" srcOrd="1" destOrd="0" presId="urn:microsoft.com/office/officeart/2005/8/layout/vList3"/>
    <dgm:cxn modelId="{AE38DF62-A1FF-FD4D-A011-EE5056E48660}" type="presParOf" srcId="{62E477C8-DE83-F147-A43F-D41FCCE943E5}" destId="{6F84A3C7-A546-0D46-BA42-31BC201A34BD}" srcOrd="1" destOrd="0" presId="urn:microsoft.com/office/officeart/2005/8/layout/vList3"/>
    <dgm:cxn modelId="{EA13F8CE-6194-E44F-87EA-289D49696C61}" type="presParOf" srcId="{62E477C8-DE83-F147-A43F-D41FCCE943E5}" destId="{31375E1C-B8C1-9D48-A7E7-3C83AE5EAFC0}" srcOrd="2" destOrd="0" presId="urn:microsoft.com/office/officeart/2005/8/layout/vList3"/>
    <dgm:cxn modelId="{115F898C-7060-8045-9DC4-EC2E9F20BDDC}" type="presParOf" srcId="{31375E1C-B8C1-9D48-A7E7-3C83AE5EAFC0}" destId="{260F7FD9-4953-6040-8E1A-E3DC8BCE9B24}" srcOrd="0" destOrd="0" presId="urn:microsoft.com/office/officeart/2005/8/layout/vList3"/>
    <dgm:cxn modelId="{04A61188-20DF-394B-99D5-3FF80DE02BBA}" type="presParOf" srcId="{31375E1C-B8C1-9D48-A7E7-3C83AE5EAFC0}" destId="{2DDE2EF8-593A-CE4B-821B-5C682A667066}" srcOrd="1" destOrd="0" presId="urn:microsoft.com/office/officeart/2005/8/layout/vList3"/>
    <dgm:cxn modelId="{8CFFCBFB-738C-E748-AA41-9069B10B0127}" type="presParOf" srcId="{62E477C8-DE83-F147-A43F-D41FCCE943E5}" destId="{157C8F8C-C9B8-CD49-9E17-7C8057C2136C}" srcOrd="3" destOrd="0" presId="urn:microsoft.com/office/officeart/2005/8/layout/vList3"/>
    <dgm:cxn modelId="{6EA0C1A9-D19D-8D47-8D1B-10B523057D57}" type="presParOf" srcId="{62E477C8-DE83-F147-A43F-D41FCCE943E5}" destId="{60EF753B-4F2A-E54C-A371-6A3B50FB36C8}" srcOrd="4" destOrd="0" presId="urn:microsoft.com/office/officeart/2005/8/layout/vList3"/>
    <dgm:cxn modelId="{E342C9A1-0525-B842-AE76-7D8B5A63E929}" type="presParOf" srcId="{60EF753B-4F2A-E54C-A371-6A3B50FB36C8}" destId="{FC1F90C2-3AEF-C042-9817-3513DA8F844A}" srcOrd="0" destOrd="0" presId="urn:microsoft.com/office/officeart/2005/8/layout/vList3"/>
    <dgm:cxn modelId="{C15D0E5D-9623-2842-8D00-877B0F3E5BC0}" type="presParOf" srcId="{60EF753B-4F2A-E54C-A371-6A3B50FB36C8}" destId="{3DF2674F-9AC2-0A46-9121-AE76CF98769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A46A4D-6177-3A43-8F36-5D0250694EF9}" type="doc">
      <dgm:prSet loTypeId="urn:microsoft.com/office/officeart/2005/8/layout/pyramid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06A893-5172-4245-BFCA-8608B5017BD8}">
      <dgm:prSet phldrT="[Text]"/>
      <dgm:spPr/>
      <dgm:t>
        <a:bodyPr/>
        <a:lstStyle/>
        <a:p>
          <a:r>
            <a:rPr lang="en-US" dirty="0" smtClean="0"/>
            <a:t>Gene order </a:t>
          </a:r>
        </a:p>
        <a:p>
          <a:r>
            <a:rPr lang="en-US" dirty="0" smtClean="0"/>
            <a:t>Analysis through alignment</a:t>
          </a:r>
          <a:endParaRPr lang="en-US" dirty="0"/>
        </a:p>
      </dgm:t>
    </dgm:pt>
    <dgm:pt modelId="{59868217-791A-7F4D-B1B0-EE04CCA9ABEB}" type="parTrans" cxnId="{DB0E172B-379F-FB46-B6FA-917D0B61187A}">
      <dgm:prSet/>
      <dgm:spPr/>
      <dgm:t>
        <a:bodyPr/>
        <a:lstStyle/>
        <a:p>
          <a:endParaRPr lang="en-US"/>
        </a:p>
      </dgm:t>
    </dgm:pt>
    <dgm:pt modelId="{499ED6D4-BAAA-9943-BBEE-9151E1DAFB05}" type="sibTrans" cxnId="{DB0E172B-379F-FB46-B6FA-917D0B61187A}">
      <dgm:prSet/>
      <dgm:spPr/>
      <dgm:t>
        <a:bodyPr/>
        <a:lstStyle/>
        <a:p>
          <a:endParaRPr lang="en-US"/>
        </a:p>
      </dgm:t>
    </dgm:pt>
    <dgm:pt modelId="{8D534990-204E-B54D-A6D4-0086BDCCABCC}">
      <dgm:prSet phldrT="[Text]"/>
      <dgm:spPr/>
      <dgm:t>
        <a:bodyPr/>
        <a:lstStyle/>
        <a:p>
          <a:r>
            <a:rPr lang="en-US" dirty="0" smtClean="0"/>
            <a:t>Coding regions:  Functional prediction &amp; conservation</a:t>
          </a:r>
          <a:endParaRPr lang="en-US" dirty="0"/>
        </a:p>
      </dgm:t>
    </dgm:pt>
    <dgm:pt modelId="{E17D076D-F486-3E41-AE59-85964846E3A1}" type="parTrans" cxnId="{3D92F371-E5E0-7F49-9287-AE4EE1955E44}">
      <dgm:prSet/>
      <dgm:spPr/>
      <dgm:t>
        <a:bodyPr/>
        <a:lstStyle/>
        <a:p>
          <a:endParaRPr lang="en-US"/>
        </a:p>
      </dgm:t>
    </dgm:pt>
    <dgm:pt modelId="{E63BBE19-14FC-544C-95A7-BFEF4DDB8409}" type="sibTrans" cxnId="{3D92F371-E5E0-7F49-9287-AE4EE1955E44}">
      <dgm:prSet/>
      <dgm:spPr/>
      <dgm:t>
        <a:bodyPr/>
        <a:lstStyle/>
        <a:p>
          <a:endParaRPr lang="en-US"/>
        </a:p>
      </dgm:t>
    </dgm:pt>
    <dgm:pt modelId="{C06A308D-3C7F-9F46-B0A2-D3B32AC89DE1}">
      <dgm:prSet phldrT="[Text]"/>
      <dgm:spPr/>
      <dgm:t>
        <a:bodyPr/>
        <a:lstStyle/>
        <a:p>
          <a:r>
            <a:rPr lang="en-US" dirty="0" smtClean="0"/>
            <a:t>Comparative analysis</a:t>
          </a:r>
          <a:endParaRPr lang="en-US" dirty="0"/>
        </a:p>
      </dgm:t>
    </dgm:pt>
    <dgm:pt modelId="{93C67EF5-B5E0-9941-BE68-53E58613A793}" type="parTrans" cxnId="{8E10E4EF-3D6A-1D45-B496-E819658AACC0}">
      <dgm:prSet/>
      <dgm:spPr/>
      <dgm:t>
        <a:bodyPr/>
        <a:lstStyle/>
        <a:p>
          <a:endParaRPr lang="en-US"/>
        </a:p>
      </dgm:t>
    </dgm:pt>
    <dgm:pt modelId="{944094B4-C734-B644-BBD9-695A396BB8B3}" type="sibTrans" cxnId="{8E10E4EF-3D6A-1D45-B496-E819658AACC0}">
      <dgm:prSet/>
      <dgm:spPr/>
      <dgm:t>
        <a:bodyPr/>
        <a:lstStyle/>
        <a:p>
          <a:endParaRPr lang="en-US"/>
        </a:p>
      </dgm:t>
    </dgm:pt>
    <dgm:pt modelId="{D8942BCB-8E0F-3C4F-BC11-F829CCD0A219}">
      <dgm:prSet phldrT="[Text]"/>
      <dgm:spPr/>
      <dgm:t>
        <a:bodyPr/>
        <a:lstStyle/>
        <a:p>
          <a:r>
            <a:rPr lang="en-US" dirty="0" smtClean="0"/>
            <a:t>Non-coding region: Biological functions </a:t>
          </a:r>
          <a:r>
            <a:rPr lang="en-US" dirty="0" err="1" smtClean="0"/>
            <a:t>inc</a:t>
          </a:r>
          <a:r>
            <a:rPr lang="en-US" dirty="0" smtClean="0"/>
            <a:t>: transcription regulation , DNA replication</a:t>
          </a:r>
          <a:endParaRPr lang="en-US" dirty="0"/>
        </a:p>
      </dgm:t>
    </dgm:pt>
    <dgm:pt modelId="{854AC93C-BB89-5F4D-B68F-AD1E4826C7CF}" type="parTrans" cxnId="{3111FA0B-77F8-4341-B2C3-79A321BCD1D4}">
      <dgm:prSet/>
      <dgm:spPr/>
      <dgm:t>
        <a:bodyPr/>
        <a:lstStyle/>
        <a:p>
          <a:endParaRPr lang="en-US"/>
        </a:p>
      </dgm:t>
    </dgm:pt>
    <dgm:pt modelId="{827F74ED-3249-EA4C-B7C0-08DDC4EB2382}" type="sibTrans" cxnId="{3111FA0B-77F8-4341-B2C3-79A321BCD1D4}">
      <dgm:prSet/>
      <dgm:spPr/>
      <dgm:t>
        <a:bodyPr/>
        <a:lstStyle/>
        <a:p>
          <a:endParaRPr lang="en-US"/>
        </a:p>
      </dgm:t>
    </dgm:pt>
    <dgm:pt modelId="{8B62DFB2-2B74-F844-84B4-AD5C23A2C274}" type="pres">
      <dgm:prSet presAssocID="{13A46A4D-6177-3A43-8F36-5D0250694EF9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390782-0002-E543-99FD-4101555EF973}" type="pres">
      <dgm:prSet presAssocID="{13A46A4D-6177-3A43-8F36-5D0250694EF9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19D456-3416-5048-946E-62022D6B43F2}" type="pres">
      <dgm:prSet presAssocID="{13A46A4D-6177-3A43-8F36-5D0250694EF9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A0D23-FCE5-C14E-9CAE-E5DBBE610E06}" type="pres">
      <dgm:prSet presAssocID="{13A46A4D-6177-3A43-8F36-5D0250694EF9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39A348-FD19-C44F-94E0-A9E08152F770}" type="pres">
      <dgm:prSet presAssocID="{13A46A4D-6177-3A43-8F36-5D0250694EF9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020E5B-64D3-CC4A-927C-B1F8CA521568}" type="presOf" srcId="{8D534990-204E-B54D-A6D4-0086BDCCABCC}" destId="{6C19D456-3416-5048-946E-62022D6B43F2}" srcOrd="0" destOrd="0" presId="urn:microsoft.com/office/officeart/2005/8/layout/pyramid4"/>
    <dgm:cxn modelId="{B3A05E09-CC0F-7541-B8E5-9C906111AB61}" type="presOf" srcId="{C06A308D-3C7F-9F46-B0A2-D3B32AC89DE1}" destId="{83AA0D23-FCE5-C14E-9CAE-E5DBBE610E06}" srcOrd="0" destOrd="0" presId="urn:microsoft.com/office/officeart/2005/8/layout/pyramid4"/>
    <dgm:cxn modelId="{DB0E172B-379F-FB46-B6FA-917D0B61187A}" srcId="{13A46A4D-6177-3A43-8F36-5D0250694EF9}" destId="{8706A893-5172-4245-BFCA-8608B5017BD8}" srcOrd="0" destOrd="0" parTransId="{59868217-791A-7F4D-B1B0-EE04CCA9ABEB}" sibTransId="{499ED6D4-BAAA-9943-BBEE-9151E1DAFB05}"/>
    <dgm:cxn modelId="{01F26CE7-510D-1F4B-95F4-127C80DFA377}" type="presOf" srcId="{8706A893-5172-4245-BFCA-8608B5017BD8}" destId="{C9390782-0002-E543-99FD-4101555EF973}" srcOrd="0" destOrd="0" presId="urn:microsoft.com/office/officeart/2005/8/layout/pyramid4"/>
    <dgm:cxn modelId="{8E10E4EF-3D6A-1D45-B496-E819658AACC0}" srcId="{13A46A4D-6177-3A43-8F36-5D0250694EF9}" destId="{C06A308D-3C7F-9F46-B0A2-D3B32AC89DE1}" srcOrd="2" destOrd="0" parTransId="{93C67EF5-B5E0-9941-BE68-53E58613A793}" sibTransId="{944094B4-C734-B644-BBD9-695A396BB8B3}"/>
    <dgm:cxn modelId="{3111FA0B-77F8-4341-B2C3-79A321BCD1D4}" srcId="{13A46A4D-6177-3A43-8F36-5D0250694EF9}" destId="{D8942BCB-8E0F-3C4F-BC11-F829CCD0A219}" srcOrd="3" destOrd="0" parTransId="{854AC93C-BB89-5F4D-B68F-AD1E4826C7CF}" sibTransId="{827F74ED-3249-EA4C-B7C0-08DDC4EB2382}"/>
    <dgm:cxn modelId="{3D92F371-E5E0-7F49-9287-AE4EE1955E44}" srcId="{13A46A4D-6177-3A43-8F36-5D0250694EF9}" destId="{8D534990-204E-B54D-A6D4-0086BDCCABCC}" srcOrd="1" destOrd="0" parTransId="{E17D076D-F486-3E41-AE59-85964846E3A1}" sibTransId="{E63BBE19-14FC-544C-95A7-BFEF4DDB8409}"/>
    <dgm:cxn modelId="{19B2DB75-5690-074D-B158-0A4FAEBF8F13}" type="presOf" srcId="{13A46A4D-6177-3A43-8F36-5D0250694EF9}" destId="{8B62DFB2-2B74-F844-84B4-AD5C23A2C274}" srcOrd="0" destOrd="0" presId="urn:microsoft.com/office/officeart/2005/8/layout/pyramid4"/>
    <dgm:cxn modelId="{92CC1E2E-6BC1-934A-9522-31E5520414D0}" type="presOf" srcId="{D8942BCB-8E0F-3C4F-BC11-F829CCD0A219}" destId="{8B39A348-FD19-C44F-94E0-A9E08152F770}" srcOrd="0" destOrd="0" presId="urn:microsoft.com/office/officeart/2005/8/layout/pyramid4"/>
    <dgm:cxn modelId="{3CD3BBDD-110F-494D-80A8-50378888A475}" type="presParOf" srcId="{8B62DFB2-2B74-F844-84B4-AD5C23A2C274}" destId="{C9390782-0002-E543-99FD-4101555EF973}" srcOrd="0" destOrd="0" presId="urn:microsoft.com/office/officeart/2005/8/layout/pyramid4"/>
    <dgm:cxn modelId="{71D71A6B-5302-384C-A5B6-A22D61224F07}" type="presParOf" srcId="{8B62DFB2-2B74-F844-84B4-AD5C23A2C274}" destId="{6C19D456-3416-5048-946E-62022D6B43F2}" srcOrd="1" destOrd="0" presId="urn:microsoft.com/office/officeart/2005/8/layout/pyramid4"/>
    <dgm:cxn modelId="{1C298D79-7D47-BF45-BE61-6627D08DA4EB}" type="presParOf" srcId="{8B62DFB2-2B74-F844-84B4-AD5C23A2C274}" destId="{83AA0D23-FCE5-C14E-9CAE-E5DBBE610E06}" srcOrd="2" destOrd="0" presId="urn:microsoft.com/office/officeart/2005/8/layout/pyramid4"/>
    <dgm:cxn modelId="{A3C569C7-E591-D84F-80C0-3C4E8D7CE4E1}" type="presParOf" srcId="{8B62DFB2-2B74-F844-84B4-AD5C23A2C274}" destId="{8B39A348-FD19-C44F-94E0-A9E08152F770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19180-1654-D648-90B8-CC0C0AAD8685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4B0B82-4C4F-1B4C-8005-D5F5CEC28536}">
      <dsp:nvSpPr>
        <dsp:cNvPr id="0" name=""/>
        <dsp:cNvSpPr/>
      </dsp:nvSpPr>
      <dsp:spPr>
        <a:xfrm>
          <a:off x="3775352" y="453038"/>
          <a:ext cx="2941875" cy="16088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Whole genome</a:t>
          </a:r>
          <a:endParaRPr lang="en-US" sz="3100" kern="1200" dirty="0"/>
        </a:p>
      </dsp:txBody>
      <dsp:txXfrm>
        <a:off x="3853889" y="531575"/>
        <a:ext cx="2784801" cy="1451764"/>
      </dsp:txXfrm>
    </dsp:sp>
    <dsp:sp modelId="{7CB737A9-1E31-FB4D-96DE-8C554BCA2052}">
      <dsp:nvSpPr>
        <dsp:cNvPr id="0" name=""/>
        <dsp:cNvSpPr/>
      </dsp:nvSpPr>
      <dsp:spPr>
        <a:xfrm>
          <a:off x="3775352" y="2262981"/>
          <a:ext cx="2941875" cy="16088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Partial genome (</a:t>
          </a:r>
          <a:r>
            <a:rPr lang="en-US" sz="3100" kern="1200" dirty="0" err="1" smtClean="0"/>
            <a:t>Metagenome</a:t>
          </a:r>
          <a:r>
            <a:rPr lang="en-US" sz="3100" kern="1200" dirty="0" smtClean="0"/>
            <a:t>)</a:t>
          </a:r>
          <a:endParaRPr lang="en-US" sz="3100" kern="1200" dirty="0"/>
        </a:p>
      </dsp:txBody>
      <dsp:txXfrm>
        <a:off x="3853889" y="2341518"/>
        <a:ext cx="2784801" cy="14517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11F885-A74D-CA49-9EA9-CEAEA2540274}">
      <dsp:nvSpPr>
        <dsp:cNvPr id="0" name=""/>
        <dsp:cNvSpPr/>
      </dsp:nvSpPr>
      <dsp:spPr>
        <a:xfrm>
          <a:off x="2155507" y="2277603"/>
          <a:ext cx="1784985" cy="17849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Homologous genes</a:t>
          </a:r>
          <a:endParaRPr lang="en-US" sz="1800" kern="1200" dirty="0"/>
        </a:p>
      </dsp:txBody>
      <dsp:txXfrm>
        <a:off x="2416912" y="2539008"/>
        <a:ext cx="1262175" cy="1262175"/>
      </dsp:txXfrm>
    </dsp:sp>
    <dsp:sp modelId="{64C4FD9A-B9D9-4A4D-956E-FE5B37722ECB}">
      <dsp:nvSpPr>
        <dsp:cNvPr id="0" name=""/>
        <dsp:cNvSpPr/>
      </dsp:nvSpPr>
      <dsp:spPr>
        <a:xfrm rot="12900000">
          <a:off x="871449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B984C2-BDD5-184C-B001-E4FF1115CC78}">
      <dsp:nvSpPr>
        <dsp:cNvPr id="0" name=""/>
        <dsp:cNvSpPr/>
      </dsp:nvSpPr>
      <dsp:spPr>
        <a:xfrm>
          <a:off x="160123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Orthologous genes</a:t>
          </a:r>
          <a:endParaRPr lang="en-US" sz="2300" kern="1200" dirty="0"/>
        </a:p>
      </dsp:txBody>
      <dsp:txXfrm>
        <a:off x="199856" y="1103105"/>
        <a:ext cx="1616269" cy="1277122"/>
      </dsp:txXfrm>
    </dsp:sp>
    <dsp:sp modelId="{E8D5631E-0158-D948-95EF-8B96684BE927}">
      <dsp:nvSpPr>
        <dsp:cNvPr id="0" name=""/>
        <dsp:cNvSpPr/>
      </dsp:nvSpPr>
      <dsp:spPr>
        <a:xfrm rot="16200000">
          <a:off x="2292993" y="1180352"/>
          <a:ext cx="1510013" cy="5087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210B3B-F104-4A4D-BFCB-C737433B0A2D}">
      <dsp:nvSpPr>
        <dsp:cNvPr id="0" name=""/>
        <dsp:cNvSpPr/>
      </dsp:nvSpPr>
      <dsp:spPr>
        <a:xfrm>
          <a:off x="2200132" y="1411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Xenologous</a:t>
          </a:r>
          <a:r>
            <a:rPr lang="en-US" sz="2300" kern="1200" dirty="0" smtClean="0"/>
            <a:t> genes</a:t>
          </a:r>
          <a:endParaRPr lang="en-US" sz="2300" kern="1200" dirty="0"/>
        </a:p>
      </dsp:txBody>
      <dsp:txXfrm>
        <a:off x="2239865" y="41144"/>
        <a:ext cx="1616269" cy="1277122"/>
      </dsp:txXfrm>
    </dsp:sp>
    <dsp:sp modelId="{3544E07A-9A6B-E14F-BB5B-537CB1B58BD4}">
      <dsp:nvSpPr>
        <dsp:cNvPr id="0" name=""/>
        <dsp:cNvSpPr/>
      </dsp:nvSpPr>
      <dsp:spPr>
        <a:xfrm rot="19500000">
          <a:off x="3714536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18EBB9-B0A8-684E-AD8E-0F1DF9DA3C40}">
      <dsp:nvSpPr>
        <dsp:cNvPr id="0" name=""/>
        <dsp:cNvSpPr/>
      </dsp:nvSpPr>
      <dsp:spPr>
        <a:xfrm>
          <a:off x="4240140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Paralogous</a:t>
          </a:r>
          <a:r>
            <a:rPr lang="en-US" sz="2300" kern="1200" dirty="0" smtClean="0"/>
            <a:t> genes</a:t>
          </a:r>
          <a:endParaRPr lang="en-US" sz="2300" kern="1200" dirty="0"/>
        </a:p>
      </dsp:txBody>
      <dsp:txXfrm>
        <a:off x="4279873" y="1103105"/>
        <a:ext cx="1616269" cy="12771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FE02E-2828-8A4E-AE45-296B289C8624}">
      <dsp:nvSpPr>
        <dsp:cNvPr id="0" name=""/>
        <dsp:cNvSpPr/>
      </dsp:nvSpPr>
      <dsp:spPr>
        <a:xfrm rot="10800000">
          <a:off x="1692784" y="1710"/>
          <a:ext cx="5472684" cy="125730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4436" tIns="156210" rIns="291592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Nucleotide statistics</a:t>
          </a:r>
          <a:endParaRPr lang="en-US" sz="4100" kern="1200" dirty="0"/>
        </a:p>
      </dsp:txBody>
      <dsp:txXfrm rot="10800000">
        <a:off x="2007110" y="1710"/>
        <a:ext cx="5158358" cy="1257304"/>
      </dsp:txXfrm>
    </dsp:sp>
    <dsp:sp modelId="{E7CBA542-FFF8-784D-9166-90BE7D8D3DB2}">
      <dsp:nvSpPr>
        <dsp:cNvPr id="0" name=""/>
        <dsp:cNvSpPr/>
      </dsp:nvSpPr>
      <dsp:spPr>
        <a:xfrm>
          <a:off x="1064131" y="1710"/>
          <a:ext cx="1257304" cy="125730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DE2EF8-593A-CE4B-821B-5C682A667066}">
      <dsp:nvSpPr>
        <dsp:cNvPr id="0" name=""/>
        <dsp:cNvSpPr/>
      </dsp:nvSpPr>
      <dsp:spPr>
        <a:xfrm rot="10800000">
          <a:off x="1692784" y="1634329"/>
          <a:ext cx="5472684" cy="125730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4436" tIns="156210" rIns="291592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DNA level</a:t>
          </a:r>
          <a:endParaRPr lang="en-US" sz="4100" kern="1200" dirty="0"/>
        </a:p>
      </dsp:txBody>
      <dsp:txXfrm rot="10800000">
        <a:off x="2007110" y="1634329"/>
        <a:ext cx="5158358" cy="1257304"/>
      </dsp:txXfrm>
    </dsp:sp>
    <dsp:sp modelId="{260F7FD9-4953-6040-8E1A-E3DC8BCE9B24}">
      <dsp:nvSpPr>
        <dsp:cNvPr id="0" name=""/>
        <dsp:cNvSpPr/>
      </dsp:nvSpPr>
      <dsp:spPr>
        <a:xfrm>
          <a:off x="1064131" y="1634329"/>
          <a:ext cx="1257304" cy="125730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F2674F-9AC2-0A46-9121-AE76CF987697}">
      <dsp:nvSpPr>
        <dsp:cNvPr id="0" name=""/>
        <dsp:cNvSpPr/>
      </dsp:nvSpPr>
      <dsp:spPr>
        <a:xfrm rot="10800000">
          <a:off x="1692784" y="3266948"/>
          <a:ext cx="5472684" cy="125730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4436" tIns="156210" rIns="291592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Gene level</a:t>
          </a:r>
          <a:endParaRPr lang="en-US" sz="4100" kern="1200" dirty="0"/>
        </a:p>
      </dsp:txBody>
      <dsp:txXfrm rot="10800000">
        <a:off x="2007110" y="3266948"/>
        <a:ext cx="5158358" cy="1257304"/>
      </dsp:txXfrm>
    </dsp:sp>
    <dsp:sp modelId="{FC1F90C2-3AEF-C042-9817-3513DA8F844A}">
      <dsp:nvSpPr>
        <dsp:cNvPr id="0" name=""/>
        <dsp:cNvSpPr/>
      </dsp:nvSpPr>
      <dsp:spPr>
        <a:xfrm>
          <a:off x="1064131" y="3266948"/>
          <a:ext cx="1257304" cy="125730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390782-0002-E543-99FD-4101555EF973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Gene order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Analysis through alignment</a:t>
          </a:r>
          <a:endParaRPr lang="en-US" sz="1100" kern="1200" dirty="0"/>
        </a:p>
      </dsp:txBody>
      <dsp:txXfrm>
        <a:off x="3549054" y="1131491"/>
        <a:ext cx="1131491" cy="1131490"/>
      </dsp:txXfrm>
    </dsp:sp>
    <dsp:sp modelId="{6C19D456-3416-5048-946E-62022D6B43F2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Coding regions:  Functional prediction &amp; conservation</a:t>
          </a:r>
          <a:endParaRPr lang="en-US" sz="1100" kern="1200" dirty="0"/>
        </a:p>
      </dsp:txBody>
      <dsp:txXfrm>
        <a:off x="2417563" y="3394472"/>
        <a:ext cx="1131491" cy="1131490"/>
      </dsp:txXfrm>
    </dsp:sp>
    <dsp:sp modelId="{83AA0D23-FCE5-C14E-9CAE-E5DBBE610E06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Comparative analysis</a:t>
          </a:r>
          <a:endParaRPr lang="en-US" sz="1100" kern="1200" dirty="0"/>
        </a:p>
      </dsp:txBody>
      <dsp:txXfrm rot="10800000">
        <a:off x="3549054" y="2262981"/>
        <a:ext cx="1131491" cy="1131490"/>
      </dsp:txXfrm>
    </dsp:sp>
    <dsp:sp modelId="{8B39A348-FD19-C44F-94E0-A9E08152F770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Non-coding region: Biological functions </a:t>
          </a:r>
          <a:r>
            <a:rPr lang="en-US" sz="1100" kern="1200" dirty="0" err="1" smtClean="0"/>
            <a:t>inc</a:t>
          </a:r>
          <a:r>
            <a:rPr lang="en-US" sz="1100" kern="1200" dirty="0" smtClean="0"/>
            <a:t>: transcription regulation , DNA replication</a:t>
          </a:r>
          <a:endParaRPr lang="en-US" sz="1100" kern="1200" dirty="0"/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A299E-A174-5C4B-9CD0-87A9C2158A84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1255-0040-764D-8D08-B0075ECD0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2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www.yourgenome.org</a:t>
            </a:r>
            <a:r>
              <a:rPr lang="en-US" dirty="0" smtClean="0"/>
              <a:t>/facts/how-do-you-find-out-the-significance-of-a-genome-after-sequencing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1255-0040-764D-8D08-B0075ECD000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79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Homologues: Relationship between Genetic characters</a:t>
            </a:r>
            <a:r>
              <a:rPr lang="en-US" baseline="0" dirty="0" smtClean="0"/>
              <a:t> ( Proteins or genes) that have been derived from common ancestor, usually through divergence.</a:t>
            </a:r>
          </a:p>
          <a:p>
            <a:r>
              <a:rPr lang="en-US" dirty="0" err="1" smtClean="0"/>
              <a:t>Orthologues</a:t>
            </a:r>
            <a:r>
              <a:rPr lang="en-US" dirty="0" smtClean="0"/>
              <a:t>: Homologues that have evolved from common ancestral</a:t>
            </a:r>
            <a:r>
              <a:rPr lang="en-US" baseline="0" dirty="0" smtClean="0"/>
              <a:t> gene through speciation.</a:t>
            </a:r>
          </a:p>
          <a:p>
            <a:r>
              <a:rPr lang="en-US" baseline="0" dirty="0" err="1" smtClean="0"/>
              <a:t>Paralogues</a:t>
            </a:r>
            <a:r>
              <a:rPr lang="en-US" baseline="0" dirty="0" smtClean="0"/>
              <a:t> : Homologues that have evolved from common ancestral gene through duplication within a genome. They usually perform different functions</a:t>
            </a:r>
          </a:p>
          <a:p>
            <a:r>
              <a:rPr lang="en-US" baseline="0" dirty="0" err="1" smtClean="0"/>
              <a:t>Xenologues</a:t>
            </a:r>
            <a:r>
              <a:rPr lang="en-US" baseline="0" dirty="0" smtClean="0"/>
              <a:t>: Homologues that have evolved from common ancestral gene through interspecies </a:t>
            </a:r>
            <a:r>
              <a:rPr lang="en-US" baseline="0" dirty="0" err="1" smtClean="0"/>
              <a:t>disturbution</a:t>
            </a:r>
            <a:r>
              <a:rPr lang="en-US" baseline="0" dirty="0" smtClean="0"/>
              <a:t> /horizontal gene transfer.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1255-0040-764D-8D08-B0075ECD000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35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Ref: http://bioinformatics-made-</a:t>
            </a:r>
            <a:r>
              <a:rPr lang="en-US" dirty="0" err="1" smtClean="0"/>
              <a:t>easy.blogspot.com</a:t>
            </a:r>
            <a:r>
              <a:rPr lang="en-US" dirty="0" smtClean="0"/>
              <a:t>/2009/12/bioinformatics-main-applications-</a:t>
            </a:r>
            <a:r>
              <a:rPr lang="en-US" dirty="0" err="1" smtClean="0"/>
              <a:t>of.html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1255-0040-764D-8D08-B0075ECD000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20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 by identification of the most</a:t>
            </a:r>
            <a:r>
              <a:rPr lang="en-US" baseline="0" dirty="0" smtClean="0"/>
              <a:t> similar pair of sequences and form a guide tree and then keep adding the sequences to form the alignment.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1255-0040-764D-8D08-B0075ECD000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930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Mauve computes and visualizes multiple genome alignments. It searches for conserved segments between two genomes called “locally collinear blocks” (LCBs). Its strategy is anchored alignment using inexact, </a:t>
            </a:r>
            <a:r>
              <a:rPr lang="en-US" sz="1200" dirty="0" err="1" smtClean="0"/>
              <a:t>ungapped</a:t>
            </a:r>
            <a:r>
              <a:rPr lang="en-US" sz="1200" dirty="0" smtClean="0"/>
              <a:t> matches.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1255-0040-764D-8D08-B0075ECD000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7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76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2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2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23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0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7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28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1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5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4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66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B1E1-FC94-DB41-98D0-1EA154D90609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FB96F-A460-8848-924D-048022D25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5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Comparative Genomics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09/05/2017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652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Nucleotide statistical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Genome </a:t>
            </a:r>
            <a:r>
              <a:rPr lang="en-US" dirty="0" smtClean="0"/>
              <a:t>size</a:t>
            </a:r>
          </a:p>
          <a:p>
            <a:r>
              <a:rPr lang="en-US" dirty="0" smtClean="0"/>
              <a:t>Overall Genome(G+C)  content</a:t>
            </a:r>
          </a:p>
          <a:p>
            <a:r>
              <a:rPr lang="en-US" dirty="0" smtClean="0"/>
              <a:t>Regions of different (G+C) content</a:t>
            </a:r>
          </a:p>
          <a:p>
            <a:r>
              <a:rPr lang="en-US" dirty="0" smtClean="0"/>
              <a:t>Genomic signature: Codon usage biases, Amino acid usage biases,</a:t>
            </a:r>
          </a:p>
          <a:p>
            <a:r>
              <a:rPr lang="en-US" dirty="0" smtClean="0"/>
              <a:t>Ratio of observed dinucleotide frequencies.</a:t>
            </a:r>
          </a:p>
          <a:p>
            <a:r>
              <a:rPr lang="en-US" dirty="0" smtClean="0"/>
              <a:t>Expected frequency given  random dinucleotide distribution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9130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Genome structure comparisons can be studied by chromosomal breakage &amp; exchange of chromosomal fragments as a mode of genome evolution.</a:t>
            </a:r>
          </a:p>
          <a:p>
            <a:pPr marL="0" indent="0">
              <a:buNone/>
            </a:pPr>
            <a:r>
              <a:rPr lang="en-US" dirty="0" smtClean="0"/>
              <a:t>This can be done by:</a:t>
            </a:r>
          </a:p>
          <a:p>
            <a:pPr marL="0" indent="0">
              <a:buNone/>
            </a:pPr>
            <a:r>
              <a:rPr lang="en-US" dirty="0" smtClean="0"/>
              <a:t>-Identification of conserved </a:t>
            </a:r>
            <a:r>
              <a:rPr lang="en-US" dirty="0" err="1" smtClean="0"/>
              <a:t>synteny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-Identification of rearrangement events.</a:t>
            </a:r>
          </a:p>
          <a:p>
            <a:pPr marL="0" indent="0">
              <a:buNone/>
            </a:pPr>
            <a:r>
              <a:rPr lang="en-US" dirty="0" smtClean="0"/>
              <a:t>-Gene content analysis and DNA repeat distribution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82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level 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Chromosomal </a:t>
            </a:r>
            <a:r>
              <a:rPr lang="en-US" dirty="0" smtClean="0"/>
              <a:t>breakage &amp; </a:t>
            </a:r>
            <a:r>
              <a:rPr lang="en-US" dirty="0"/>
              <a:t>e</a:t>
            </a:r>
            <a:r>
              <a:rPr lang="en-US" dirty="0" smtClean="0"/>
              <a:t>xchange of chromosomal gene </a:t>
            </a:r>
            <a:r>
              <a:rPr lang="en-US" dirty="0" smtClean="0"/>
              <a:t>fragments can disrupt gene order</a:t>
            </a:r>
          </a:p>
          <a:p>
            <a:endParaRPr lang="en-US" dirty="0" smtClean="0"/>
          </a:p>
          <a:p>
            <a:r>
              <a:rPr lang="en-US" dirty="0" smtClean="0"/>
              <a:t>Hence gene order correlates  with evolutionary </a:t>
            </a:r>
            <a:r>
              <a:rPr lang="en-US" dirty="0" smtClean="0"/>
              <a:t>distance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597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17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Methods of Comparative Genomics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2286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6601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 order analysis: types of genomes to align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Derived from recent Common ancestor for identification of Homologous regions.</a:t>
            </a:r>
          </a:p>
          <a:p>
            <a:r>
              <a:rPr lang="en-US" dirty="0" smtClean="0"/>
              <a:t>Derived from sufficiently distant relatives to observe interesting changes :</a:t>
            </a:r>
          </a:p>
          <a:p>
            <a:pPr marL="0" indent="0">
              <a:buNone/>
            </a:pPr>
            <a:r>
              <a:rPr lang="en-US" dirty="0" smtClean="0"/>
              <a:t>Inversions and Deletions and </a:t>
            </a:r>
            <a:r>
              <a:rPr lang="en-US" dirty="0" smtClean="0"/>
              <a:t>Rearrangements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588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Sequence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A MSA is an alignment of n&gt;2 </a:t>
            </a:r>
            <a:r>
              <a:rPr lang="en-US" dirty="0" smtClean="0"/>
              <a:t>nucleotide or amino acid sequences </a:t>
            </a:r>
            <a:r>
              <a:rPr lang="en-US" dirty="0" smtClean="0"/>
              <a:t>obtained by </a:t>
            </a:r>
            <a:r>
              <a:rPr lang="en-US" dirty="0" smtClean="0"/>
              <a:t>inserting </a:t>
            </a:r>
            <a:r>
              <a:rPr lang="en-US" dirty="0" smtClean="0"/>
              <a:t>gaps(-) such that all the resulting sequences have length L and can be arranged in a matrix of N rows and M columns where each column is </a:t>
            </a:r>
            <a:r>
              <a:rPr lang="en-US" dirty="0" smtClean="0"/>
              <a:t>a </a:t>
            </a:r>
            <a:r>
              <a:rPr lang="en-US" dirty="0" smtClean="0"/>
              <a:t>homologous position.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22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MSA?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To find homology amongst the MSA</a:t>
            </a:r>
          </a:p>
          <a:p>
            <a:pPr>
              <a:buFontTx/>
              <a:buChar char="-"/>
            </a:pPr>
            <a:r>
              <a:rPr lang="en-US" dirty="0" smtClean="0"/>
              <a:t>Determination of consensus sequence of MSA</a:t>
            </a:r>
          </a:p>
          <a:p>
            <a:pPr>
              <a:buFontTx/>
              <a:buChar char="-"/>
            </a:pPr>
            <a:r>
              <a:rPr lang="en-US" dirty="0" smtClean="0"/>
              <a:t>Identify a conserved portion of a sequence to </a:t>
            </a:r>
            <a:r>
              <a:rPr lang="en-US" dirty="0" smtClean="0"/>
              <a:t>study distantly related sequences</a:t>
            </a:r>
          </a:p>
          <a:p>
            <a:pPr>
              <a:buFontTx/>
              <a:buChar char="-"/>
            </a:pPr>
            <a:r>
              <a:rPr lang="en-US" dirty="0" smtClean="0"/>
              <a:t>Protein secondary </a:t>
            </a:r>
            <a:r>
              <a:rPr lang="en-US" dirty="0" smtClean="0"/>
              <a:t>structure </a:t>
            </a:r>
            <a:r>
              <a:rPr lang="en-US" dirty="0" smtClean="0"/>
              <a:t>prediction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86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MSA</a:t>
            </a:r>
            <a:endParaRPr lang="en-US" dirty="0"/>
          </a:p>
        </p:txBody>
      </p:sp>
      <p:pic>
        <p:nvPicPr>
          <p:cNvPr id="4" name="Content Placeholder 3" descr="slide_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19595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75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b="1" dirty="0" smtClean="0"/>
              <a:t>Dynamic programming approach:</a:t>
            </a:r>
          </a:p>
          <a:p>
            <a:pPr marL="0" indent="0">
              <a:buNone/>
            </a:pPr>
            <a:r>
              <a:rPr lang="en-US" dirty="0" smtClean="0"/>
              <a:t>Computes an optimal alignment for a given score function. But high running time so it is not preferred.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b="1" dirty="0" smtClean="0"/>
              <a:t>Progressive method</a:t>
            </a:r>
            <a:r>
              <a:rPr lang="en-US" dirty="0" smtClean="0"/>
              <a:t>: Repeatedly aligns two sequences. Most preferred.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b="1" dirty="0" smtClean="0"/>
              <a:t>Iterative method</a:t>
            </a:r>
            <a:r>
              <a:rPr lang="en-US" dirty="0" smtClean="0"/>
              <a:t>: similar to progressive method, repeatedly aligns sequences and add new sequences to the alignment. Unlike progressive, they start </a:t>
            </a:r>
            <a:r>
              <a:rPr lang="en-US" dirty="0" smtClean="0"/>
              <a:t>at a </a:t>
            </a:r>
            <a:r>
              <a:rPr lang="en-US" dirty="0" smtClean="0"/>
              <a:t>random point </a:t>
            </a:r>
            <a:r>
              <a:rPr lang="en-US" dirty="0" smtClean="0"/>
              <a:t>to build </a:t>
            </a:r>
            <a:r>
              <a:rPr lang="en-US" dirty="0" smtClean="0"/>
              <a:t>the alignment and hence are time </a:t>
            </a:r>
            <a:r>
              <a:rPr lang="en-US" dirty="0" smtClean="0"/>
              <a:t>consuming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58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016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8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MAUVE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570" y="415456"/>
            <a:ext cx="7984414" cy="644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1570" y="25364"/>
            <a:ext cx="7655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MAUVE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76272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order analysis using MAUVE.</a:t>
            </a:r>
            <a:endParaRPr lang="en-US" dirty="0"/>
          </a:p>
        </p:txBody>
      </p:sp>
      <p:pic>
        <p:nvPicPr>
          <p:cNvPr id="4" name="Content Placeholder 3" descr="Mauve_class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" r="2350"/>
          <a:stretch>
            <a:fillRect/>
          </a:stretch>
        </p:blipFill>
        <p:spPr>
          <a:xfrm>
            <a:off x="457200" y="114913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947759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comparative genomics?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similarities and differences between genomes</a:t>
            </a:r>
          </a:p>
          <a:p>
            <a:r>
              <a:rPr lang="en-US" dirty="0" smtClean="0"/>
              <a:t>Identify the evolutionary relationships </a:t>
            </a:r>
          </a:p>
          <a:p>
            <a:r>
              <a:rPr lang="en-US" dirty="0" smtClean="0"/>
              <a:t>Explore phenotypic differences based on genetic variation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Comparative genomics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Medicine ( zebrafish and mice can be good models for specific diseases since they share </a:t>
            </a:r>
            <a:r>
              <a:rPr lang="en-US" dirty="0" smtClean="0"/>
              <a:t>genes </a:t>
            </a:r>
            <a:r>
              <a:rPr lang="en-US" dirty="0" smtClean="0"/>
              <a:t>with us)</a:t>
            </a:r>
          </a:p>
          <a:p>
            <a:r>
              <a:rPr lang="en-US" dirty="0" smtClean="0"/>
              <a:t>Research (Identification of genes, coding motifs and non coding motifs; Functional prediction of hypothetical proteins)</a:t>
            </a:r>
          </a:p>
          <a:p>
            <a:r>
              <a:rPr lang="en-US" dirty="0" smtClean="0"/>
              <a:t>Evolutionary relationships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2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47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Genomic data do we compare?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15407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6456" y="3495886"/>
            <a:ext cx="3482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DNA sequences or AA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Terms associated with Comparative Genomics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967318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3733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Genome structure comparisons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50384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547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59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607</Words>
  <Application>Microsoft Office PowerPoint</Application>
  <PresentationFormat>On-screen Show (4:3)</PresentationFormat>
  <Paragraphs>83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Comparative Genomics</vt:lpstr>
      <vt:lpstr>      WHY?</vt:lpstr>
      <vt:lpstr>Why study comparative genomics?</vt:lpstr>
      <vt:lpstr>Role of Comparative genomics</vt:lpstr>
      <vt:lpstr>       WHAT?</vt:lpstr>
      <vt:lpstr>What Genomic data do we compare?</vt:lpstr>
      <vt:lpstr>Terms associated with Comparative Genomics</vt:lpstr>
      <vt:lpstr>Genome structure comparisons</vt:lpstr>
      <vt:lpstr>      HOW?</vt:lpstr>
      <vt:lpstr>Nucleotide statistical comparison</vt:lpstr>
      <vt:lpstr>DNA comparison</vt:lpstr>
      <vt:lpstr>Gene level comparisons</vt:lpstr>
      <vt:lpstr>      STEPS</vt:lpstr>
      <vt:lpstr>Methods of Comparative Genomics</vt:lpstr>
      <vt:lpstr>Gene order analysis: types of genomes to align</vt:lpstr>
      <vt:lpstr>Multiple Sequence alignment</vt:lpstr>
      <vt:lpstr>Why study MSA?</vt:lpstr>
      <vt:lpstr>Applications of MSA</vt:lpstr>
      <vt:lpstr>Types of MSA</vt:lpstr>
      <vt:lpstr>MAUVE</vt:lpstr>
      <vt:lpstr>Gene order analysis using MAUVE.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Genomics</dc:title>
  <dc:creator>Geetha Saarunya S</dc:creator>
  <cp:lastModifiedBy>Dr. Bert Ely</cp:lastModifiedBy>
  <cp:revision>41</cp:revision>
  <dcterms:created xsi:type="dcterms:W3CDTF">2017-09-03T12:17:37Z</dcterms:created>
  <dcterms:modified xsi:type="dcterms:W3CDTF">2017-09-05T10:41:59Z</dcterms:modified>
</cp:coreProperties>
</file>