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57" r:id="rId3"/>
    <p:sldId id="259" r:id="rId4"/>
    <p:sldId id="260" r:id="rId5"/>
    <p:sldId id="261" r:id="rId6"/>
    <p:sldId id="258"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78"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199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88A73A-C9A8-EB43-BFDA-EFD1F8DD8433}" type="datetimeFigureOut">
              <a:rPr lang="en-US" smtClean="0"/>
              <a:t>22/10/17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5F6BCB-8B72-B844-9F47-966D511EF30D}" type="slidenum">
              <a:rPr lang="en-US" smtClean="0"/>
              <a:t>‹#›</a:t>
            </a:fld>
            <a:endParaRPr lang="en-US"/>
          </a:p>
        </p:txBody>
      </p:sp>
    </p:spTree>
    <p:extLst>
      <p:ext uri="{BB962C8B-B14F-4D97-AF65-F5344CB8AC3E}">
        <p14:creationId xmlns:p14="http://schemas.microsoft.com/office/powerpoint/2010/main" val="315983294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Alternative RNA splicing greatly increases proteome diversity and may thereby contribute to tissue-specific functions. We carried out genome-wide quantitative analysis of alternative splicing using a custom </a:t>
            </a:r>
            <a:r>
              <a:rPr lang="en-US" dirty="0" err="1" smtClean="0"/>
              <a:t>Affymetrix</a:t>
            </a:r>
            <a:r>
              <a:rPr lang="en-US" dirty="0" smtClean="0"/>
              <a:t> microarray to assess the role of the neuronal splicing factor Nova in the brain. We used a stringent algorithm to identify 591 exons that were differentially spliced in the brain relative to immune tissues, and 6.6% of these showed major splicing defects in the </a:t>
            </a:r>
            <a:r>
              <a:rPr lang="en-US" dirty="0" err="1" smtClean="0"/>
              <a:t>neocortex</a:t>
            </a:r>
            <a:r>
              <a:rPr lang="en-US" dirty="0" smtClean="0"/>
              <a:t> of Nova2-/- mice. We tested 49 exons with the largest predicted Nova-dependent splicing changes and validated all 49 by RT-PCR. We analyzed the encoded proteins and found that all those with defined brain functions acted in the synapse (34 of 40, including neurotransmitter receptors, </a:t>
            </a:r>
            <a:r>
              <a:rPr lang="en-US" dirty="0" err="1" smtClean="0"/>
              <a:t>cation</a:t>
            </a:r>
            <a:r>
              <a:rPr lang="en-US" dirty="0" smtClean="0"/>
              <a:t> channels, adhesion and scaffold proteins) or in axon guidance (8 of 40). Moreover, of the 35 proteins with known interaction partners, 74% (26) interact with each other. Validating a large set of Nova RNA targets has led us to identify a multi-tiered network in which Nova regulates the exon content of RNAs encoding proteins that interact in the synapse.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Human cells contain approx20,000–25,000 genes1, which would generate a proteome of limited complexity if each gene produced one protein. Alternative RNA splicing is believed to be a primary means of increasing proteome complexity2 and thereby functional diversity, an issue of particular importance in the brain and immune system. The mechanisms and importance of splicing regulation in mammalian tissues are poorly understood in comparison with the well-explored signaling pathways that regulate transcription of functionally coherent sets of genes3, 4, 5, 6. Understanding the biologic role of alternative splicing has been impeded by the difficulty in systematically identifying and validating transcripts that are </a:t>
            </a:r>
            <a:r>
              <a:rPr lang="en-US" dirty="0" err="1" smtClean="0"/>
              <a:t>coregulated</a:t>
            </a:r>
            <a:r>
              <a:rPr lang="en-US" dirty="0" smtClean="0"/>
              <a:t> by specific splicing factors</a:t>
            </a:r>
            <a:endParaRPr lang="en-US" dirty="0"/>
          </a:p>
        </p:txBody>
      </p:sp>
      <p:sp>
        <p:nvSpPr>
          <p:cNvPr id="4" name="Slide Number Placeholder 3"/>
          <p:cNvSpPr>
            <a:spLocks noGrp="1"/>
          </p:cNvSpPr>
          <p:nvPr>
            <p:ph type="sldNum" sz="quarter" idx="10"/>
          </p:nvPr>
        </p:nvSpPr>
        <p:spPr/>
        <p:txBody>
          <a:bodyPr/>
          <a:lstStyle/>
          <a:p>
            <a:fld id="{3B5F6BCB-8B72-B844-9F47-966D511EF30D}" type="slidenum">
              <a:rPr lang="en-US" smtClean="0"/>
              <a:t>2</a:t>
            </a:fld>
            <a:endParaRPr lang="en-US"/>
          </a:p>
        </p:txBody>
      </p:sp>
    </p:spTree>
    <p:extLst>
      <p:ext uri="{BB962C8B-B14F-4D97-AF65-F5344CB8AC3E}">
        <p14:creationId xmlns:p14="http://schemas.microsoft.com/office/powerpoint/2010/main" val="35476638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 large biases in data</a:t>
            </a:r>
            <a:endParaRPr lang="en-US" dirty="0"/>
          </a:p>
        </p:txBody>
      </p:sp>
      <p:sp>
        <p:nvSpPr>
          <p:cNvPr id="4" name="Slide Number Placeholder 3"/>
          <p:cNvSpPr>
            <a:spLocks noGrp="1"/>
          </p:cNvSpPr>
          <p:nvPr>
            <p:ph type="sldNum" sz="quarter" idx="10"/>
          </p:nvPr>
        </p:nvSpPr>
        <p:spPr/>
        <p:txBody>
          <a:bodyPr/>
          <a:lstStyle/>
          <a:p>
            <a:fld id="{3B5F6BCB-8B72-B844-9F47-966D511EF30D}" type="slidenum">
              <a:rPr lang="en-US" smtClean="0"/>
              <a:t>15</a:t>
            </a:fld>
            <a:endParaRPr lang="en-US"/>
          </a:p>
        </p:txBody>
      </p:sp>
    </p:spTree>
    <p:extLst>
      <p:ext uri="{BB962C8B-B14F-4D97-AF65-F5344CB8AC3E}">
        <p14:creationId xmlns:p14="http://schemas.microsoft.com/office/powerpoint/2010/main" val="2080214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Yes. Multidimensional scaling (MDS) is a means of visualizing the level of similarity of individual cases of a dataset.</a:t>
            </a:r>
            <a:endParaRPr lang="en-US" dirty="0"/>
          </a:p>
        </p:txBody>
      </p:sp>
      <p:sp>
        <p:nvSpPr>
          <p:cNvPr id="4" name="Slide Number Placeholder 3"/>
          <p:cNvSpPr>
            <a:spLocks noGrp="1"/>
          </p:cNvSpPr>
          <p:nvPr>
            <p:ph type="sldNum" sz="quarter" idx="10"/>
          </p:nvPr>
        </p:nvSpPr>
        <p:spPr/>
        <p:txBody>
          <a:bodyPr/>
          <a:lstStyle/>
          <a:p>
            <a:fld id="{3B5F6BCB-8B72-B844-9F47-966D511EF30D}" type="slidenum">
              <a:rPr lang="en-US" smtClean="0"/>
              <a:t>16</a:t>
            </a:fld>
            <a:endParaRPr lang="en-US"/>
          </a:p>
        </p:txBody>
      </p:sp>
    </p:spTree>
    <p:extLst>
      <p:ext uri="{BB962C8B-B14F-4D97-AF65-F5344CB8AC3E}">
        <p14:creationId xmlns:p14="http://schemas.microsoft.com/office/powerpoint/2010/main" val="1099295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77A54A-41F5-C946-8428-12583696DF7D}" type="datetimeFigureOut">
              <a:rPr lang="en-US" smtClean="0"/>
              <a:t>22/10/17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1599063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77A54A-41F5-C946-8428-12583696DF7D}" type="datetimeFigureOut">
              <a:rPr lang="en-US" smtClean="0"/>
              <a:t>22/10/17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2134542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77A54A-41F5-C946-8428-12583696DF7D}" type="datetimeFigureOut">
              <a:rPr lang="en-US" smtClean="0"/>
              <a:t>22/10/17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1459866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77A54A-41F5-C946-8428-12583696DF7D}" type="datetimeFigureOut">
              <a:rPr lang="en-US" smtClean="0"/>
              <a:t>22/10/17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1769438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77A54A-41F5-C946-8428-12583696DF7D}" type="datetimeFigureOut">
              <a:rPr lang="en-US" smtClean="0"/>
              <a:t>22/10/17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598490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77A54A-41F5-C946-8428-12583696DF7D}" type="datetimeFigureOut">
              <a:rPr lang="en-US" smtClean="0"/>
              <a:t>22/10/17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2215254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77A54A-41F5-C946-8428-12583696DF7D}" type="datetimeFigureOut">
              <a:rPr lang="en-US" smtClean="0"/>
              <a:t>22/10/17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2383057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77A54A-41F5-C946-8428-12583696DF7D}" type="datetimeFigureOut">
              <a:rPr lang="en-US" smtClean="0"/>
              <a:t>22/10/17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220959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77A54A-41F5-C946-8428-12583696DF7D}" type="datetimeFigureOut">
              <a:rPr lang="en-US" smtClean="0"/>
              <a:t>22/10/17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1728736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77A54A-41F5-C946-8428-12583696DF7D}" type="datetimeFigureOut">
              <a:rPr lang="en-US" smtClean="0"/>
              <a:t>22/10/17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951140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77A54A-41F5-C946-8428-12583696DF7D}" type="datetimeFigureOut">
              <a:rPr lang="en-US" smtClean="0"/>
              <a:t>22/10/17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825C21-CE3C-5C4F-82D6-0834BBC0F315}" type="slidenum">
              <a:rPr lang="en-US" smtClean="0"/>
              <a:t>‹#›</a:t>
            </a:fld>
            <a:endParaRPr lang="en-US"/>
          </a:p>
        </p:txBody>
      </p:sp>
    </p:spTree>
    <p:extLst>
      <p:ext uri="{BB962C8B-B14F-4D97-AF65-F5344CB8AC3E}">
        <p14:creationId xmlns:p14="http://schemas.microsoft.com/office/powerpoint/2010/main" val="33252009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77A54A-41F5-C946-8428-12583696DF7D}" type="datetimeFigureOut">
              <a:rPr lang="en-US" smtClean="0"/>
              <a:t>22/10/17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825C21-CE3C-5C4F-82D6-0834BBC0F315}" type="slidenum">
              <a:rPr lang="en-US" smtClean="0"/>
              <a:t>‹#›</a:t>
            </a:fld>
            <a:endParaRPr lang="en-US"/>
          </a:p>
        </p:txBody>
      </p:sp>
    </p:spTree>
    <p:extLst>
      <p:ext uri="{BB962C8B-B14F-4D97-AF65-F5344CB8AC3E}">
        <p14:creationId xmlns:p14="http://schemas.microsoft.com/office/powerpoint/2010/main" val="387258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Analysis of </a:t>
            </a:r>
            <a:r>
              <a:rPr lang="en-US" b="1" dirty="0" err="1" smtClean="0"/>
              <a:t>Pasilla</a:t>
            </a:r>
            <a:r>
              <a:rPr lang="en-US" b="1" dirty="0" smtClean="0"/>
              <a:t> Knock-down Experiment in Drosophila</a:t>
            </a:r>
            <a:endParaRPr lang="en-US" b="1" dirty="0"/>
          </a:p>
        </p:txBody>
      </p:sp>
      <p:sp>
        <p:nvSpPr>
          <p:cNvPr id="3" name="Subtitle 2"/>
          <p:cNvSpPr>
            <a:spLocks noGrp="1"/>
          </p:cNvSpPr>
          <p:nvPr>
            <p:ph type="subTitle" idx="1"/>
          </p:nvPr>
        </p:nvSpPr>
        <p:spPr/>
        <p:txBody>
          <a:bodyPr/>
          <a:lstStyle/>
          <a:p>
            <a:r>
              <a:rPr lang="en-US" dirty="0" smtClean="0"/>
              <a:t>~Adapted from workshop by Belinda </a:t>
            </a:r>
            <a:r>
              <a:rPr lang="en-US" dirty="0" err="1" smtClean="0"/>
              <a:t>Phipson</a:t>
            </a:r>
            <a:r>
              <a:rPr lang="en-US" dirty="0" smtClean="0"/>
              <a:t> and </a:t>
            </a:r>
            <a:r>
              <a:rPr lang="en-US" dirty="0" err="1" smtClean="0"/>
              <a:t>Jovana</a:t>
            </a:r>
            <a:r>
              <a:rPr lang="en-US" dirty="0" smtClean="0"/>
              <a:t> </a:t>
            </a:r>
            <a:r>
              <a:rPr lang="en-US" dirty="0" err="1" smtClean="0"/>
              <a:t>Maksimovic</a:t>
            </a:r>
            <a:endParaRPr lang="en-US" dirty="0"/>
          </a:p>
        </p:txBody>
      </p:sp>
    </p:spTree>
    <p:extLst>
      <p:ext uri="{BB962C8B-B14F-4D97-AF65-F5344CB8AC3E}">
        <p14:creationId xmlns:p14="http://schemas.microsoft.com/office/powerpoint/2010/main" val="14675165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 The relationship between CPM and </a:t>
            </a:r>
            <a:r>
              <a:rPr lang="en-US" sz="3200" b="1" dirty="0" err="1" smtClean="0"/>
              <a:t>countsdata</a:t>
            </a:r>
            <a:r>
              <a:rPr lang="en-US" sz="3200" b="1" dirty="0" smtClean="0"/>
              <a:t> to see what CPM threshold we should be imposing</a:t>
            </a:r>
            <a:endParaRPr lang="en-US" sz="3200" b="1" dirty="0"/>
          </a:p>
        </p:txBody>
      </p:sp>
      <p:sp>
        <p:nvSpPr>
          <p:cNvPr id="3" name="Content Placeholder 2"/>
          <p:cNvSpPr>
            <a:spLocks noGrp="1"/>
          </p:cNvSpPr>
          <p:nvPr>
            <p:ph idx="1"/>
          </p:nvPr>
        </p:nvSpPr>
        <p:spPr/>
        <p:txBody>
          <a:bodyPr>
            <a:normAutofit/>
          </a:bodyPr>
          <a:lstStyle/>
          <a:p>
            <a:pPr marL="0" indent="0">
              <a:buNone/>
            </a:pPr>
            <a:r>
              <a:rPr lang="en-US" sz="2000" dirty="0" smtClean="0"/>
              <a:t>&gt;</a:t>
            </a:r>
            <a:r>
              <a:rPr lang="en-US" sz="2000" dirty="0" smtClean="0"/>
              <a:t>library(</a:t>
            </a:r>
            <a:r>
              <a:rPr lang="en-US" sz="2000" dirty="0" err="1" smtClean="0"/>
              <a:t>edgeR</a:t>
            </a:r>
            <a:r>
              <a:rPr lang="en-US" sz="2000" dirty="0" smtClean="0"/>
              <a:t>)</a:t>
            </a:r>
          </a:p>
          <a:p>
            <a:pPr marL="0" indent="0">
              <a:buNone/>
            </a:pPr>
            <a:r>
              <a:rPr lang="en-US" sz="2000" dirty="0"/>
              <a:t>&gt;table(</a:t>
            </a:r>
            <a:r>
              <a:rPr lang="en-US" sz="2000" dirty="0" err="1"/>
              <a:t>targets$Group</a:t>
            </a:r>
            <a:r>
              <a:rPr lang="en-US" sz="2000" dirty="0" smtClean="0"/>
              <a:t>)</a:t>
            </a:r>
          </a:p>
          <a:p>
            <a:pPr marL="0" indent="0">
              <a:buNone/>
            </a:pPr>
            <a:endParaRPr lang="en-US" sz="2000" dirty="0" smtClean="0"/>
          </a:p>
          <a:p>
            <a:pPr marL="0" indent="0">
              <a:buNone/>
            </a:pPr>
            <a:r>
              <a:rPr lang="en-US" sz="2000" dirty="0" smtClean="0"/>
              <a:t>&gt;</a:t>
            </a:r>
            <a:r>
              <a:rPr lang="en-US" sz="2000" dirty="0" err="1" smtClean="0"/>
              <a:t>mycpm</a:t>
            </a:r>
            <a:r>
              <a:rPr lang="en-US" sz="2000" dirty="0" smtClean="0"/>
              <a:t> </a:t>
            </a:r>
            <a:r>
              <a:rPr lang="en-US" sz="2000" dirty="0"/>
              <a:t>&lt;- </a:t>
            </a:r>
            <a:r>
              <a:rPr lang="en-US" sz="2000" dirty="0" err="1"/>
              <a:t>cpm</a:t>
            </a:r>
            <a:r>
              <a:rPr lang="en-US" sz="2000" dirty="0"/>
              <a:t>(counts)</a:t>
            </a:r>
          </a:p>
          <a:p>
            <a:pPr marL="0" indent="0">
              <a:buNone/>
            </a:pPr>
            <a:r>
              <a:rPr lang="en-US" sz="2000" dirty="0"/>
              <a:t>&gt;</a:t>
            </a:r>
            <a:r>
              <a:rPr lang="en-US" sz="2000" dirty="0" smtClean="0"/>
              <a:t>plot</a:t>
            </a:r>
            <a:r>
              <a:rPr lang="en-US" sz="2000" dirty="0"/>
              <a:t>(counts[,1],</a:t>
            </a:r>
            <a:r>
              <a:rPr lang="en-US" sz="2000" dirty="0" err="1"/>
              <a:t>mycpm</a:t>
            </a:r>
            <a:r>
              <a:rPr lang="en-US" sz="2000" dirty="0"/>
              <a:t>[,1],</a:t>
            </a:r>
            <a:r>
              <a:rPr lang="en-US" sz="2000" dirty="0" err="1"/>
              <a:t>xlim</a:t>
            </a:r>
            <a:r>
              <a:rPr lang="en-US" sz="2000" dirty="0"/>
              <a:t>=c(0,20),</a:t>
            </a:r>
            <a:r>
              <a:rPr lang="en-US" sz="2000" dirty="0" err="1"/>
              <a:t>ylim</a:t>
            </a:r>
            <a:r>
              <a:rPr lang="en-US" sz="2000" dirty="0"/>
              <a:t>=c(0,5))</a:t>
            </a:r>
          </a:p>
          <a:p>
            <a:pPr marL="0" indent="0">
              <a:buNone/>
            </a:pPr>
            <a:r>
              <a:rPr lang="en-US" sz="2000" dirty="0" smtClean="0"/>
              <a:t>&gt;</a:t>
            </a:r>
            <a:r>
              <a:rPr lang="en-US" sz="2000" dirty="0" err="1" smtClean="0"/>
              <a:t>abline</a:t>
            </a:r>
            <a:r>
              <a:rPr lang="en-US" sz="2000" dirty="0"/>
              <a:t>(v=10,col=2)</a:t>
            </a:r>
          </a:p>
          <a:p>
            <a:pPr marL="0" indent="0">
              <a:buNone/>
            </a:pPr>
            <a:r>
              <a:rPr lang="en-US" sz="2000" dirty="0" smtClean="0"/>
              <a:t>&gt;</a:t>
            </a:r>
            <a:r>
              <a:rPr lang="en-US" sz="2000" dirty="0" err="1" smtClean="0"/>
              <a:t>abline</a:t>
            </a:r>
            <a:r>
              <a:rPr lang="en-US" sz="2000" dirty="0"/>
              <a:t>(h=2,col=4)</a:t>
            </a:r>
            <a:endParaRPr lang="pt-BR" sz="2000" dirty="0" smtClean="0"/>
          </a:p>
          <a:p>
            <a:pPr>
              <a:buFont typeface="Wingdings" charset="0"/>
              <a:buChar char="Ø"/>
            </a:pPr>
            <a:endParaRPr lang="en-US" sz="2000" dirty="0" smtClean="0"/>
          </a:p>
          <a:p>
            <a:pPr marL="0" indent="0">
              <a:buNone/>
            </a:pPr>
            <a:endParaRPr lang="en-US" sz="2000" dirty="0"/>
          </a:p>
        </p:txBody>
      </p:sp>
    </p:spTree>
    <p:extLst>
      <p:ext uri="{BB962C8B-B14F-4D97-AF65-F5344CB8AC3E}">
        <p14:creationId xmlns:p14="http://schemas.microsoft.com/office/powerpoint/2010/main" val="2380148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a:t/>
            </a:r>
            <a:br>
              <a:rPr lang="en-US" b="1" dirty="0"/>
            </a:br>
            <a:r>
              <a:rPr lang="en-US" b="1" dirty="0"/>
              <a:t>F</a:t>
            </a:r>
            <a:r>
              <a:rPr lang="en-US" b="1" dirty="0" smtClean="0"/>
              <a:t>ilter on a CPM of 2 or 3 in at least 3 samples.</a:t>
            </a:r>
            <a:br>
              <a:rPr lang="en-US" b="1" dirty="0" smtClean="0"/>
            </a:br>
            <a:r>
              <a:rPr lang="en-US" b="1" dirty="0" smtClean="0"/>
              <a:t/>
            </a:r>
            <a:br>
              <a:rPr lang="en-US" b="1" dirty="0" smtClean="0"/>
            </a:br>
            <a:endParaRPr lang="en-US" b="1"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&gt;thresh &lt;- </a:t>
            </a:r>
            <a:r>
              <a:rPr lang="en-US" dirty="0" err="1" smtClean="0"/>
              <a:t>mycpm</a:t>
            </a:r>
            <a:r>
              <a:rPr lang="en-US" dirty="0" smtClean="0"/>
              <a:t> &gt; 2</a:t>
            </a:r>
          </a:p>
          <a:p>
            <a:pPr marL="0" indent="0">
              <a:buNone/>
            </a:pPr>
            <a:r>
              <a:rPr lang="en-US" dirty="0" smtClean="0"/>
              <a:t>&gt;keep &lt;- </a:t>
            </a:r>
            <a:r>
              <a:rPr lang="en-US" dirty="0" err="1" smtClean="0"/>
              <a:t>rowSums</a:t>
            </a:r>
            <a:r>
              <a:rPr lang="en-US" dirty="0" smtClean="0"/>
              <a:t>(thresh) &gt;= 3</a:t>
            </a:r>
          </a:p>
          <a:p>
            <a:pPr marL="0" indent="0">
              <a:buNone/>
            </a:pPr>
            <a:r>
              <a:rPr lang="en-US" dirty="0" smtClean="0"/>
              <a:t>&gt;table(keep</a:t>
            </a:r>
            <a:r>
              <a:rPr lang="en-US" dirty="0" smtClean="0"/>
              <a:t>)</a:t>
            </a:r>
          </a:p>
          <a:p>
            <a:pPr marL="0" indent="0">
              <a:buNone/>
            </a:pPr>
            <a:endParaRPr lang="en-US" dirty="0" smtClean="0"/>
          </a:p>
          <a:p>
            <a:pPr marL="0" indent="0">
              <a:buNone/>
            </a:pPr>
            <a:r>
              <a:rPr lang="en-US" dirty="0" smtClean="0"/>
              <a:t># </a:t>
            </a:r>
            <a:r>
              <a:rPr lang="en-US" dirty="0"/>
              <a:t>keep</a:t>
            </a:r>
          </a:p>
          <a:p>
            <a:pPr marL="0" indent="0">
              <a:buNone/>
            </a:pPr>
            <a:r>
              <a:rPr lang="en-US" dirty="0"/>
              <a:t>FALSE  TRUE </a:t>
            </a:r>
          </a:p>
          <a:p>
            <a:pPr marL="0" indent="0">
              <a:buNone/>
            </a:pPr>
            <a:r>
              <a:rPr lang="en-US" dirty="0"/>
              <a:t> 7345  7524 </a:t>
            </a:r>
            <a:endParaRPr lang="en-US" dirty="0" smtClean="0"/>
          </a:p>
          <a:p>
            <a:pPr marL="0" indent="0">
              <a:buNone/>
            </a:pPr>
            <a:endParaRPr lang="en-US" dirty="0" smtClean="0"/>
          </a:p>
          <a:p>
            <a:pPr marL="0" indent="0">
              <a:buNone/>
            </a:pPr>
            <a:r>
              <a:rPr lang="en-US" dirty="0" smtClean="0"/>
              <a:t>&gt;</a:t>
            </a:r>
            <a:r>
              <a:rPr lang="en-US" dirty="0" err="1" smtClean="0"/>
              <a:t>counts.keep</a:t>
            </a:r>
            <a:r>
              <a:rPr lang="en-US" dirty="0" smtClean="0"/>
              <a:t> &lt;- counts[keep,]</a:t>
            </a:r>
          </a:p>
          <a:p>
            <a:pPr marL="0" indent="0">
              <a:buNone/>
            </a:pPr>
            <a:r>
              <a:rPr lang="en-US" dirty="0" smtClean="0"/>
              <a:t>&gt;dim(</a:t>
            </a:r>
            <a:r>
              <a:rPr lang="en-US" dirty="0" err="1" smtClean="0"/>
              <a:t>counts.keep</a:t>
            </a:r>
            <a:r>
              <a:rPr lang="en-US" dirty="0" smtClean="0"/>
              <a:t>)</a:t>
            </a:r>
          </a:p>
          <a:p>
            <a:pPr marL="0" indent="0">
              <a:buNone/>
            </a:pPr>
            <a:endParaRPr lang="en-US" dirty="0"/>
          </a:p>
          <a:p>
            <a:pPr marL="0" indent="0">
              <a:buNone/>
            </a:pPr>
            <a:r>
              <a:rPr lang="en-US" dirty="0" smtClean="0"/>
              <a:t>We are filtering out half of our reads</a:t>
            </a:r>
            <a:endParaRPr lang="en-US" dirty="0"/>
          </a:p>
        </p:txBody>
      </p:sp>
    </p:spTree>
    <p:extLst>
      <p:ext uri="{BB962C8B-B14F-4D97-AF65-F5344CB8AC3E}">
        <p14:creationId xmlns:p14="http://schemas.microsoft.com/office/powerpoint/2010/main" val="3908844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Quality control</a:t>
            </a:r>
            <a:endParaRPr lang="en-US" b="1" dirty="0"/>
          </a:p>
        </p:txBody>
      </p:sp>
      <p:sp>
        <p:nvSpPr>
          <p:cNvPr id="3" name="Content Placeholder 2"/>
          <p:cNvSpPr>
            <a:spLocks noGrp="1"/>
          </p:cNvSpPr>
          <p:nvPr>
            <p:ph idx="1"/>
          </p:nvPr>
        </p:nvSpPr>
        <p:spPr/>
        <p:txBody>
          <a:bodyPr/>
          <a:lstStyle/>
          <a:p>
            <a:pPr marL="0" indent="0">
              <a:buNone/>
            </a:pPr>
            <a:r>
              <a:rPr lang="en-US" dirty="0" smtClean="0"/>
              <a:t>y &lt;- </a:t>
            </a:r>
            <a:r>
              <a:rPr lang="en-US" dirty="0" err="1" smtClean="0"/>
              <a:t>DGEList</a:t>
            </a:r>
            <a:r>
              <a:rPr lang="en-US" dirty="0" smtClean="0"/>
              <a:t>(</a:t>
            </a:r>
            <a:r>
              <a:rPr lang="en-US" dirty="0" err="1" smtClean="0"/>
              <a:t>counts.keep</a:t>
            </a:r>
            <a:r>
              <a:rPr lang="en-US" dirty="0" smtClean="0"/>
              <a:t>)</a:t>
            </a:r>
          </a:p>
          <a:p>
            <a:pPr marL="0" indent="0">
              <a:buNone/>
            </a:pPr>
            <a:r>
              <a:rPr lang="en-US" dirty="0" smtClean="0"/>
              <a:t>#First, check the library sizes:</a:t>
            </a:r>
          </a:p>
          <a:p>
            <a:pPr marL="0" indent="0">
              <a:buNone/>
            </a:pPr>
            <a:r>
              <a:rPr lang="en-US" dirty="0" smtClean="0"/>
              <a:t>&gt;</a:t>
            </a:r>
            <a:r>
              <a:rPr lang="en-US" dirty="0" err="1" smtClean="0"/>
              <a:t>barplot</a:t>
            </a:r>
            <a:r>
              <a:rPr lang="en-US" dirty="0" smtClean="0"/>
              <a:t>(</a:t>
            </a:r>
            <a:r>
              <a:rPr lang="en-US" dirty="0" err="1" smtClean="0"/>
              <a:t>y$samples$lib.size</a:t>
            </a:r>
            <a:r>
              <a:rPr lang="en-US" dirty="0" smtClean="0"/>
              <a:t>)</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812081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Next check the distribution of the counts using a boxplot:</a:t>
            </a:r>
            <a:endParaRPr lang="en-US" b="1" dirty="0"/>
          </a:p>
        </p:txBody>
      </p:sp>
      <p:sp>
        <p:nvSpPr>
          <p:cNvPr id="3" name="Content Placeholder 2"/>
          <p:cNvSpPr>
            <a:spLocks noGrp="1"/>
          </p:cNvSpPr>
          <p:nvPr>
            <p:ph idx="1"/>
          </p:nvPr>
        </p:nvSpPr>
        <p:spPr/>
        <p:txBody>
          <a:bodyPr>
            <a:normAutofit/>
          </a:bodyPr>
          <a:lstStyle/>
          <a:p>
            <a:pPr marL="0" indent="0">
              <a:buNone/>
            </a:pPr>
            <a:r>
              <a:rPr lang="en-US" sz="2400" dirty="0" smtClean="0"/>
              <a:t>&gt;par(</a:t>
            </a:r>
            <a:r>
              <a:rPr lang="en-US" sz="2400" dirty="0" err="1" smtClean="0"/>
              <a:t>mfrow</a:t>
            </a:r>
            <a:r>
              <a:rPr lang="en-US" sz="2400" dirty="0" smtClean="0"/>
              <a:t>=c(1,1))</a:t>
            </a:r>
          </a:p>
          <a:p>
            <a:pPr marL="0" indent="0">
              <a:buNone/>
            </a:pPr>
            <a:r>
              <a:rPr lang="en-US" sz="2400" dirty="0" smtClean="0"/>
              <a:t># Get log2 counts per million</a:t>
            </a:r>
          </a:p>
          <a:p>
            <a:pPr marL="0" indent="0">
              <a:buNone/>
            </a:pPr>
            <a:r>
              <a:rPr lang="en-US" sz="2400" dirty="0" smtClean="0"/>
              <a:t>&gt;</a:t>
            </a:r>
            <a:r>
              <a:rPr lang="en-US" sz="2400" dirty="0" err="1" smtClean="0"/>
              <a:t>logcpm</a:t>
            </a:r>
            <a:r>
              <a:rPr lang="en-US" sz="2400" dirty="0" smtClean="0"/>
              <a:t> &lt;- </a:t>
            </a:r>
            <a:r>
              <a:rPr lang="en-US" sz="2400" dirty="0" err="1" smtClean="0"/>
              <a:t>cpm</a:t>
            </a:r>
            <a:r>
              <a:rPr lang="en-US" sz="2400" dirty="0" smtClean="0"/>
              <a:t>(</a:t>
            </a:r>
            <a:r>
              <a:rPr lang="en-US" sz="2400" dirty="0" err="1" smtClean="0"/>
              <a:t>y$counts,log</a:t>
            </a:r>
            <a:r>
              <a:rPr lang="en-US" sz="2400" dirty="0" smtClean="0"/>
              <a:t>=TRUE)</a:t>
            </a:r>
          </a:p>
          <a:p>
            <a:pPr marL="0" indent="0">
              <a:buNone/>
            </a:pPr>
            <a:r>
              <a:rPr lang="en-US" sz="2400" dirty="0" smtClean="0"/>
              <a:t># Check distributions of samples using boxplots</a:t>
            </a:r>
          </a:p>
          <a:p>
            <a:pPr marL="0" indent="0">
              <a:buNone/>
            </a:pPr>
            <a:r>
              <a:rPr lang="en-US" sz="2400" dirty="0" smtClean="0"/>
              <a:t>&gt;boxplot(</a:t>
            </a:r>
            <a:r>
              <a:rPr lang="en-US" sz="2400" dirty="0" err="1" smtClean="0"/>
              <a:t>logcpm</a:t>
            </a:r>
            <a:r>
              <a:rPr lang="en-US" sz="2400" dirty="0" smtClean="0"/>
              <a:t>, </a:t>
            </a:r>
            <a:r>
              <a:rPr lang="en-US" sz="2400" dirty="0" err="1" smtClean="0"/>
              <a:t>xlab</a:t>
            </a:r>
            <a:r>
              <a:rPr lang="en-US" sz="2400" dirty="0" smtClean="0"/>
              <a:t>="", </a:t>
            </a:r>
            <a:r>
              <a:rPr lang="en-US" sz="2400" dirty="0" err="1" smtClean="0"/>
              <a:t>ylab</a:t>
            </a:r>
            <a:r>
              <a:rPr lang="en-US" sz="2400" dirty="0" smtClean="0"/>
              <a:t>="Log2 counts per million",</a:t>
            </a:r>
            <a:r>
              <a:rPr lang="en-US" sz="2400" dirty="0" err="1" smtClean="0"/>
              <a:t>las</a:t>
            </a:r>
            <a:r>
              <a:rPr lang="en-US" sz="2400" dirty="0" smtClean="0"/>
              <a:t>=2,outline=FALSE)</a:t>
            </a:r>
          </a:p>
          <a:p>
            <a:pPr marL="0" indent="0">
              <a:buNone/>
            </a:pPr>
            <a:r>
              <a:rPr lang="en-US" sz="2400" dirty="0" smtClean="0"/>
              <a:t># Let's add a blue horizontal line that corresponds to the median </a:t>
            </a:r>
            <a:r>
              <a:rPr lang="en-US" sz="2400" dirty="0" err="1" smtClean="0"/>
              <a:t>logCPM</a:t>
            </a:r>
            <a:endParaRPr lang="en-US" sz="2400" dirty="0" smtClean="0"/>
          </a:p>
          <a:p>
            <a:pPr marL="0" indent="0">
              <a:buNone/>
            </a:pPr>
            <a:r>
              <a:rPr lang="en-US" sz="2400" dirty="0" smtClean="0"/>
              <a:t>&gt;</a:t>
            </a:r>
            <a:r>
              <a:rPr lang="en-US" sz="2400" dirty="0" err="1" smtClean="0"/>
              <a:t>abline</a:t>
            </a:r>
            <a:r>
              <a:rPr lang="en-US" sz="2400" dirty="0" smtClean="0"/>
              <a:t>(h=median(</a:t>
            </a:r>
            <a:r>
              <a:rPr lang="en-US" sz="2400" dirty="0" err="1" smtClean="0"/>
              <a:t>logcpm</a:t>
            </a:r>
            <a:r>
              <a:rPr lang="en-US" sz="2400" dirty="0" smtClean="0"/>
              <a:t>),col="blue")</a:t>
            </a:r>
          </a:p>
          <a:p>
            <a:pPr marL="0" indent="0">
              <a:buNone/>
            </a:pPr>
            <a:r>
              <a:rPr lang="en-US" sz="2400" dirty="0" smtClean="0"/>
              <a:t>&gt;title("Boxplots of </a:t>
            </a:r>
            <a:r>
              <a:rPr lang="en-US" sz="2400" dirty="0" err="1" smtClean="0"/>
              <a:t>logCPMs</a:t>
            </a:r>
            <a:r>
              <a:rPr lang="en-US" sz="2400" dirty="0" smtClean="0"/>
              <a:t> (</a:t>
            </a:r>
            <a:r>
              <a:rPr lang="en-US" sz="2400" dirty="0" err="1" smtClean="0"/>
              <a:t>unnormalised</a:t>
            </a:r>
            <a:r>
              <a:rPr lang="en-US" sz="2400" dirty="0" smtClean="0"/>
              <a:t>)")</a:t>
            </a:r>
            <a:endParaRPr lang="en-US" sz="2400" dirty="0"/>
          </a:p>
        </p:txBody>
      </p:sp>
    </p:spTree>
    <p:extLst>
      <p:ext uri="{BB962C8B-B14F-4D97-AF65-F5344CB8AC3E}">
        <p14:creationId xmlns:p14="http://schemas.microsoft.com/office/powerpoint/2010/main" val="1492072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a:t>C</a:t>
            </a:r>
            <a:r>
              <a:rPr lang="en-US" b="1" dirty="0" err="1" smtClean="0"/>
              <a:t>olour</a:t>
            </a:r>
            <a:r>
              <a:rPr lang="en-US" b="1" dirty="0" smtClean="0"/>
              <a:t> by groups, or by the different library prep.</a:t>
            </a:r>
            <a:endParaRPr lang="en-US" b="1" dirty="0"/>
          </a:p>
        </p:txBody>
      </p:sp>
      <p:sp>
        <p:nvSpPr>
          <p:cNvPr id="3" name="Content Placeholder 2"/>
          <p:cNvSpPr>
            <a:spLocks noGrp="1"/>
          </p:cNvSpPr>
          <p:nvPr>
            <p:ph idx="1"/>
          </p:nvPr>
        </p:nvSpPr>
        <p:spPr/>
        <p:txBody>
          <a:bodyPr/>
          <a:lstStyle/>
          <a:p>
            <a:pPr marL="0" indent="0">
              <a:buNone/>
            </a:pPr>
            <a:r>
              <a:rPr lang="en-US" dirty="0" smtClean="0"/>
              <a:t>&gt;par(</a:t>
            </a:r>
            <a:r>
              <a:rPr lang="en-US" dirty="0" err="1" smtClean="0"/>
              <a:t>mfrow</a:t>
            </a:r>
            <a:r>
              <a:rPr lang="en-US" dirty="0" smtClean="0"/>
              <a:t>=c(1,2),</a:t>
            </a:r>
            <a:r>
              <a:rPr lang="en-US" dirty="0" err="1" smtClean="0"/>
              <a:t>oma</a:t>
            </a:r>
            <a:r>
              <a:rPr lang="en-US" dirty="0" smtClean="0"/>
              <a:t>=c(2,0,0,0))</a:t>
            </a:r>
          </a:p>
          <a:p>
            <a:pPr marL="0" indent="0">
              <a:buNone/>
            </a:pPr>
            <a:r>
              <a:rPr lang="en-US" dirty="0" smtClean="0"/>
              <a:t>&gt;</a:t>
            </a:r>
            <a:r>
              <a:rPr lang="en-US" dirty="0" err="1" smtClean="0"/>
              <a:t>group.col</a:t>
            </a:r>
            <a:r>
              <a:rPr lang="en-US" dirty="0" smtClean="0"/>
              <a:t> &lt;- c("</a:t>
            </a:r>
            <a:r>
              <a:rPr lang="en-US" dirty="0" err="1" smtClean="0"/>
              <a:t>red","blue</a:t>
            </a:r>
            <a:r>
              <a:rPr lang="en-US" dirty="0" smtClean="0"/>
              <a:t>")[</a:t>
            </a:r>
            <a:r>
              <a:rPr lang="en-US" dirty="0" err="1" smtClean="0"/>
              <a:t>targets$Group</a:t>
            </a:r>
            <a:r>
              <a:rPr lang="en-US" dirty="0" smtClean="0"/>
              <a:t>]</a:t>
            </a:r>
          </a:p>
          <a:p>
            <a:pPr marL="0" indent="0">
              <a:buNone/>
            </a:pPr>
            <a:r>
              <a:rPr lang="en-US" dirty="0" smtClean="0"/>
              <a:t>&gt;boxplot(</a:t>
            </a:r>
            <a:r>
              <a:rPr lang="en-US" dirty="0" err="1" smtClean="0"/>
              <a:t>logcpm</a:t>
            </a:r>
            <a:r>
              <a:rPr lang="en-US" dirty="0" smtClean="0"/>
              <a:t>, </a:t>
            </a:r>
            <a:r>
              <a:rPr lang="en-US" dirty="0" err="1" smtClean="0"/>
              <a:t>xlab</a:t>
            </a:r>
            <a:r>
              <a:rPr lang="en-US" dirty="0" smtClean="0"/>
              <a:t>="", </a:t>
            </a:r>
            <a:r>
              <a:rPr lang="en-US" dirty="0" err="1" smtClean="0"/>
              <a:t>ylab</a:t>
            </a:r>
            <a:r>
              <a:rPr lang="en-US" dirty="0" smtClean="0"/>
              <a:t>="Log2 counts per million",</a:t>
            </a:r>
            <a:r>
              <a:rPr lang="en-US" dirty="0" err="1" smtClean="0"/>
              <a:t>las</a:t>
            </a:r>
            <a:r>
              <a:rPr lang="en-US" dirty="0" smtClean="0"/>
              <a:t>=2,col=</a:t>
            </a:r>
            <a:r>
              <a:rPr lang="en-US" dirty="0" err="1" smtClean="0"/>
              <a:t>group.col</a:t>
            </a:r>
            <a:r>
              <a:rPr lang="en-US" dirty="0" smtClean="0"/>
              <a:t>,</a:t>
            </a:r>
          </a:p>
          <a:p>
            <a:pPr marL="0" indent="0">
              <a:buNone/>
            </a:pPr>
            <a:r>
              <a:rPr lang="en-US" dirty="0" smtClean="0"/>
              <a:t>        pars=list(</a:t>
            </a:r>
            <a:r>
              <a:rPr lang="en-US" dirty="0" err="1" smtClean="0"/>
              <a:t>cex.lab</a:t>
            </a:r>
            <a:r>
              <a:rPr lang="en-US" dirty="0" smtClean="0"/>
              <a:t>=0.8,cex.axis=0.8))</a:t>
            </a:r>
          </a:p>
          <a:p>
            <a:pPr marL="0" indent="0">
              <a:buNone/>
            </a:pPr>
            <a:r>
              <a:rPr lang="en-US" dirty="0" smtClean="0"/>
              <a:t>&gt;</a:t>
            </a:r>
            <a:r>
              <a:rPr lang="en-US" dirty="0" err="1" smtClean="0"/>
              <a:t>abline</a:t>
            </a:r>
            <a:r>
              <a:rPr lang="en-US" dirty="0" smtClean="0"/>
              <a:t>(h=median(</a:t>
            </a:r>
            <a:r>
              <a:rPr lang="en-US" dirty="0" err="1" smtClean="0"/>
              <a:t>logcpm</a:t>
            </a:r>
            <a:r>
              <a:rPr lang="en-US" dirty="0" smtClean="0"/>
              <a:t>),col="blue")</a:t>
            </a:r>
          </a:p>
          <a:p>
            <a:pPr marL="0" indent="0">
              <a:buNone/>
            </a:pPr>
            <a:r>
              <a:rPr lang="en-US" dirty="0" smtClean="0"/>
              <a:t>&gt;title("Boxplots of </a:t>
            </a:r>
            <a:r>
              <a:rPr lang="en-US" dirty="0" err="1" smtClean="0"/>
              <a:t>logCPMs</a:t>
            </a:r>
            <a:r>
              <a:rPr lang="en-US" dirty="0" smtClean="0"/>
              <a:t>\n(</a:t>
            </a:r>
            <a:r>
              <a:rPr lang="en-US" dirty="0" err="1" smtClean="0"/>
              <a:t>coloured</a:t>
            </a:r>
            <a:r>
              <a:rPr lang="en-US" dirty="0" smtClean="0"/>
              <a:t> by groups)",</a:t>
            </a:r>
            <a:r>
              <a:rPr lang="en-US" dirty="0" err="1" smtClean="0"/>
              <a:t>cex.main</a:t>
            </a:r>
            <a:r>
              <a:rPr lang="en-US" dirty="0" smtClean="0"/>
              <a:t>=0.8)</a:t>
            </a:r>
          </a:p>
          <a:p>
            <a:pPr marL="0" indent="0">
              <a:buNone/>
            </a:pPr>
            <a:endParaRPr lang="en-US" dirty="0"/>
          </a:p>
        </p:txBody>
      </p:sp>
    </p:spTree>
    <p:extLst>
      <p:ext uri="{BB962C8B-B14F-4D97-AF65-F5344CB8AC3E}">
        <p14:creationId xmlns:p14="http://schemas.microsoft.com/office/powerpoint/2010/main" val="14995681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&gt;</a:t>
            </a:r>
            <a:r>
              <a:rPr lang="en-US" dirty="0" err="1" smtClean="0"/>
              <a:t>lib.col</a:t>
            </a:r>
            <a:r>
              <a:rPr lang="en-US" dirty="0" smtClean="0"/>
              <a:t> &lt;- c("light </a:t>
            </a:r>
            <a:r>
              <a:rPr lang="en-US" dirty="0" err="1" smtClean="0"/>
              <a:t>pink","light</a:t>
            </a:r>
            <a:r>
              <a:rPr lang="en-US" dirty="0" smtClean="0"/>
              <a:t> green")[</a:t>
            </a:r>
            <a:r>
              <a:rPr lang="en-US" dirty="0" err="1" smtClean="0"/>
              <a:t>targets$Library</a:t>
            </a:r>
            <a:r>
              <a:rPr lang="en-US" dirty="0" smtClean="0"/>
              <a:t>]</a:t>
            </a:r>
          </a:p>
          <a:p>
            <a:pPr marL="0" indent="0">
              <a:buNone/>
            </a:pPr>
            <a:r>
              <a:rPr lang="en-US" dirty="0" smtClean="0"/>
              <a:t>&gt;boxplot(</a:t>
            </a:r>
            <a:r>
              <a:rPr lang="en-US" dirty="0" err="1" smtClean="0"/>
              <a:t>logcpm</a:t>
            </a:r>
            <a:r>
              <a:rPr lang="en-US" dirty="0" smtClean="0"/>
              <a:t>, </a:t>
            </a:r>
            <a:r>
              <a:rPr lang="en-US" dirty="0" err="1" smtClean="0"/>
              <a:t>xlab</a:t>
            </a:r>
            <a:r>
              <a:rPr lang="en-US" dirty="0" smtClean="0"/>
              <a:t>="", </a:t>
            </a:r>
            <a:r>
              <a:rPr lang="en-US" dirty="0" err="1" smtClean="0"/>
              <a:t>ylab</a:t>
            </a:r>
            <a:r>
              <a:rPr lang="en-US" dirty="0" smtClean="0"/>
              <a:t>="Log2 counts per million",</a:t>
            </a:r>
            <a:r>
              <a:rPr lang="en-US" dirty="0" err="1" smtClean="0"/>
              <a:t>las</a:t>
            </a:r>
            <a:r>
              <a:rPr lang="en-US" dirty="0" smtClean="0"/>
              <a:t>=2, col=</a:t>
            </a:r>
            <a:r>
              <a:rPr lang="en-US" dirty="0" err="1" smtClean="0"/>
              <a:t>lib.col</a:t>
            </a:r>
            <a:r>
              <a:rPr lang="en-US" dirty="0" smtClean="0"/>
              <a:t>,</a:t>
            </a:r>
          </a:p>
          <a:p>
            <a:pPr marL="0" indent="0">
              <a:buNone/>
            </a:pPr>
            <a:r>
              <a:rPr lang="en-US" dirty="0" smtClean="0"/>
              <a:t>        pars=list(</a:t>
            </a:r>
            <a:r>
              <a:rPr lang="en-US" dirty="0" err="1" smtClean="0"/>
              <a:t>cex.lab</a:t>
            </a:r>
            <a:r>
              <a:rPr lang="en-US" dirty="0" smtClean="0"/>
              <a:t>=0.8,cex.axis=0.8))</a:t>
            </a:r>
          </a:p>
          <a:p>
            <a:pPr marL="0" indent="0">
              <a:buNone/>
            </a:pPr>
            <a:r>
              <a:rPr lang="en-US" dirty="0" smtClean="0"/>
              <a:t>&gt;</a:t>
            </a:r>
            <a:r>
              <a:rPr lang="en-US" dirty="0" err="1" smtClean="0"/>
              <a:t>abline</a:t>
            </a:r>
            <a:r>
              <a:rPr lang="en-US" dirty="0" smtClean="0"/>
              <a:t>(h=median(</a:t>
            </a:r>
            <a:r>
              <a:rPr lang="en-US" dirty="0" err="1" smtClean="0"/>
              <a:t>logcpm</a:t>
            </a:r>
            <a:r>
              <a:rPr lang="en-US" dirty="0" smtClean="0"/>
              <a:t>),col="blue")</a:t>
            </a:r>
          </a:p>
          <a:p>
            <a:pPr marL="0" indent="0">
              <a:buNone/>
            </a:pPr>
            <a:r>
              <a:rPr lang="en-US" dirty="0" smtClean="0"/>
              <a:t>&gt;title("Boxplots of </a:t>
            </a:r>
            <a:r>
              <a:rPr lang="en-US" dirty="0" err="1" smtClean="0"/>
              <a:t>logCPMs</a:t>
            </a:r>
            <a:r>
              <a:rPr lang="en-US" dirty="0" smtClean="0"/>
              <a:t>\n(</a:t>
            </a:r>
            <a:r>
              <a:rPr lang="en-US" dirty="0" err="1" smtClean="0"/>
              <a:t>coloured</a:t>
            </a:r>
            <a:r>
              <a:rPr lang="en-US" dirty="0" smtClean="0"/>
              <a:t> by library prep)",</a:t>
            </a:r>
            <a:r>
              <a:rPr lang="en-US" dirty="0" err="1" smtClean="0"/>
              <a:t>cex.main</a:t>
            </a:r>
            <a:r>
              <a:rPr lang="en-US" dirty="0" smtClean="0"/>
              <a:t>=0.8)</a:t>
            </a:r>
            <a:endParaRPr lang="en-US" dirty="0"/>
          </a:p>
        </p:txBody>
      </p:sp>
    </p:spTree>
    <p:extLst>
      <p:ext uri="{BB962C8B-B14F-4D97-AF65-F5344CB8AC3E}">
        <p14:creationId xmlns:p14="http://schemas.microsoft.com/office/powerpoint/2010/main" val="2873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Is there variability based on library type? MDS Plot</a:t>
            </a:r>
            <a:endParaRPr lang="en-US" b="1"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&gt;par(</a:t>
            </a:r>
            <a:r>
              <a:rPr lang="en-US" dirty="0" err="1" smtClean="0"/>
              <a:t>mfrow</a:t>
            </a:r>
            <a:r>
              <a:rPr lang="en-US" dirty="0" smtClean="0"/>
              <a:t>=c(1,1))</a:t>
            </a:r>
          </a:p>
          <a:p>
            <a:pPr marL="0" indent="0">
              <a:buNone/>
            </a:pPr>
            <a:r>
              <a:rPr lang="en-US" dirty="0" smtClean="0"/>
              <a:t>&gt;</a:t>
            </a:r>
            <a:r>
              <a:rPr lang="en-US" dirty="0" err="1" smtClean="0"/>
              <a:t>plotMDS</a:t>
            </a:r>
            <a:r>
              <a:rPr lang="en-US" dirty="0" smtClean="0"/>
              <a:t>(y)</a:t>
            </a:r>
          </a:p>
          <a:p>
            <a:pPr marL="0" indent="0">
              <a:buNone/>
            </a:pPr>
            <a:r>
              <a:rPr lang="en-US" dirty="0" smtClean="0"/>
              <a:t>&gt;par(</a:t>
            </a:r>
            <a:r>
              <a:rPr lang="en-US" dirty="0" err="1" smtClean="0"/>
              <a:t>mfrow</a:t>
            </a:r>
            <a:r>
              <a:rPr lang="en-US" dirty="0" smtClean="0"/>
              <a:t>=c(1,2))</a:t>
            </a:r>
          </a:p>
          <a:p>
            <a:pPr marL="0" indent="0">
              <a:buNone/>
            </a:pPr>
            <a:r>
              <a:rPr lang="en-US" dirty="0" smtClean="0"/>
              <a:t>&gt;</a:t>
            </a:r>
            <a:r>
              <a:rPr lang="en-US" dirty="0" err="1" smtClean="0"/>
              <a:t>plotMDS</a:t>
            </a:r>
            <a:r>
              <a:rPr lang="en-US" dirty="0" smtClean="0"/>
              <a:t>(</a:t>
            </a:r>
            <a:r>
              <a:rPr lang="en-US" dirty="0" err="1" smtClean="0"/>
              <a:t>y,col</a:t>
            </a:r>
            <a:r>
              <a:rPr lang="en-US" dirty="0" smtClean="0"/>
              <a:t>=</a:t>
            </a:r>
            <a:r>
              <a:rPr lang="en-US" dirty="0" err="1" smtClean="0"/>
              <a:t>group.col</a:t>
            </a:r>
            <a:r>
              <a:rPr lang="en-US" dirty="0" smtClean="0"/>
              <a:t>)</a:t>
            </a:r>
          </a:p>
          <a:p>
            <a:pPr marL="0" indent="0">
              <a:buNone/>
            </a:pPr>
            <a:r>
              <a:rPr lang="en-US" dirty="0" smtClean="0"/>
              <a:t>&gt;legend("</a:t>
            </a:r>
            <a:r>
              <a:rPr lang="en-US" dirty="0" err="1" smtClean="0"/>
              <a:t>topright</a:t>
            </a:r>
            <a:r>
              <a:rPr lang="en-US" dirty="0" smtClean="0"/>
              <a:t>",legend=levels(</a:t>
            </a:r>
            <a:r>
              <a:rPr lang="en-US" dirty="0" err="1" smtClean="0"/>
              <a:t>targets$Group</a:t>
            </a:r>
            <a:r>
              <a:rPr lang="en-US" dirty="0" smtClean="0"/>
              <a:t>),fill=c("</a:t>
            </a:r>
            <a:r>
              <a:rPr lang="en-US" dirty="0" err="1" smtClean="0"/>
              <a:t>red","blue</a:t>
            </a:r>
            <a:r>
              <a:rPr lang="en-US" dirty="0" smtClean="0"/>
              <a:t>"))</a:t>
            </a:r>
          </a:p>
          <a:p>
            <a:pPr marL="0" indent="0">
              <a:buNone/>
            </a:pPr>
            <a:r>
              <a:rPr lang="en-US" dirty="0" smtClean="0"/>
              <a:t>&gt;</a:t>
            </a:r>
            <a:r>
              <a:rPr lang="en-US" dirty="0" err="1" smtClean="0"/>
              <a:t>plotMDS</a:t>
            </a:r>
            <a:r>
              <a:rPr lang="en-US" dirty="0" smtClean="0"/>
              <a:t>(</a:t>
            </a:r>
            <a:r>
              <a:rPr lang="en-US" dirty="0" err="1" smtClean="0"/>
              <a:t>y,col</a:t>
            </a:r>
            <a:r>
              <a:rPr lang="en-US" dirty="0" smtClean="0"/>
              <a:t>=</a:t>
            </a:r>
            <a:r>
              <a:rPr lang="en-US" dirty="0" err="1" smtClean="0"/>
              <a:t>lib.col</a:t>
            </a:r>
            <a:r>
              <a:rPr lang="en-US" dirty="0" smtClean="0"/>
              <a:t>)</a:t>
            </a:r>
          </a:p>
          <a:p>
            <a:pPr marL="0" indent="0">
              <a:buNone/>
            </a:pPr>
            <a:r>
              <a:rPr lang="en-US" dirty="0" smtClean="0"/>
              <a:t>&gt;legend("</a:t>
            </a:r>
            <a:r>
              <a:rPr lang="en-US" dirty="0" err="1" smtClean="0"/>
              <a:t>topleft</a:t>
            </a:r>
            <a:r>
              <a:rPr lang="en-US" dirty="0" smtClean="0"/>
              <a:t>",legend=levels(</a:t>
            </a:r>
            <a:r>
              <a:rPr lang="en-US" dirty="0" err="1" smtClean="0"/>
              <a:t>targets$Library</a:t>
            </a:r>
            <a:r>
              <a:rPr lang="en-US" dirty="0" smtClean="0"/>
              <a:t>),fill=c("light </a:t>
            </a:r>
            <a:r>
              <a:rPr lang="en-US" dirty="0" err="1" smtClean="0"/>
              <a:t>pink","light</a:t>
            </a:r>
            <a:r>
              <a:rPr lang="en-US" dirty="0" smtClean="0"/>
              <a:t> green"))</a:t>
            </a:r>
            <a:endParaRPr lang="en-US" dirty="0"/>
          </a:p>
        </p:txBody>
      </p:sp>
    </p:spTree>
    <p:extLst>
      <p:ext uri="{BB962C8B-B14F-4D97-AF65-F5344CB8AC3E}">
        <p14:creationId xmlns:p14="http://schemas.microsoft.com/office/powerpoint/2010/main" val="2145847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Variance among genes</a:t>
            </a:r>
            <a:endParaRPr lang="en-US" b="1" dirty="0"/>
          </a:p>
        </p:txBody>
      </p:sp>
      <p:sp>
        <p:nvSpPr>
          <p:cNvPr id="3" name="Content Placeholder 2"/>
          <p:cNvSpPr>
            <a:spLocks noGrp="1"/>
          </p:cNvSpPr>
          <p:nvPr>
            <p:ph idx="1"/>
          </p:nvPr>
        </p:nvSpPr>
        <p:spPr/>
        <p:txBody>
          <a:bodyPr>
            <a:normAutofit lnSpcReduction="10000"/>
          </a:bodyPr>
          <a:lstStyle/>
          <a:p>
            <a:pPr marL="0" indent="0">
              <a:buNone/>
            </a:pPr>
            <a:r>
              <a:rPr lang="en-US" dirty="0" smtClean="0"/>
              <a:t>Hierarchical clustering with heatmap.2</a:t>
            </a:r>
          </a:p>
          <a:p>
            <a:pPr marL="0" indent="0">
              <a:buNone/>
            </a:pPr>
            <a:r>
              <a:rPr lang="en-US" dirty="0" smtClean="0"/>
              <a:t>#Matrix of </a:t>
            </a:r>
            <a:r>
              <a:rPr lang="en-US" dirty="0" err="1" smtClean="0"/>
              <a:t>logcounts</a:t>
            </a:r>
            <a:endParaRPr lang="en-US" dirty="0" smtClean="0"/>
          </a:p>
          <a:p>
            <a:pPr marL="0" indent="0">
              <a:buNone/>
            </a:pPr>
            <a:r>
              <a:rPr lang="en-US" dirty="0" smtClean="0"/>
              <a:t>&gt;</a:t>
            </a:r>
            <a:r>
              <a:rPr lang="en-US" dirty="0" err="1" smtClean="0"/>
              <a:t>logcounts</a:t>
            </a:r>
            <a:r>
              <a:rPr lang="en-US" dirty="0" smtClean="0"/>
              <a:t> &lt;- </a:t>
            </a:r>
            <a:r>
              <a:rPr lang="en-US" dirty="0" err="1" smtClean="0"/>
              <a:t>cpm</a:t>
            </a:r>
            <a:r>
              <a:rPr lang="en-US" dirty="0" smtClean="0"/>
              <a:t>(</a:t>
            </a:r>
            <a:r>
              <a:rPr lang="en-US" dirty="0" err="1" smtClean="0"/>
              <a:t>y,log</a:t>
            </a:r>
            <a:r>
              <a:rPr lang="en-US" dirty="0" smtClean="0"/>
              <a:t>=TRUE)</a:t>
            </a:r>
          </a:p>
          <a:p>
            <a:pPr marL="0" indent="0">
              <a:buNone/>
            </a:pPr>
            <a:r>
              <a:rPr lang="en-US" dirty="0" smtClean="0"/>
              <a:t>#Get variances for genes:</a:t>
            </a:r>
          </a:p>
          <a:p>
            <a:pPr marL="0" indent="0">
              <a:buNone/>
            </a:pPr>
            <a:r>
              <a:rPr lang="en-US" dirty="0" smtClean="0"/>
              <a:t>&gt;</a:t>
            </a:r>
            <a:r>
              <a:rPr lang="en-US" dirty="0" err="1" smtClean="0"/>
              <a:t>var_genes</a:t>
            </a:r>
            <a:r>
              <a:rPr lang="en-US" dirty="0" smtClean="0"/>
              <a:t> &lt;- apply(</a:t>
            </a:r>
            <a:r>
              <a:rPr lang="en-US" dirty="0" err="1" smtClean="0"/>
              <a:t>logcounts</a:t>
            </a:r>
            <a:r>
              <a:rPr lang="en-US" dirty="0" smtClean="0"/>
              <a:t>, 1, </a:t>
            </a:r>
            <a:r>
              <a:rPr lang="en-US" dirty="0" err="1" smtClean="0"/>
              <a:t>var</a:t>
            </a:r>
            <a:r>
              <a:rPr lang="en-US" dirty="0" smtClean="0"/>
              <a:t>)</a:t>
            </a:r>
          </a:p>
          <a:p>
            <a:pPr marL="0" indent="0">
              <a:buNone/>
            </a:pPr>
            <a:r>
              <a:rPr lang="en-US" dirty="0" smtClean="0"/>
              <a:t>#Get top 500 most variable</a:t>
            </a:r>
          </a:p>
          <a:p>
            <a:pPr marL="0" indent="0">
              <a:buNone/>
            </a:pPr>
            <a:r>
              <a:rPr lang="en-US" dirty="0" smtClean="0"/>
              <a:t>&gt;</a:t>
            </a:r>
            <a:r>
              <a:rPr lang="en-US" dirty="0" err="1" smtClean="0"/>
              <a:t>select_var</a:t>
            </a:r>
            <a:r>
              <a:rPr lang="en-US" dirty="0" smtClean="0"/>
              <a:t> &lt;- names(sort(</a:t>
            </a:r>
            <a:r>
              <a:rPr lang="en-US" dirty="0" err="1" smtClean="0"/>
              <a:t>var_genes</a:t>
            </a:r>
            <a:r>
              <a:rPr lang="en-US" dirty="0" smtClean="0"/>
              <a:t>, decreasing=TRUE))[1:500]</a:t>
            </a:r>
          </a:p>
          <a:p>
            <a:pPr marL="0" indent="0">
              <a:buNone/>
            </a:pPr>
            <a:endParaRPr lang="en-US" dirty="0"/>
          </a:p>
        </p:txBody>
      </p:sp>
    </p:spTree>
    <p:extLst>
      <p:ext uri="{BB962C8B-B14F-4D97-AF65-F5344CB8AC3E}">
        <p14:creationId xmlns:p14="http://schemas.microsoft.com/office/powerpoint/2010/main" val="3301261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&gt;</a:t>
            </a:r>
            <a:r>
              <a:rPr lang="en-US" dirty="0" err="1" smtClean="0"/>
              <a:t>highly_variable_lcpm</a:t>
            </a:r>
            <a:r>
              <a:rPr lang="en-US" dirty="0" smtClean="0"/>
              <a:t> &lt;- </a:t>
            </a:r>
            <a:r>
              <a:rPr lang="en-US" dirty="0" err="1" smtClean="0"/>
              <a:t>logcounts</a:t>
            </a:r>
            <a:r>
              <a:rPr lang="en-US" dirty="0" smtClean="0"/>
              <a:t>[</a:t>
            </a:r>
            <a:r>
              <a:rPr lang="en-US" dirty="0" err="1" smtClean="0"/>
              <a:t>select_var</a:t>
            </a:r>
            <a:r>
              <a:rPr lang="en-US" dirty="0" smtClean="0"/>
              <a:t>,]</a:t>
            </a:r>
          </a:p>
          <a:p>
            <a:pPr marL="0" indent="0">
              <a:buNone/>
            </a:pPr>
            <a:r>
              <a:rPr lang="en-US" dirty="0" smtClean="0"/>
              <a:t>&gt;dim(</a:t>
            </a:r>
            <a:r>
              <a:rPr lang="en-US" dirty="0" err="1" smtClean="0"/>
              <a:t>highly_variable_lcpm</a:t>
            </a:r>
            <a:r>
              <a:rPr lang="en-US" dirty="0" smtClean="0"/>
              <a:t>)</a:t>
            </a:r>
          </a:p>
          <a:p>
            <a:pPr marL="0" indent="0">
              <a:buNone/>
            </a:pPr>
            <a:r>
              <a:rPr lang="en-US" dirty="0" smtClean="0"/>
              <a:t>&gt;</a:t>
            </a:r>
            <a:r>
              <a:rPr lang="en-US" dirty="0" err="1" smtClean="0"/>
              <a:t>install.packages</a:t>
            </a:r>
            <a:r>
              <a:rPr lang="en-US" dirty="0" smtClean="0"/>
              <a:t>("</a:t>
            </a:r>
            <a:r>
              <a:rPr lang="en-US" dirty="0" err="1" smtClean="0"/>
              <a:t>RColorBrewer</a:t>
            </a:r>
            <a:r>
              <a:rPr lang="en-US" dirty="0" smtClean="0"/>
              <a:t>")</a:t>
            </a:r>
          </a:p>
          <a:p>
            <a:pPr marL="0" indent="0">
              <a:buNone/>
            </a:pPr>
            <a:r>
              <a:rPr lang="en-US" dirty="0" smtClean="0"/>
              <a:t>&gt;library(</a:t>
            </a:r>
            <a:r>
              <a:rPr lang="en-US" dirty="0" err="1" smtClean="0"/>
              <a:t>RColorBrewer</a:t>
            </a:r>
            <a:r>
              <a:rPr lang="en-US" dirty="0" smtClean="0"/>
              <a:t>)</a:t>
            </a:r>
          </a:p>
          <a:p>
            <a:pPr marL="0" indent="0">
              <a:buNone/>
            </a:pPr>
            <a:r>
              <a:rPr lang="en-US" dirty="0" smtClean="0"/>
              <a:t>&gt;</a:t>
            </a:r>
            <a:r>
              <a:rPr lang="en-US" dirty="0" err="1" smtClean="0"/>
              <a:t>mypalette</a:t>
            </a:r>
            <a:r>
              <a:rPr lang="en-US" dirty="0" smtClean="0"/>
              <a:t> &lt;- </a:t>
            </a:r>
            <a:r>
              <a:rPr lang="en-US" dirty="0" err="1" smtClean="0"/>
              <a:t>brewer.pal</a:t>
            </a:r>
            <a:r>
              <a:rPr lang="en-US" dirty="0" smtClean="0"/>
              <a:t>(11,"RdYlBu")</a:t>
            </a:r>
          </a:p>
          <a:p>
            <a:pPr marL="0" indent="0">
              <a:buNone/>
            </a:pPr>
            <a:r>
              <a:rPr lang="en-US" dirty="0" smtClean="0"/>
              <a:t>&gt;</a:t>
            </a:r>
            <a:r>
              <a:rPr lang="en-US" dirty="0" err="1" smtClean="0"/>
              <a:t>morecols</a:t>
            </a:r>
            <a:r>
              <a:rPr lang="en-US" dirty="0" smtClean="0"/>
              <a:t> &lt;- </a:t>
            </a:r>
            <a:r>
              <a:rPr lang="en-US" dirty="0" err="1" smtClean="0"/>
              <a:t>colorRampPalette</a:t>
            </a:r>
            <a:r>
              <a:rPr lang="en-US" dirty="0" smtClean="0"/>
              <a:t>(</a:t>
            </a:r>
            <a:r>
              <a:rPr lang="en-US" dirty="0" err="1" smtClean="0"/>
              <a:t>mypalette</a:t>
            </a:r>
            <a:r>
              <a:rPr lang="en-US" dirty="0" smtClean="0"/>
              <a:t>)</a:t>
            </a:r>
          </a:p>
        </p:txBody>
      </p:sp>
    </p:spTree>
    <p:extLst>
      <p:ext uri="{BB962C8B-B14F-4D97-AF65-F5344CB8AC3E}">
        <p14:creationId xmlns:p14="http://schemas.microsoft.com/office/powerpoint/2010/main" val="41740438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 Plot the </a:t>
            </a:r>
            <a:r>
              <a:rPr lang="en-US" dirty="0" err="1" smtClean="0"/>
              <a:t>heatmap</a:t>
            </a:r>
            <a:endParaRPr lang="en-US" dirty="0" smtClean="0"/>
          </a:p>
          <a:p>
            <a:pPr marL="0" indent="0">
              <a:buNone/>
            </a:pPr>
            <a:r>
              <a:rPr lang="en-US" dirty="0"/>
              <a:t>&gt;</a:t>
            </a:r>
            <a:r>
              <a:rPr lang="en-US" dirty="0" smtClean="0"/>
              <a:t>heatmap.2</a:t>
            </a:r>
            <a:r>
              <a:rPr lang="en-US" dirty="0"/>
              <a:t>(</a:t>
            </a:r>
            <a:r>
              <a:rPr lang="en-US" dirty="0" err="1"/>
              <a:t>highly_variable_lcpm,col</a:t>
            </a:r>
            <a:r>
              <a:rPr lang="en-US" dirty="0"/>
              <a:t>=rev(</a:t>
            </a:r>
            <a:r>
              <a:rPr lang="en-US" dirty="0" err="1"/>
              <a:t>morecols</a:t>
            </a:r>
            <a:r>
              <a:rPr lang="en-US" dirty="0"/>
              <a:t>(50)),trace="none", main="Top 500 most variable genes across samples",</a:t>
            </a:r>
            <a:r>
              <a:rPr lang="en-US" dirty="0" err="1"/>
              <a:t>ColSideColors</a:t>
            </a:r>
            <a:r>
              <a:rPr lang="en-US" dirty="0"/>
              <a:t>=</a:t>
            </a:r>
            <a:r>
              <a:rPr lang="en-US" dirty="0" err="1"/>
              <a:t>group.col,scale</a:t>
            </a:r>
            <a:r>
              <a:rPr lang="en-US" dirty="0"/>
              <a:t>="</a:t>
            </a:r>
            <a:r>
              <a:rPr lang="en-US" dirty="0" err="1"/>
              <a:t>row",margins</a:t>
            </a:r>
            <a:r>
              <a:rPr lang="en-US" dirty="0"/>
              <a:t>=c(10,5))</a:t>
            </a:r>
            <a:endParaRPr lang="en-US" dirty="0"/>
          </a:p>
        </p:txBody>
      </p:sp>
    </p:spTree>
    <p:extLst>
      <p:ext uri="{BB962C8B-B14F-4D97-AF65-F5344CB8AC3E}">
        <p14:creationId xmlns:p14="http://schemas.microsoft.com/office/powerpoint/2010/main" val="3712616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9144000" cy="6858000"/>
          </a:xfrm>
        </p:spPr>
        <p:txBody>
          <a:bodyPr/>
          <a:lstStyle/>
          <a:p>
            <a:r>
              <a:rPr lang="en-US" dirty="0" smtClean="0"/>
              <a:t>The authors combined </a:t>
            </a:r>
            <a:r>
              <a:rPr lang="en-US" dirty="0" err="1" smtClean="0"/>
              <a:t>RNAi</a:t>
            </a:r>
            <a:r>
              <a:rPr lang="en-US" dirty="0" smtClean="0"/>
              <a:t> and </a:t>
            </a:r>
            <a:r>
              <a:rPr lang="en-US" dirty="0" err="1" smtClean="0"/>
              <a:t>RNASeq</a:t>
            </a:r>
            <a:r>
              <a:rPr lang="en-US" dirty="0" smtClean="0"/>
              <a:t> to identify exons regulated by </a:t>
            </a:r>
            <a:r>
              <a:rPr lang="en-US" dirty="0" err="1" smtClean="0"/>
              <a:t>Pasilla</a:t>
            </a:r>
            <a:r>
              <a:rPr lang="en-US" dirty="0" smtClean="0"/>
              <a:t>, the Drosophila melanogaster </a:t>
            </a:r>
            <a:r>
              <a:rPr lang="en-US" dirty="0" err="1" smtClean="0"/>
              <a:t>ortholog</a:t>
            </a:r>
            <a:r>
              <a:rPr lang="en-US" dirty="0" smtClean="0"/>
              <a:t> of mammalian NOVA1 and NOVA2.</a:t>
            </a:r>
          </a:p>
          <a:p>
            <a:endParaRPr lang="en-US" dirty="0" smtClean="0"/>
          </a:p>
          <a:p>
            <a:r>
              <a:rPr lang="en-US" dirty="0" smtClean="0"/>
              <a:t>The first mammalian tissue-specific splicing factors described were Nova1 and Nova2, neuron-specific KH-type RNA binding proteins.</a:t>
            </a:r>
            <a:endParaRPr lang="en-US" dirty="0"/>
          </a:p>
        </p:txBody>
      </p:sp>
    </p:spTree>
    <p:extLst>
      <p:ext uri="{BB962C8B-B14F-4D97-AF65-F5344CB8AC3E}">
        <p14:creationId xmlns:p14="http://schemas.microsoft.com/office/powerpoint/2010/main" val="4972437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Normalisation</a:t>
            </a:r>
            <a:r>
              <a:rPr lang="en-US" b="1" dirty="0" smtClean="0"/>
              <a:t>: TMM</a:t>
            </a:r>
            <a:endParaRPr lang="en-US" b="1" dirty="0"/>
          </a:p>
        </p:txBody>
      </p:sp>
      <p:sp>
        <p:nvSpPr>
          <p:cNvPr id="3" name="Content Placeholder 2"/>
          <p:cNvSpPr>
            <a:spLocks noGrp="1"/>
          </p:cNvSpPr>
          <p:nvPr>
            <p:ph idx="1"/>
          </p:nvPr>
        </p:nvSpPr>
        <p:spPr/>
        <p:txBody>
          <a:bodyPr/>
          <a:lstStyle/>
          <a:p>
            <a:pPr marL="0" indent="0">
              <a:buNone/>
            </a:pPr>
            <a:r>
              <a:rPr lang="en-US" dirty="0" smtClean="0"/>
              <a:t>&gt;y </a:t>
            </a:r>
            <a:r>
              <a:rPr lang="en-US" dirty="0"/>
              <a:t>&lt;- </a:t>
            </a:r>
            <a:r>
              <a:rPr lang="en-US" dirty="0" err="1"/>
              <a:t>calcNormFactors</a:t>
            </a:r>
            <a:r>
              <a:rPr lang="en-US" dirty="0"/>
              <a:t>(y)</a:t>
            </a:r>
          </a:p>
          <a:p>
            <a:pPr marL="0" indent="0">
              <a:buNone/>
            </a:pPr>
            <a:r>
              <a:rPr lang="en-US" dirty="0"/>
              <a:t>&gt;</a:t>
            </a:r>
            <a:r>
              <a:rPr lang="en-US" dirty="0" err="1" smtClean="0"/>
              <a:t>y</a:t>
            </a:r>
            <a:r>
              <a:rPr lang="en-US" dirty="0" err="1"/>
              <a:t>$</a:t>
            </a:r>
            <a:r>
              <a:rPr lang="en-US" dirty="0" err="1" smtClean="0"/>
              <a:t>samples</a:t>
            </a:r>
            <a:endParaRPr lang="en-US" dirty="0" smtClean="0"/>
          </a:p>
          <a:p>
            <a:pPr marL="0" indent="0">
              <a:buNone/>
            </a:pPr>
            <a:r>
              <a:rPr lang="en-US" dirty="0" smtClean="0"/>
              <a:t>&gt;par</a:t>
            </a:r>
            <a:r>
              <a:rPr lang="en-US" dirty="0"/>
              <a:t>(</a:t>
            </a:r>
            <a:r>
              <a:rPr lang="en-US" dirty="0" err="1"/>
              <a:t>mfrow</a:t>
            </a:r>
            <a:r>
              <a:rPr lang="en-US" dirty="0"/>
              <a:t>=c(1,2))</a:t>
            </a:r>
          </a:p>
          <a:p>
            <a:pPr marL="0" indent="0">
              <a:buNone/>
            </a:pPr>
            <a:r>
              <a:rPr lang="en-US" dirty="0" smtClean="0"/>
              <a:t>&gt;</a:t>
            </a:r>
            <a:r>
              <a:rPr lang="en-US" dirty="0" err="1" smtClean="0"/>
              <a:t>plotMD</a:t>
            </a:r>
            <a:r>
              <a:rPr lang="en-US" dirty="0"/>
              <a:t>(</a:t>
            </a:r>
            <a:r>
              <a:rPr lang="en-US" dirty="0" err="1"/>
              <a:t>logcounts,column</a:t>
            </a:r>
            <a:r>
              <a:rPr lang="en-US" dirty="0"/>
              <a:t>=2)</a:t>
            </a:r>
          </a:p>
          <a:p>
            <a:pPr marL="0" indent="0">
              <a:buNone/>
            </a:pPr>
            <a:r>
              <a:rPr lang="en-US" dirty="0" smtClean="0"/>
              <a:t>&gt;</a:t>
            </a:r>
            <a:r>
              <a:rPr lang="en-US" dirty="0" err="1" smtClean="0"/>
              <a:t>abline</a:t>
            </a:r>
            <a:r>
              <a:rPr lang="en-US" dirty="0"/>
              <a:t>(h=0,col="grey")</a:t>
            </a:r>
          </a:p>
          <a:p>
            <a:pPr marL="0" indent="0">
              <a:buNone/>
            </a:pPr>
            <a:r>
              <a:rPr lang="en-US" dirty="0" smtClean="0"/>
              <a:t>&gt;</a:t>
            </a:r>
            <a:r>
              <a:rPr lang="en-US" dirty="0" err="1" smtClean="0"/>
              <a:t>plotMD</a:t>
            </a:r>
            <a:r>
              <a:rPr lang="en-US" dirty="0"/>
              <a:t>(</a:t>
            </a:r>
            <a:r>
              <a:rPr lang="en-US" dirty="0" err="1"/>
              <a:t>y,column</a:t>
            </a:r>
            <a:r>
              <a:rPr lang="en-US" dirty="0"/>
              <a:t> = 2)</a:t>
            </a:r>
          </a:p>
          <a:p>
            <a:pPr marL="0" indent="0">
              <a:buNone/>
            </a:pPr>
            <a:r>
              <a:rPr lang="en-US" dirty="0" smtClean="0"/>
              <a:t>&gt;</a:t>
            </a:r>
            <a:r>
              <a:rPr lang="en-US" dirty="0" err="1" smtClean="0"/>
              <a:t>abline</a:t>
            </a:r>
            <a:r>
              <a:rPr lang="en-US" dirty="0"/>
              <a:t>(h=0,col="grey")</a:t>
            </a:r>
          </a:p>
        </p:txBody>
      </p:sp>
    </p:spTree>
    <p:extLst>
      <p:ext uri="{BB962C8B-B14F-4D97-AF65-F5344CB8AC3E}">
        <p14:creationId xmlns:p14="http://schemas.microsoft.com/office/powerpoint/2010/main" val="26362536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Differential expression</a:t>
            </a:r>
            <a:endParaRPr lang="en-US" b="1" dirty="0"/>
          </a:p>
        </p:txBody>
      </p:sp>
      <p:sp>
        <p:nvSpPr>
          <p:cNvPr id="3" name="Content Placeholder 2"/>
          <p:cNvSpPr>
            <a:spLocks noGrp="1"/>
          </p:cNvSpPr>
          <p:nvPr>
            <p:ph idx="1"/>
          </p:nvPr>
        </p:nvSpPr>
        <p:spPr/>
        <p:txBody>
          <a:bodyPr>
            <a:normAutofit/>
          </a:bodyPr>
          <a:lstStyle/>
          <a:p>
            <a:r>
              <a:rPr lang="en-US" dirty="0"/>
              <a:t>Set up design matrix</a:t>
            </a:r>
          </a:p>
          <a:p>
            <a:pPr marL="0" indent="0">
              <a:buNone/>
            </a:pPr>
            <a:r>
              <a:rPr lang="en-US" dirty="0"/>
              <a:t>We want to test for differences between the treated and untreated samples. However, we know that the library preparation adds variability to the data, so we need to account for it in our model. We do this by </a:t>
            </a:r>
            <a:r>
              <a:rPr lang="en-US" dirty="0" err="1"/>
              <a:t>modelling</a:t>
            </a:r>
            <a:r>
              <a:rPr lang="en-US" dirty="0"/>
              <a:t> both Group and Library as variables in our design matrix. This is known as an additive model.</a:t>
            </a:r>
          </a:p>
        </p:txBody>
      </p:sp>
    </p:spTree>
    <p:extLst>
      <p:ext uri="{BB962C8B-B14F-4D97-AF65-F5344CB8AC3E}">
        <p14:creationId xmlns:p14="http://schemas.microsoft.com/office/powerpoint/2010/main" val="1213873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&gt;design </a:t>
            </a:r>
            <a:r>
              <a:rPr lang="en-US" dirty="0"/>
              <a:t>&lt;- </a:t>
            </a:r>
            <a:r>
              <a:rPr lang="en-US" dirty="0" err="1"/>
              <a:t>model.matrix</a:t>
            </a:r>
            <a:r>
              <a:rPr lang="en-US" dirty="0"/>
              <a:t>(~</a:t>
            </a:r>
            <a:r>
              <a:rPr lang="en-US" dirty="0" err="1"/>
              <a:t>targets$Library</a:t>
            </a:r>
            <a:r>
              <a:rPr lang="en-US" dirty="0"/>
              <a:t> + </a:t>
            </a:r>
            <a:r>
              <a:rPr lang="en-US" dirty="0" err="1"/>
              <a:t>targets$Group</a:t>
            </a:r>
            <a:r>
              <a:rPr lang="en-US" dirty="0"/>
              <a:t>)</a:t>
            </a:r>
          </a:p>
          <a:p>
            <a:pPr marL="0" indent="0">
              <a:buNone/>
            </a:pPr>
            <a:r>
              <a:rPr lang="en-US" dirty="0" smtClean="0"/>
              <a:t>&gt;design</a:t>
            </a:r>
          </a:p>
          <a:p>
            <a:pPr marL="0" indent="0">
              <a:buNone/>
            </a:pPr>
            <a:r>
              <a:rPr lang="en-US" dirty="0" smtClean="0"/>
              <a:t>&gt;</a:t>
            </a:r>
            <a:r>
              <a:rPr lang="en-US" dirty="0" err="1" smtClean="0"/>
              <a:t>colnames</a:t>
            </a:r>
            <a:r>
              <a:rPr lang="en-US" dirty="0"/>
              <a:t>(design) &lt;- c("</a:t>
            </a:r>
            <a:r>
              <a:rPr lang="en-US" dirty="0" err="1"/>
              <a:t>Int</a:t>
            </a:r>
            <a:r>
              <a:rPr lang="en-US" dirty="0"/>
              <a:t>","</a:t>
            </a:r>
            <a:r>
              <a:rPr lang="en-US" dirty="0" err="1"/>
              <a:t>SEvsPE</a:t>
            </a:r>
            <a:r>
              <a:rPr lang="en-US" dirty="0"/>
              <a:t>","</a:t>
            </a:r>
            <a:r>
              <a:rPr lang="en-US" dirty="0" err="1"/>
              <a:t>UVsT</a:t>
            </a:r>
            <a:r>
              <a:rPr lang="en-US" dirty="0"/>
              <a:t>")</a:t>
            </a:r>
          </a:p>
        </p:txBody>
      </p:sp>
    </p:spTree>
    <p:extLst>
      <p:ext uri="{BB962C8B-B14F-4D97-AF65-F5344CB8AC3E}">
        <p14:creationId xmlns:p14="http://schemas.microsoft.com/office/powerpoint/2010/main" val="21121608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Voom</a:t>
            </a:r>
            <a:r>
              <a:rPr lang="en-US" b="1" dirty="0"/>
              <a:t> transform the data</a:t>
            </a:r>
          </a:p>
        </p:txBody>
      </p:sp>
      <p:sp>
        <p:nvSpPr>
          <p:cNvPr id="3" name="Content Placeholder 2"/>
          <p:cNvSpPr>
            <a:spLocks noGrp="1"/>
          </p:cNvSpPr>
          <p:nvPr>
            <p:ph idx="1"/>
          </p:nvPr>
        </p:nvSpPr>
        <p:spPr/>
        <p:txBody>
          <a:bodyPr/>
          <a:lstStyle/>
          <a:p>
            <a:pPr marL="0" indent="0">
              <a:buNone/>
            </a:pPr>
            <a:r>
              <a:rPr lang="en-US" dirty="0" smtClean="0"/>
              <a:t>&gt;par</a:t>
            </a:r>
            <a:r>
              <a:rPr lang="en-US" dirty="0"/>
              <a:t>(</a:t>
            </a:r>
            <a:r>
              <a:rPr lang="en-US" dirty="0" err="1"/>
              <a:t>mfrow</a:t>
            </a:r>
            <a:r>
              <a:rPr lang="en-US" dirty="0"/>
              <a:t>=c(1,1))</a:t>
            </a:r>
          </a:p>
          <a:p>
            <a:pPr marL="0" indent="0">
              <a:buNone/>
            </a:pPr>
            <a:r>
              <a:rPr lang="en-US" dirty="0" smtClean="0"/>
              <a:t>&gt;v </a:t>
            </a:r>
            <a:r>
              <a:rPr lang="en-US" dirty="0"/>
              <a:t>&lt;- </a:t>
            </a:r>
            <a:r>
              <a:rPr lang="en-US" dirty="0" err="1"/>
              <a:t>voom</a:t>
            </a:r>
            <a:r>
              <a:rPr lang="en-US" dirty="0"/>
              <a:t>(</a:t>
            </a:r>
            <a:r>
              <a:rPr lang="en-US" dirty="0" err="1"/>
              <a:t>y,design,plot</a:t>
            </a:r>
            <a:r>
              <a:rPr lang="en-US" dirty="0"/>
              <a:t>=TRUE</a:t>
            </a:r>
            <a:r>
              <a:rPr lang="en-US" dirty="0" smtClean="0"/>
              <a:t>)</a:t>
            </a:r>
          </a:p>
          <a:p>
            <a:pPr marL="0" indent="0">
              <a:buNone/>
            </a:pPr>
            <a:r>
              <a:rPr lang="en-US" dirty="0" smtClean="0"/>
              <a:t>&gt;par</a:t>
            </a:r>
            <a:r>
              <a:rPr lang="en-US" dirty="0"/>
              <a:t>(</a:t>
            </a:r>
            <a:r>
              <a:rPr lang="en-US" dirty="0" err="1"/>
              <a:t>mfrow</a:t>
            </a:r>
            <a:r>
              <a:rPr lang="en-US" dirty="0"/>
              <a:t>=c(1,2))</a:t>
            </a:r>
          </a:p>
          <a:p>
            <a:pPr marL="0" indent="0">
              <a:buNone/>
            </a:pPr>
            <a:r>
              <a:rPr lang="en-US" dirty="0" smtClean="0"/>
              <a:t>&gt;boxplot</a:t>
            </a:r>
            <a:r>
              <a:rPr lang="en-US" dirty="0"/>
              <a:t>(</a:t>
            </a:r>
            <a:r>
              <a:rPr lang="en-US" dirty="0" err="1"/>
              <a:t>logcounts</a:t>
            </a:r>
            <a:r>
              <a:rPr lang="en-US" dirty="0"/>
              <a:t>)</a:t>
            </a:r>
          </a:p>
          <a:p>
            <a:pPr marL="0" indent="0">
              <a:buNone/>
            </a:pPr>
            <a:r>
              <a:rPr lang="en-US" dirty="0"/>
              <a:t>&gt;</a:t>
            </a:r>
            <a:r>
              <a:rPr lang="en-US" dirty="0" err="1" smtClean="0"/>
              <a:t>abline</a:t>
            </a:r>
            <a:r>
              <a:rPr lang="en-US" dirty="0"/>
              <a:t>(h=median(</a:t>
            </a:r>
            <a:r>
              <a:rPr lang="en-US" dirty="0" err="1"/>
              <a:t>logcounts</a:t>
            </a:r>
            <a:r>
              <a:rPr lang="en-US" dirty="0"/>
              <a:t>),col=4)</a:t>
            </a:r>
          </a:p>
          <a:p>
            <a:pPr marL="0" indent="0">
              <a:buNone/>
            </a:pPr>
            <a:r>
              <a:rPr lang="en-US" dirty="0" smtClean="0"/>
              <a:t>&gt;boxplot</a:t>
            </a:r>
            <a:r>
              <a:rPr lang="en-US" dirty="0"/>
              <a:t>(</a:t>
            </a:r>
            <a:r>
              <a:rPr lang="en-US" dirty="0" err="1"/>
              <a:t>v$E</a:t>
            </a:r>
            <a:r>
              <a:rPr lang="en-US" dirty="0"/>
              <a:t>)</a:t>
            </a:r>
          </a:p>
          <a:p>
            <a:pPr marL="0" indent="0">
              <a:buNone/>
            </a:pPr>
            <a:r>
              <a:rPr lang="en-US" dirty="0" smtClean="0"/>
              <a:t>&gt;</a:t>
            </a:r>
            <a:r>
              <a:rPr lang="en-US" dirty="0" err="1" smtClean="0"/>
              <a:t>abline</a:t>
            </a:r>
            <a:r>
              <a:rPr lang="en-US" dirty="0"/>
              <a:t>(h=median(</a:t>
            </a:r>
            <a:r>
              <a:rPr lang="en-US" dirty="0" err="1"/>
              <a:t>v$E</a:t>
            </a:r>
            <a:r>
              <a:rPr lang="en-US" dirty="0"/>
              <a:t>),col=4)</a:t>
            </a:r>
          </a:p>
        </p:txBody>
      </p:sp>
    </p:spTree>
    <p:extLst>
      <p:ext uri="{BB962C8B-B14F-4D97-AF65-F5344CB8AC3E}">
        <p14:creationId xmlns:p14="http://schemas.microsoft.com/office/powerpoint/2010/main" val="24001620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Test for differential expression</a:t>
            </a:r>
          </a:p>
        </p:txBody>
      </p:sp>
      <p:sp>
        <p:nvSpPr>
          <p:cNvPr id="3" name="Content Placeholder 2"/>
          <p:cNvSpPr>
            <a:spLocks noGrp="1"/>
          </p:cNvSpPr>
          <p:nvPr>
            <p:ph idx="1"/>
          </p:nvPr>
        </p:nvSpPr>
        <p:spPr/>
        <p:txBody>
          <a:bodyPr/>
          <a:lstStyle/>
          <a:p>
            <a:pPr marL="0" indent="0">
              <a:buNone/>
            </a:pPr>
            <a:r>
              <a:rPr lang="en-US" dirty="0" smtClean="0"/>
              <a:t>&gt;fit </a:t>
            </a:r>
            <a:r>
              <a:rPr lang="en-US" dirty="0"/>
              <a:t>&lt;- </a:t>
            </a:r>
            <a:r>
              <a:rPr lang="en-US" dirty="0" err="1"/>
              <a:t>lmFit</a:t>
            </a:r>
            <a:r>
              <a:rPr lang="en-US" dirty="0"/>
              <a:t>(</a:t>
            </a:r>
            <a:r>
              <a:rPr lang="en-US" dirty="0" err="1"/>
              <a:t>v,design</a:t>
            </a:r>
            <a:r>
              <a:rPr lang="en-US" dirty="0"/>
              <a:t>)</a:t>
            </a:r>
          </a:p>
          <a:p>
            <a:pPr marL="0" indent="0">
              <a:buNone/>
            </a:pPr>
            <a:r>
              <a:rPr lang="en-US" dirty="0" smtClean="0"/>
              <a:t>&gt;fit </a:t>
            </a:r>
            <a:r>
              <a:rPr lang="en-US" dirty="0"/>
              <a:t>&lt;- </a:t>
            </a:r>
            <a:r>
              <a:rPr lang="en-US" dirty="0" err="1"/>
              <a:t>eBayes</a:t>
            </a:r>
            <a:r>
              <a:rPr lang="en-US" dirty="0"/>
              <a:t>(fit)</a:t>
            </a:r>
          </a:p>
          <a:p>
            <a:pPr marL="0" indent="0">
              <a:buNone/>
            </a:pPr>
            <a:r>
              <a:rPr lang="en-US" dirty="0" smtClean="0"/>
              <a:t>&gt;results </a:t>
            </a:r>
            <a:r>
              <a:rPr lang="en-US" dirty="0"/>
              <a:t>&lt;- </a:t>
            </a:r>
            <a:r>
              <a:rPr lang="en-US" dirty="0" err="1"/>
              <a:t>decideTests</a:t>
            </a:r>
            <a:r>
              <a:rPr lang="en-US" dirty="0"/>
              <a:t>(fit)</a:t>
            </a:r>
          </a:p>
          <a:p>
            <a:pPr marL="0" indent="0">
              <a:buNone/>
            </a:pPr>
            <a:r>
              <a:rPr lang="en-US" dirty="0" smtClean="0"/>
              <a:t>&gt;summary</a:t>
            </a:r>
            <a:r>
              <a:rPr lang="en-US" dirty="0"/>
              <a:t>(results</a:t>
            </a:r>
            <a:r>
              <a:rPr lang="en-US" dirty="0" smtClean="0"/>
              <a:t>)</a:t>
            </a:r>
          </a:p>
          <a:p>
            <a:pPr marL="0" indent="0">
              <a:buNone/>
            </a:pPr>
            <a:endParaRPr lang="en-US" dirty="0"/>
          </a:p>
          <a:p>
            <a:pPr marL="0" indent="0">
              <a:buNone/>
            </a:pPr>
            <a:r>
              <a:rPr lang="en-US" dirty="0"/>
              <a:t>&gt;</a:t>
            </a:r>
            <a:r>
              <a:rPr lang="en-US" dirty="0" err="1"/>
              <a:t>topTable</a:t>
            </a:r>
            <a:r>
              <a:rPr lang="en-US" dirty="0"/>
              <a:t>(</a:t>
            </a:r>
            <a:r>
              <a:rPr lang="en-US" dirty="0" err="1"/>
              <a:t>fit,coef</a:t>
            </a:r>
            <a:r>
              <a:rPr lang="en-US" dirty="0"/>
              <a:t>=3,sort.by="p")</a:t>
            </a:r>
          </a:p>
        </p:txBody>
      </p:sp>
    </p:spTree>
    <p:extLst>
      <p:ext uri="{BB962C8B-B14F-4D97-AF65-F5344CB8AC3E}">
        <p14:creationId xmlns:p14="http://schemas.microsoft.com/office/powerpoint/2010/main" val="29698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Add annotation from </a:t>
            </a:r>
            <a:r>
              <a:rPr lang="en-US" b="1" dirty="0" err="1"/>
              <a:t>org.Dm.eg.db</a:t>
            </a:r>
            <a:endParaRPr lang="en-US" b="1" dirty="0"/>
          </a:p>
        </p:txBody>
      </p:sp>
      <p:sp>
        <p:nvSpPr>
          <p:cNvPr id="3" name="Content Placeholder 2"/>
          <p:cNvSpPr>
            <a:spLocks noGrp="1"/>
          </p:cNvSpPr>
          <p:nvPr>
            <p:ph idx="1"/>
          </p:nvPr>
        </p:nvSpPr>
        <p:spPr/>
        <p:txBody>
          <a:bodyPr/>
          <a:lstStyle/>
          <a:p>
            <a:pPr marL="0" indent="0">
              <a:buNone/>
            </a:pPr>
            <a:r>
              <a:rPr lang="en-US" dirty="0"/>
              <a:t>The </a:t>
            </a:r>
            <a:r>
              <a:rPr lang="en-US" dirty="0" err="1"/>
              <a:t>rownames</a:t>
            </a:r>
            <a:r>
              <a:rPr lang="en-US" dirty="0"/>
              <a:t> of the fit object are http://</a:t>
            </a:r>
            <a:r>
              <a:rPr lang="en-US" dirty="0" err="1"/>
              <a:t>flybase.org</a:t>
            </a:r>
            <a:r>
              <a:rPr lang="en-US" dirty="0"/>
              <a:t>/ ids.</a:t>
            </a:r>
          </a:p>
          <a:p>
            <a:pPr marL="0" indent="0">
              <a:buNone/>
            </a:pPr>
            <a:endParaRPr lang="en-US" dirty="0"/>
          </a:p>
          <a:p>
            <a:pPr marL="0" indent="0">
              <a:buNone/>
            </a:pPr>
            <a:r>
              <a:rPr lang="en-US" dirty="0"/>
              <a:t>First we need to decide what information we want. In order to see what we can extract we can run the columns function on the annotation database.</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9086342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marL="0" indent="0">
              <a:buNone/>
            </a:pPr>
            <a:r>
              <a:rPr lang="en-US" dirty="0"/>
              <a:t>&gt;library(</a:t>
            </a:r>
            <a:r>
              <a:rPr lang="en-US" dirty="0" err="1"/>
              <a:t>org.Dm.eg.db</a:t>
            </a:r>
            <a:r>
              <a:rPr lang="en-US" dirty="0"/>
              <a:t>)</a:t>
            </a:r>
          </a:p>
          <a:p>
            <a:pPr marL="0" indent="0">
              <a:buNone/>
            </a:pPr>
            <a:r>
              <a:rPr lang="en-US" dirty="0" smtClean="0"/>
              <a:t>&gt;columns</a:t>
            </a:r>
            <a:r>
              <a:rPr lang="en-US" dirty="0"/>
              <a:t>(</a:t>
            </a:r>
            <a:r>
              <a:rPr lang="en-US" dirty="0" err="1"/>
              <a:t>org.Dm.eg.db</a:t>
            </a:r>
            <a:r>
              <a:rPr lang="en-US" dirty="0" smtClean="0"/>
              <a:t>)</a:t>
            </a:r>
          </a:p>
          <a:p>
            <a:pPr marL="0" indent="0">
              <a:buNone/>
            </a:pPr>
            <a:endParaRPr lang="en-US" dirty="0" smtClean="0"/>
          </a:p>
          <a:p>
            <a:pPr marL="0" indent="0">
              <a:buNone/>
            </a:pPr>
            <a:r>
              <a:rPr lang="en-US" dirty="0" smtClean="0"/>
              <a:t>We </a:t>
            </a:r>
            <a:r>
              <a:rPr lang="en-US" dirty="0"/>
              <a:t>definitely want gene symbols and perhaps the full gene name and </a:t>
            </a:r>
            <a:r>
              <a:rPr lang="en-US" dirty="0" err="1"/>
              <a:t>Entrez</a:t>
            </a:r>
            <a:r>
              <a:rPr lang="en-US" dirty="0"/>
              <a:t> id. Let’s build up our annotation information in a separate data frame using the select function. Note, by default, the select function assumes that the keys provided are </a:t>
            </a:r>
            <a:r>
              <a:rPr lang="en-US" dirty="0" err="1"/>
              <a:t>Entrez</a:t>
            </a:r>
            <a:r>
              <a:rPr lang="en-US" dirty="0"/>
              <a:t> ids. However, in this case we are using </a:t>
            </a:r>
            <a:r>
              <a:rPr lang="en-US" dirty="0" err="1"/>
              <a:t>FlyBase</a:t>
            </a:r>
            <a:r>
              <a:rPr lang="en-US" dirty="0"/>
              <a:t> ids as the keys. As such, we need to give the select function this information using the </a:t>
            </a:r>
            <a:r>
              <a:rPr lang="en-US" dirty="0" err="1"/>
              <a:t>keytype</a:t>
            </a:r>
            <a:r>
              <a:rPr lang="en-US" dirty="0"/>
              <a:t> argument which we will set to "FLYBASE".</a:t>
            </a:r>
          </a:p>
        </p:txBody>
      </p:sp>
    </p:spTree>
    <p:extLst>
      <p:ext uri="{BB962C8B-B14F-4D97-AF65-F5344CB8AC3E}">
        <p14:creationId xmlns:p14="http://schemas.microsoft.com/office/powerpoint/2010/main" val="9543248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&gt;</a:t>
            </a:r>
            <a:r>
              <a:rPr lang="en-US" dirty="0" err="1" smtClean="0"/>
              <a:t>ann</a:t>
            </a:r>
            <a:r>
              <a:rPr lang="en-US" dirty="0" smtClean="0"/>
              <a:t> </a:t>
            </a:r>
            <a:r>
              <a:rPr lang="en-US" dirty="0"/>
              <a:t>&lt;- select(</a:t>
            </a:r>
            <a:r>
              <a:rPr lang="en-US" dirty="0" err="1"/>
              <a:t>org.Dm.eg.db,keys</a:t>
            </a:r>
            <a:r>
              <a:rPr lang="en-US" dirty="0"/>
              <a:t>=</a:t>
            </a:r>
            <a:r>
              <a:rPr lang="en-US" dirty="0" err="1"/>
              <a:t>rownames</a:t>
            </a:r>
            <a:r>
              <a:rPr lang="en-US" dirty="0"/>
              <a:t>(fit),columns=c("FLYBASE","ENTREZID","SYMBOL","GENENAME"),</a:t>
            </a:r>
            <a:r>
              <a:rPr lang="en-US" dirty="0" err="1"/>
              <a:t>keytype</a:t>
            </a:r>
            <a:r>
              <a:rPr lang="en-US" dirty="0"/>
              <a:t>="FLYBASE"</a:t>
            </a:r>
            <a:r>
              <a:rPr lang="en-US" dirty="0" smtClean="0"/>
              <a:t>)</a:t>
            </a:r>
          </a:p>
          <a:p>
            <a:pPr marL="0" indent="0">
              <a:buNone/>
            </a:pPr>
            <a:endParaRPr lang="en-US" dirty="0"/>
          </a:p>
          <a:p>
            <a:pPr marL="0" indent="0">
              <a:buNone/>
            </a:pPr>
            <a:r>
              <a:rPr lang="en-US" dirty="0"/>
              <a:t># Have a look at the annotation</a:t>
            </a:r>
          </a:p>
          <a:p>
            <a:pPr marL="0" indent="0">
              <a:buNone/>
            </a:pPr>
            <a:r>
              <a:rPr lang="en-US" dirty="0" smtClean="0"/>
              <a:t>&gt;head</a:t>
            </a:r>
            <a:r>
              <a:rPr lang="en-US" dirty="0"/>
              <a:t>(</a:t>
            </a:r>
            <a:r>
              <a:rPr lang="en-US" dirty="0" err="1"/>
              <a:t>ann</a:t>
            </a:r>
            <a:r>
              <a:rPr lang="en-US" dirty="0"/>
              <a:t>)</a:t>
            </a:r>
          </a:p>
        </p:txBody>
      </p:sp>
    </p:spTree>
    <p:extLst>
      <p:ext uri="{BB962C8B-B14F-4D97-AF65-F5344CB8AC3E}">
        <p14:creationId xmlns:p14="http://schemas.microsoft.com/office/powerpoint/2010/main" val="32021924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Let’s </a:t>
            </a:r>
            <a:r>
              <a:rPr lang="en-US" dirty="0"/>
              <a:t>double check that the FLYBASE column matches exactly to our fit </a:t>
            </a:r>
            <a:r>
              <a:rPr lang="en-US" dirty="0" err="1"/>
              <a:t>rownames</a:t>
            </a:r>
            <a:r>
              <a:rPr lang="en-US" dirty="0" smtClean="0"/>
              <a:t>.</a:t>
            </a:r>
          </a:p>
          <a:p>
            <a:pPr marL="0" indent="0">
              <a:buNone/>
            </a:pPr>
            <a:endParaRPr lang="en-US" dirty="0"/>
          </a:p>
          <a:p>
            <a:pPr marL="0" indent="0">
              <a:buNone/>
            </a:pPr>
            <a:r>
              <a:rPr lang="en-US" dirty="0" smtClean="0"/>
              <a:t>&gt;table</a:t>
            </a:r>
            <a:r>
              <a:rPr lang="en-US" dirty="0"/>
              <a:t>(</a:t>
            </a:r>
            <a:r>
              <a:rPr lang="en-US" dirty="0" err="1"/>
              <a:t>ann$FLYBASE</a:t>
            </a:r>
            <a:r>
              <a:rPr lang="en-US" dirty="0"/>
              <a:t>==</a:t>
            </a:r>
            <a:r>
              <a:rPr lang="en-US" dirty="0" err="1"/>
              <a:t>rownames</a:t>
            </a:r>
            <a:r>
              <a:rPr lang="en-US" dirty="0"/>
              <a:t>(fit)</a:t>
            </a:r>
            <a:r>
              <a:rPr lang="en-US" dirty="0" smtClean="0"/>
              <a:t>)</a:t>
            </a:r>
          </a:p>
          <a:p>
            <a:pPr marL="0" indent="0">
              <a:buNone/>
            </a:pPr>
            <a:endParaRPr lang="en-US" dirty="0"/>
          </a:p>
          <a:p>
            <a:pPr marL="0" indent="0">
              <a:buNone/>
            </a:pPr>
            <a:r>
              <a:rPr lang="en-US" dirty="0"/>
              <a:t>We can slot in the annotation information into the genes slot of fit. (Please note that if the select function returns a 1:many mapping then you can’t just append the annotation to the fit object. An alternative way to get annotation is shown below.)</a:t>
            </a:r>
          </a:p>
        </p:txBody>
      </p:sp>
    </p:spTree>
    <p:extLst>
      <p:ext uri="{BB962C8B-B14F-4D97-AF65-F5344CB8AC3E}">
        <p14:creationId xmlns:p14="http://schemas.microsoft.com/office/powerpoint/2010/main" val="13312240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&gt;</a:t>
            </a:r>
            <a:r>
              <a:rPr lang="en-US" dirty="0" err="1" smtClean="0"/>
              <a:t>fit</a:t>
            </a:r>
            <a:r>
              <a:rPr lang="en-US" dirty="0" err="1"/>
              <a:t>$genes</a:t>
            </a:r>
            <a:r>
              <a:rPr lang="en-US" dirty="0"/>
              <a:t> &lt;- </a:t>
            </a:r>
            <a:r>
              <a:rPr lang="en-US" dirty="0" err="1" smtClean="0"/>
              <a:t>ann</a:t>
            </a:r>
            <a:endParaRPr lang="en-US" dirty="0" smtClean="0"/>
          </a:p>
          <a:p>
            <a:pPr marL="0" indent="0">
              <a:buNone/>
            </a:pPr>
            <a:r>
              <a:rPr lang="en-US" dirty="0"/>
              <a:t>Now when we run the </a:t>
            </a:r>
            <a:r>
              <a:rPr lang="en-US" dirty="0" err="1"/>
              <a:t>topTable</a:t>
            </a:r>
            <a:r>
              <a:rPr lang="en-US" dirty="0"/>
              <a:t> command, the annotation information should be included in the output.</a:t>
            </a:r>
          </a:p>
          <a:p>
            <a:pPr marL="0" indent="0">
              <a:buNone/>
            </a:pPr>
            <a:endParaRPr lang="en-US" dirty="0" smtClean="0"/>
          </a:p>
          <a:p>
            <a:pPr marL="0" indent="0">
              <a:buNone/>
            </a:pPr>
            <a:r>
              <a:rPr lang="en-US" dirty="0" smtClean="0"/>
              <a:t>&gt;</a:t>
            </a:r>
            <a:r>
              <a:rPr lang="en-US" dirty="0" err="1"/>
              <a:t>t</a:t>
            </a:r>
            <a:r>
              <a:rPr lang="en-US" dirty="0" err="1" smtClean="0"/>
              <a:t>opTable</a:t>
            </a:r>
            <a:r>
              <a:rPr lang="en-US" dirty="0"/>
              <a:t>(</a:t>
            </a:r>
            <a:r>
              <a:rPr lang="en-US" dirty="0" err="1"/>
              <a:t>fit,coef</a:t>
            </a:r>
            <a:r>
              <a:rPr lang="en-US" dirty="0"/>
              <a:t>=3,sort.by="p")</a:t>
            </a:r>
          </a:p>
          <a:p>
            <a:pPr marL="0" indent="0">
              <a:buNone/>
            </a:pPr>
            <a:endParaRPr lang="en-US" dirty="0"/>
          </a:p>
        </p:txBody>
      </p:sp>
    </p:spTree>
    <p:extLst>
      <p:ext uri="{BB962C8B-B14F-4D97-AF65-F5344CB8AC3E}">
        <p14:creationId xmlns:p14="http://schemas.microsoft.com/office/powerpoint/2010/main" val="3363197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9144000" cy="6726072"/>
          </a:xfrm>
        </p:spPr>
        <p:txBody>
          <a:bodyPr>
            <a:normAutofit lnSpcReduction="10000"/>
          </a:bodyPr>
          <a:lstStyle/>
          <a:p>
            <a:r>
              <a:rPr lang="en-US" dirty="0" smtClean="0"/>
              <a:t>They showed that the RNA regulatory map of </a:t>
            </a:r>
            <a:r>
              <a:rPr lang="en-US" dirty="0" err="1" smtClean="0"/>
              <a:t>Pasilla</a:t>
            </a:r>
            <a:r>
              <a:rPr lang="en-US" dirty="0" smtClean="0"/>
              <a:t> and NOVA1/2 is highly conserved between insects and mammals. </a:t>
            </a:r>
          </a:p>
          <a:p>
            <a:r>
              <a:rPr lang="en-US" dirty="0" smtClean="0"/>
              <a:t>NOVA1 and NOVA2 are best known for being involved in alternative splicing.</a:t>
            </a:r>
          </a:p>
          <a:p>
            <a:r>
              <a:rPr lang="en-US" dirty="0" smtClean="0"/>
              <a:t> Cells from S2-DRSC, which is an embryonic cell line, were cultured and subjected to a treatment in order to knock-down </a:t>
            </a:r>
            <a:r>
              <a:rPr lang="en-US" dirty="0" err="1" smtClean="0"/>
              <a:t>Pasilla</a:t>
            </a:r>
            <a:r>
              <a:rPr lang="en-US" dirty="0" smtClean="0"/>
              <a:t>. The four untreated and three treated </a:t>
            </a:r>
            <a:r>
              <a:rPr lang="en-US" dirty="0" err="1" smtClean="0"/>
              <a:t>RNAi</a:t>
            </a:r>
            <a:r>
              <a:rPr lang="en-US" dirty="0" smtClean="0"/>
              <a:t> samples were used in the analysis. The treated samples had </a:t>
            </a:r>
            <a:r>
              <a:rPr lang="en-US" dirty="0" err="1" smtClean="0"/>
              <a:t>Pasilla</a:t>
            </a:r>
            <a:r>
              <a:rPr lang="en-US" dirty="0" smtClean="0"/>
              <a:t> knocked down by approximately 60% compared to the untreated samples. Some of the samples had undergone paired end sequencing while other samples were sequenced from one end only.</a:t>
            </a:r>
            <a:endParaRPr lang="en-US" dirty="0"/>
          </a:p>
        </p:txBody>
      </p:sp>
    </p:spTree>
    <p:extLst>
      <p:ext uri="{BB962C8B-B14F-4D97-AF65-F5344CB8AC3E}">
        <p14:creationId xmlns:p14="http://schemas.microsoft.com/office/powerpoint/2010/main" val="7231855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Let’s check the expression of </a:t>
            </a:r>
            <a:r>
              <a:rPr lang="en-US" dirty="0" err="1"/>
              <a:t>pasilla</a:t>
            </a:r>
            <a:r>
              <a:rPr lang="en-US" dirty="0" smtClean="0"/>
              <a:t>.</a:t>
            </a:r>
          </a:p>
          <a:p>
            <a:pPr marL="0" indent="0">
              <a:buNone/>
            </a:pPr>
            <a:endParaRPr lang="en-US" dirty="0" smtClean="0"/>
          </a:p>
          <a:p>
            <a:pPr marL="0" indent="0">
              <a:buNone/>
            </a:pPr>
            <a:r>
              <a:rPr lang="en-US" dirty="0" smtClean="0"/>
              <a:t>&gt;</a:t>
            </a:r>
            <a:r>
              <a:rPr lang="en-US" dirty="0" err="1" smtClean="0"/>
              <a:t>ps</a:t>
            </a:r>
            <a:r>
              <a:rPr lang="en-US" dirty="0" smtClean="0"/>
              <a:t> </a:t>
            </a:r>
            <a:r>
              <a:rPr lang="en-US" dirty="0"/>
              <a:t>&lt;- </a:t>
            </a:r>
            <a:r>
              <a:rPr lang="en-US" dirty="0" err="1"/>
              <a:t>grep</a:t>
            </a:r>
            <a:r>
              <a:rPr lang="en-US" dirty="0"/>
              <a:t>("</a:t>
            </a:r>
            <a:r>
              <a:rPr lang="en-US" dirty="0" err="1"/>
              <a:t>pasilla</a:t>
            </a:r>
            <a:r>
              <a:rPr lang="en-US" dirty="0"/>
              <a:t>",</a:t>
            </a:r>
            <a:r>
              <a:rPr lang="en-US" dirty="0" err="1"/>
              <a:t>fit$genes$GENENAME</a:t>
            </a:r>
            <a:r>
              <a:rPr lang="en-US" dirty="0"/>
              <a:t>)</a:t>
            </a:r>
          </a:p>
          <a:p>
            <a:pPr marL="0" indent="0">
              <a:buNone/>
            </a:pPr>
            <a:r>
              <a:rPr lang="en-US" dirty="0" err="1"/>
              <a:t>topTable</a:t>
            </a:r>
            <a:r>
              <a:rPr lang="en-US" dirty="0"/>
              <a:t>(fit[</a:t>
            </a:r>
            <a:r>
              <a:rPr lang="en-US" dirty="0" err="1"/>
              <a:t>ps</a:t>
            </a:r>
            <a:r>
              <a:rPr lang="en-US" dirty="0"/>
              <a:t>,],</a:t>
            </a:r>
            <a:r>
              <a:rPr lang="en-US" dirty="0" err="1"/>
              <a:t>coef</a:t>
            </a:r>
            <a:r>
              <a:rPr lang="en-US" dirty="0"/>
              <a:t>=3)</a:t>
            </a:r>
          </a:p>
        </p:txBody>
      </p:sp>
    </p:spTree>
    <p:extLst>
      <p:ext uri="{BB962C8B-B14F-4D97-AF65-F5344CB8AC3E}">
        <p14:creationId xmlns:p14="http://schemas.microsoft.com/office/powerpoint/2010/main" val="26429643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Plots after testing for DE</a:t>
            </a:r>
          </a:p>
        </p:txBody>
      </p:sp>
      <p:sp>
        <p:nvSpPr>
          <p:cNvPr id="3" name="Content Placeholder 2"/>
          <p:cNvSpPr>
            <a:spLocks noGrp="1"/>
          </p:cNvSpPr>
          <p:nvPr>
            <p:ph idx="1"/>
          </p:nvPr>
        </p:nvSpPr>
        <p:spPr/>
        <p:txBody>
          <a:bodyPr/>
          <a:lstStyle/>
          <a:p>
            <a:pPr marL="0" indent="0">
              <a:buNone/>
            </a:pPr>
            <a:r>
              <a:rPr lang="en-US" dirty="0" smtClean="0"/>
              <a:t>&gt;par</a:t>
            </a:r>
            <a:r>
              <a:rPr lang="en-US" dirty="0"/>
              <a:t>(</a:t>
            </a:r>
            <a:r>
              <a:rPr lang="en-US" dirty="0" err="1"/>
              <a:t>mfrow</a:t>
            </a:r>
            <a:r>
              <a:rPr lang="en-US" dirty="0"/>
              <a:t>=c(1,2))</a:t>
            </a:r>
          </a:p>
          <a:p>
            <a:pPr marL="0" indent="0">
              <a:buNone/>
            </a:pPr>
            <a:r>
              <a:rPr lang="en-US" dirty="0" smtClean="0"/>
              <a:t>&gt;</a:t>
            </a:r>
            <a:r>
              <a:rPr lang="en-US" dirty="0" err="1" smtClean="0"/>
              <a:t>plotMD</a:t>
            </a:r>
            <a:r>
              <a:rPr lang="en-US" dirty="0"/>
              <a:t>(</a:t>
            </a:r>
            <a:r>
              <a:rPr lang="en-US" dirty="0" err="1"/>
              <a:t>fit,coef</a:t>
            </a:r>
            <a:r>
              <a:rPr lang="en-US" dirty="0"/>
              <a:t>=3,status=results[,"</a:t>
            </a:r>
            <a:r>
              <a:rPr lang="en-US" dirty="0" err="1"/>
              <a:t>UVsT</a:t>
            </a:r>
            <a:r>
              <a:rPr lang="en-US" dirty="0"/>
              <a:t>"])</a:t>
            </a:r>
          </a:p>
          <a:p>
            <a:pPr marL="0" indent="0">
              <a:buNone/>
            </a:pPr>
            <a:endParaRPr lang="en-US" dirty="0"/>
          </a:p>
          <a:p>
            <a:pPr marL="0" indent="0">
              <a:buNone/>
            </a:pPr>
            <a:r>
              <a:rPr lang="en-US" dirty="0" smtClean="0"/>
              <a:t>&gt;</a:t>
            </a:r>
            <a:r>
              <a:rPr lang="en-US" dirty="0" err="1" smtClean="0"/>
              <a:t>volcanoplot</a:t>
            </a:r>
            <a:r>
              <a:rPr lang="en-US" dirty="0"/>
              <a:t>(</a:t>
            </a:r>
            <a:r>
              <a:rPr lang="en-US" dirty="0" err="1"/>
              <a:t>fit,coef</a:t>
            </a:r>
            <a:r>
              <a:rPr lang="en-US" dirty="0"/>
              <a:t>=3,highlight=100,names=</a:t>
            </a:r>
            <a:r>
              <a:rPr lang="en-US" dirty="0" err="1"/>
              <a:t>fit$genes$SYMBOL</a:t>
            </a:r>
            <a:r>
              <a:rPr lang="en-US" dirty="0" smtClean="0"/>
              <a:t>)</a:t>
            </a:r>
          </a:p>
          <a:p>
            <a:pPr marL="0" indent="0">
              <a:buNone/>
            </a:pPr>
            <a:endParaRPr lang="en-US" dirty="0"/>
          </a:p>
          <a:p>
            <a:pPr marL="0" indent="0">
              <a:buNone/>
            </a:pPr>
            <a:r>
              <a:rPr lang="en-US" dirty="0"/>
              <a:t>&gt;</a:t>
            </a:r>
            <a:r>
              <a:rPr lang="en-US" dirty="0" err="1"/>
              <a:t>stripchart</a:t>
            </a:r>
            <a:r>
              <a:rPr lang="en-US" dirty="0"/>
              <a:t>(</a:t>
            </a:r>
            <a:r>
              <a:rPr lang="en-US" dirty="0" err="1"/>
              <a:t>v$E</a:t>
            </a:r>
            <a:r>
              <a:rPr lang="en-US" dirty="0"/>
              <a:t>["FBgn0025111",]~</a:t>
            </a:r>
            <a:r>
              <a:rPr lang="en-US" dirty="0" err="1"/>
              <a:t>targets$Group</a:t>
            </a:r>
            <a:r>
              <a:rPr lang="en-US" dirty="0"/>
              <a:t>)</a:t>
            </a:r>
          </a:p>
        </p:txBody>
      </p:sp>
    </p:spTree>
    <p:extLst>
      <p:ext uri="{BB962C8B-B14F-4D97-AF65-F5344CB8AC3E}">
        <p14:creationId xmlns:p14="http://schemas.microsoft.com/office/powerpoint/2010/main" val="38597721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 Check expression of </a:t>
            </a:r>
            <a:r>
              <a:rPr lang="en-US" dirty="0" err="1"/>
              <a:t>Pasilla</a:t>
            </a:r>
            <a:endParaRPr lang="en-US" dirty="0"/>
          </a:p>
          <a:p>
            <a:pPr marL="0" indent="0">
              <a:buNone/>
            </a:pPr>
            <a:r>
              <a:rPr lang="en-US" dirty="0" err="1"/>
              <a:t>stripchart</a:t>
            </a:r>
            <a:r>
              <a:rPr lang="en-US" dirty="0"/>
              <a:t>(</a:t>
            </a:r>
            <a:r>
              <a:rPr lang="en-US" dirty="0" err="1"/>
              <a:t>v$E</a:t>
            </a:r>
            <a:r>
              <a:rPr lang="en-US" dirty="0"/>
              <a:t>["FBgn0261552",]~</a:t>
            </a:r>
            <a:r>
              <a:rPr lang="en-US" dirty="0" err="1"/>
              <a:t>targets$Group</a:t>
            </a:r>
            <a:r>
              <a:rPr lang="en-US" dirty="0"/>
              <a:t>)</a:t>
            </a:r>
          </a:p>
        </p:txBody>
      </p:sp>
    </p:spTree>
    <p:extLst>
      <p:ext uri="{BB962C8B-B14F-4D97-AF65-F5344CB8AC3E}">
        <p14:creationId xmlns:p14="http://schemas.microsoft.com/office/powerpoint/2010/main" val="32463056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Testing relative to a threshold</a:t>
            </a:r>
          </a:p>
        </p:txBody>
      </p:sp>
      <p:sp>
        <p:nvSpPr>
          <p:cNvPr id="3" name="Content Placeholder 2"/>
          <p:cNvSpPr>
            <a:spLocks noGrp="1"/>
          </p:cNvSpPr>
          <p:nvPr>
            <p:ph idx="1"/>
          </p:nvPr>
        </p:nvSpPr>
        <p:spPr/>
        <p:txBody>
          <a:bodyPr/>
          <a:lstStyle/>
          <a:p>
            <a:pPr marL="0" indent="0">
              <a:buNone/>
            </a:pPr>
            <a:r>
              <a:rPr lang="en-US" dirty="0" smtClean="0"/>
              <a:t>&gt;</a:t>
            </a:r>
            <a:r>
              <a:rPr lang="en-US" dirty="0" err="1" smtClean="0"/>
              <a:t>fit.treat</a:t>
            </a:r>
            <a:r>
              <a:rPr lang="en-US" dirty="0" smtClean="0"/>
              <a:t> </a:t>
            </a:r>
            <a:r>
              <a:rPr lang="en-US" dirty="0"/>
              <a:t>&lt;- treat(</a:t>
            </a:r>
            <a:r>
              <a:rPr lang="en-US" dirty="0" err="1"/>
              <a:t>fit,lfc</a:t>
            </a:r>
            <a:r>
              <a:rPr lang="en-US" dirty="0"/>
              <a:t>=1)</a:t>
            </a:r>
          </a:p>
          <a:p>
            <a:pPr marL="0" indent="0">
              <a:buNone/>
            </a:pPr>
            <a:r>
              <a:rPr lang="en-US" dirty="0" smtClean="0"/>
              <a:t>&gt;</a:t>
            </a:r>
            <a:r>
              <a:rPr lang="en-US" dirty="0" err="1" smtClean="0"/>
              <a:t>res.treat</a:t>
            </a:r>
            <a:r>
              <a:rPr lang="en-US" dirty="0" smtClean="0"/>
              <a:t> </a:t>
            </a:r>
            <a:r>
              <a:rPr lang="en-US" dirty="0"/>
              <a:t>&lt;- </a:t>
            </a:r>
            <a:r>
              <a:rPr lang="en-US" dirty="0" err="1"/>
              <a:t>decideTests</a:t>
            </a:r>
            <a:r>
              <a:rPr lang="en-US" dirty="0"/>
              <a:t>(</a:t>
            </a:r>
            <a:r>
              <a:rPr lang="en-US" dirty="0" err="1"/>
              <a:t>fit.treat</a:t>
            </a:r>
            <a:r>
              <a:rPr lang="en-US" dirty="0"/>
              <a:t>)</a:t>
            </a:r>
          </a:p>
          <a:p>
            <a:pPr marL="0" indent="0">
              <a:buNone/>
            </a:pPr>
            <a:r>
              <a:rPr lang="en-US" dirty="0" smtClean="0"/>
              <a:t>&gt;summary</a:t>
            </a:r>
            <a:r>
              <a:rPr lang="en-US" dirty="0"/>
              <a:t>(</a:t>
            </a:r>
            <a:r>
              <a:rPr lang="en-US" dirty="0" err="1"/>
              <a:t>res.treat</a:t>
            </a:r>
            <a:r>
              <a:rPr lang="en-US" dirty="0" smtClean="0"/>
              <a:t>)</a:t>
            </a:r>
          </a:p>
          <a:p>
            <a:pPr marL="0" indent="0">
              <a:buNone/>
            </a:pPr>
            <a:endParaRPr lang="en-US" dirty="0"/>
          </a:p>
          <a:p>
            <a:pPr marL="0" indent="0">
              <a:buNone/>
            </a:pPr>
            <a:r>
              <a:rPr lang="en-US" dirty="0" smtClean="0"/>
              <a:t>&gt;</a:t>
            </a:r>
            <a:r>
              <a:rPr lang="en-US" dirty="0" err="1" smtClean="0"/>
              <a:t>topTreat</a:t>
            </a:r>
            <a:r>
              <a:rPr lang="en-US" dirty="0"/>
              <a:t>(</a:t>
            </a:r>
            <a:r>
              <a:rPr lang="en-US" dirty="0" err="1"/>
              <a:t>fit.treat,coef</a:t>
            </a:r>
            <a:r>
              <a:rPr lang="en-US" dirty="0"/>
              <a:t>=3</a:t>
            </a:r>
            <a:r>
              <a:rPr lang="en-US" dirty="0" smtClean="0"/>
              <a:t>)</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46851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&gt;</a:t>
            </a:r>
            <a:r>
              <a:rPr lang="en-US" dirty="0" err="1"/>
              <a:t>plotMD</a:t>
            </a:r>
            <a:r>
              <a:rPr lang="en-US" dirty="0"/>
              <a:t>(</a:t>
            </a:r>
            <a:r>
              <a:rPr lang="en-US" dirty="0" err="1"/>
              <a:t>fit.treat,coef</a:t>
            </a:r>
            <a:r>
              <a:rPr lang="en-US" dirty="0"/>
              <a:t>=3,status=</a:t>
            </a:r>
            <a:r>
              <a:rPr lang="en-US" dirty="0" err="1"/>
              <a:t>res.treat</a:t>
            </a:r>
            <a:r>
              <a:rPr lang="en-US" dirty="0"/>
              <a:t>[,"</a:t>
            </a:r>
            <a:r>
              <a:rPr lang="en-US" dirty="0" err="1"/>
              <a:t>UVsT</a:t>
            </a:r>
            <a:r>
              <a:rPr lang="en-US" dirty="0"/>
              <a:t>"])</a:t>
            </a:r>
          </a:p>
          <a:p>
            <a:pPr marL="0" indent="0">
              <a:buNone/>
            </a:pPr>
            <a:r>
              <a:rPr lang="en-US" dirty="0" err="1"/>
              <a:t>abline</a:t>
            </a:r>
            <a:r>
              <a:rPr lang="en-US" dirty="0"/>
              <a:t>(h=0,col="grey")</a:t>
            </a:r>
          </a:p>
        </p:txBody>
      </p:sp>
    </p:spTree>
    <p:extLst>
      <p:ext uri="{BB962C8B-B14F-4D97-AF65-F5344CB8AC3E}">
        <p14:creationId xmlns:p14="http://schemas.microsoft.com/office/powerpoint/2010/main" val="38990354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Gene set testing with </a:t>
            </a:r>
            <a:r>
              <a:rPr lang="en-US" b="1" dirty="0" err="1"/>
              <a:t>goana</a:t>
            </a:r>
            <a:endParaRPr lang="en-US" b="1"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a:t>&gt;go &lt;- </a:t>
            </a:r>
            <a:r>
              <a:rPr lang="en-US" dirty="0" err="1"/>
              <a:t>goana</a:t>
            </a:r>
            <a:r>
              <a:rPr lang="en-US" dirty="0"/>
              <a:t>(fit, </a:t>
            </a:r>
            <a:r>
              <a:rPr lang="en-US" dirty="0" err="1"/>
              <a:t>coef</a:t>
            </a:r>
            <a:r>
              <a:rPr lang="en-US" dirty="0"/>
              <a:t>="</a:t>
            </a:r>
            <a:r>
              <a:rPr lang="en-US" dirty="0" err="1"/>
              <a:t>UVsT</a:t>
            </a:r>
            <a:r>
              <a:rPr lang="en-US" dirty="0"/>
              <a:t>",species = "</a:t>
            </a:r>
            <a:r>
              <a:rPr lang="en-US" dirty="0" err="1"/>
              <a:t>Dm</a:t>
            </a:r>
            <a:r>
              <a:rPr lang="en-US" dirty="0"/>
              <a:t>", </a:t>
            </a:r>
            <a:r>
              <a:rPr lang="en-US" dirty="0" err="1"/>
              <a:t>geneid</a:t>
            </a:r>
            <a:r>
              <a:rPr lang="en-US" dirty="0"/>
              <a:t>="ENTREZID")</a:t>
            </a:r>
          </a:p>
          <a:p>
            <a:pPr marL="0" indent="0">
              <a:buNone/>
            </a:pPr>
            <a:r>
              <a:rPr lang="en-US" dirty="0" err="1"/>
              <a:t>topGO</a:t>
            </a:r>
            <a:r>
              <a:rPr lang="en-US" dirty="0"/>
              <a:t>(go, n=10</a:t>
            </a:r>
            <a:r>
              <a:rPr lang="en-US" dirty="0" smtClean="0"/>
              <a:t>)</a:t>
            </a:r>
          </a:p>
          <a:p>
            <a:pPr marL="0" indent="0">
              <a:buNone/>
            </a:pPr>
            <a:endParaRPr lang="en-US" dirty="0"/>
          </a:p>
          <a:p>
            <a:pPr marL="0" indent="0">
              <a:buNone/>
            </a:pPr>
            <a:r>
              <a:rPr lang="en-US" dirty="0" smtClean="0"/>
              <a:t>Error: Check:</a:t>
            </a:r>
          </a:p>
          <a:p>
            <a:pPr marL="0" indent="0">
              <a:buNone/>
            </a:pPr>
            <a:r>
              <a:rPr lang="en-US" dirty="0">
                <a:solidFill>
                  <a:srgbClr val="FF0000"/>
                </a:solidFill>
              </a:rPr>
              <a:t>Error in </a:t>
            </a:r>
            <a:r>
              <a:rPr lang="en-US" dirty="0" err="1">
                <a:solidFill>
                  <a:srgbClr val="FF0000"/>
                </a:solidFill>
              </a:rPr>
              <a:t>goana.default</a:t>
            </a:r>
            <a:r>
              <a:rPr lang="en-US" dirty="0">
                <a:solidFill>
                  <a:srgbClr val="FF0000"/>
                </a:solidFill>
              </a:rPr>
              <a:t>(de = </a:t>
            </a:r>
            <a:r>
              <a:rPr lang="en-US" dirty="0" err="1">
                <a:solidFill>
                  <a:srgbClr val="FF0000"/>
                </a:solidFill>
              </a:rPr>
              <a:t>DEGenes</a:t>
            </a:r>
            <a:r>
              <a:rPr lang="en-US" dirty="0">
                <a:solidFill>
                  <a:srgbClr val="FF0000"/>
                </a:solidFill>
              </a:rPr>
              <a:t>, universe = universe, ...) : </a:t>
            </a:r>
          </a:p>
          <a:p>
            <a:pPr marL="0" indent="0">
              <a:buNone/>
            </a:pPr>
            <a:r>
              <a:rPr lang="en-US" dirty="0">
                <a:solidFill>
                  <a:srgbClr val="FF0000"/>
                </a:solidFill>
              </a:rPr>
              <a:t>  </a:t>
            </a:r>
            <a:r>
              <a:rPr lang="en-US" dirty="0" err="1">
                <a:solidFill>
                  <a:srgbClr val="FF0000"/>
                </a:solidFill>
              </a:rPr>
              <a:t>GO.db</a:t>
            </a:r>
            <a:r>
              <a:rPr lang="en-US" dirty="0">
                <a:solidFill>
                  <a:srgbClr val="FF0000"/>
                </a:solidFill>
              </a:rPr>
              <a:t> package not available</a:t>
            </a:r>
          </a:p>
          <a:p>
            <a:pPr marL="0" indent="0">
              <a:buNone/>
            </a:pPr>
            <a:r>
              <a:rPr lang="en-US" dirty="0">
                <a:solidFill>
                  <a:srgbClr val="FF0000"/>
                </a:solidFill>
              </a:rPr>
              <a:t>In addition: Warning message:</a:t>
            </a:r>
          </a:p>
          <a:p>
            <a:pPr marL="0" indent="0">
              <a:buNone/>
            </a:pPr>
            <a:r>
              <a:rPr lang="en-US" dirty="0">
                <a:solidFill>
                  <a:srgbClr val="FF0000"/>
                </a:solidFill>
              </a:rPr>
              <a:t>In library(package, </a:t>
            </a:r>
            <a:r>
              <a:rPr lang="en-US" dirty="0" err="1">
                <a:solidFill>
                  <a:srgbClr val="FF0000"/>
                </a:solidFill>
              </a:rPr>
              <a:t>lib.loc</a:t>
            </a:r>
            <a:r>
              <a:rPr lang="en-US" dirty="0">
                <a:solidFill>
                  <a:srgbClr val="FF0000"/>
                </a:solidFill>
              </a:rPr>
              <a:t> = </a:t>
            </a:r>
            <a:r>
              <a:rPr lang="en-US" dirty="0" err="1">
                <a:solidFill>
                  <a:srgbClr val="FF0000"/>
                </a:solidFill>
              </a:rPr>
              <a:t>lib.loc</a:t>
            </a:r>
            <a:r>
              <a:rPr lang="en-US" dirty="0">
                <a:solidFill>
                  <a:srgbClr val="FF0000"/>
                </a:solidFill>
              </a:rPr>
              <a:t>, </a:t>
            </a:r>
            <a:r>
              <a:rPr lang="en-US" dirty="0" err="1">
                <a:solidFill>
                  <a:srgbClr val="FF0000"/>
                </a:solidFill>
              </a:rPr>
              <a:t>character.only</a:t>
            </a:r>
            <a:r>
              <a:rPr lang="en-US" dirty="0">
                <a:solidFill>
                  <a:srgbClr val="FF0000"/>
                </a:solidFill>
              </a:rPr>
              <a:t> = TRUE, </a:t>
            </a:r>
            <a:r>
              <a:rPr lang="en-US" dirty="0" err="1">
                <a:solidFill>
                  <a:srgbClr val="FF0000"/>
                </a:solidFill>
              </a:rPr>
              <a:t>logical.return</a:t>
            </a:r>
            <a:r>
              <a:rPr lang="en-US" dirty="0">
                <a:solidFill>
                  <a:srgbClr val="FF0000"/>
                </a:solidFill>
              </a:rPr>
              <a:t> = TRUE,  :</a:t>
            </a:r>
          </a:p>
          <a:p>
            <a:pPr marL="0" indent="0">
              <a:buNone/>
            </a:pPr>
            <a:r>
              <a:rPr lang="en-US" dirty="0">
                <a:solidFill>
                  <a:srgbClr val="FF0000"/>
                </a:solidFill>
              </a:rPr>
              <a:t>  there is no package called ‘</a:t>
            </a:r>
            <a:r>
              <a:rPr lang="en-US" dirty="0" err="1">
                <a:solidFill>
                  <a:srgbClr val="FF0000"/>
                </a:solidFill>
              </a:rPr>
              <a:t>GO.db</a:t>
            </a:r>
            <a:r>
              <a:rPr lang="en-US" dirty="0">
                <a:solidFill>
                  <a:srgbClr val="FF0000"/>
                </a:solidFill>
              </a:rPr>
              <a:t>’</a:t>
            </a:r>
          </a:p>
          <a:p>
            <a:pPr marL="0" indent="0">
              <a:buNone/>
            </a:pPr>
            <a:r>
              <a:rPr lang="en-US" dirty="0">
                <a:solidFill>
                  <a:srgbClr val="FF0000"/>
                </a:solidFill>
              </a:rPr>
              <a:t>&gt; </a:t>
            </a:r>
            <a:r>
              <a:rPr lang="en-US" dirty="0" err="1">
                <a:solidFill>
                  <a:srgbClr val="FF0000"/>
                </a:solidFill>
              </a:rPr>
              <a:t>topGO</a:t>
            </a:r>
            <a:r>
              <a:rPr lang="en-US" dirty="0">
                <a:solidFill>
                  <a:srgbClr val="FF0000"/>
                </a:solidFill>
              </a:rPr>
              <a:t>(go, n=10)</a:t>
            </a:r>
          </a:p>
          <a:p>
            <a:pPr marL="0" indent="0">
              <a:buNone/>
            </a:pPr>
            <a:r>
              <a:rPr lang="en-US" dirty="0">
                <a:solidFill>
                  <a:srgbClr val="FF0000"/>
                </a:solidFill>
              </a:rPr>
              <a:t>Error in </a:t>
            </a:r>
            <a:r>
              <a:rPr lang="en-US" dirty="0" err="1">
                <a:solidFill>
                  <a:srgbClr val="FF0000"/>
                </a:solidFill>
              </a:rPr>
              <a:t>is.data.frame</a:t>
            </a:r>
            <a:r>
              <a:rPr lang="en-US" dirty="0">
                <a:solidFill>
                  <a:srgbClr val="FF0000"/>
                </a:solidFill>
              </a:rPr>
              <a:t>(results) : object 'go' not found</a:t>
            </a:r>
          </a:p>
        </p:txBody>
      </p:sp>
    </p:spTree>
    <p:extLst>
      <p:ext uri="{BB962C8B-B14F-4D97-AF65-F5344CB8AC3E}">
        <p14:creationId xmlns:p14="http://schemas.microsoft.com/office/powerpoint/2010/main" val="333435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96774"/>
            <a:ext cx="9014330" cy="5929390"/>
          </a:xfrm>
        </p:spPr>
        <p:txBody>
          <a:bodyPr/>
          <a:lstStyle/>
          <a:p>
            <a:r>
              <a:rPr lang="en-US" dirty="0" smtClean="0"/>
              <a:t>The reads were aligned to the Drosophila reference genome, downloaded from </a:t>
            </a:r>
            <a:r>
              <a:rPr lang="en-US" dirty="0" err="1" smtClean="0"/>
              <a:t>Ensembl</a:t>
            </a:r>
            <a:r>
              <a:rPr lang="en-US" dirty="0" smtClean="0"/>
              <a:t>, using the </a:t>
            </a:r>
            <a:r>
              <a:rPr lang="en-US" dirty="0" err="1" smtClean="0"/>
              <a:t>tophat</a:t>
            </a:r>
            <a:r>
              <a:rPr lang="en-US" dirty="0" smtClean="0"/>
              <a:t> aligner. </a:t>
            </a:r>
          </a:p>
          <a:p>
            <a:pPr marL="0" indent="0">
              <a:buNone/>
            </a:pPr>
            <a:endParaRPr lang="en-US" dirty="0" smtClean="0"/>
          </a:p>
          <a:p>
            <a:r>
              <a:rPr lang="en-US" dirty="0" smtClean="0"/>
              <a:t>The reads were </a:t>
            </a:r>
            <a:r>
              <a:rPr lang="en-US" dirty="0" err="1" smtClean="0"/>
              <a:t>summarised</a:t>
            </a:r>
            <a:r>
              <a:rPr lang="en-US" dirty="0" smtClean="0"/>
              <a:t> at the gene-level using </a:t>
            </a:r>
            <a:r>
              <a:rPr lang="en-US" dirty="0" err="1" smtClean="0"/>
              <a:t>htseq</a:t>
            </a:r>
            <a:r>
              <a:rPr lang="en-US" dirty="0" smtClean="0"/>
              <a:t>-count, a function from the tool </a:t>
            </a:r>
            <a:r>
              <a:rPr lang="en-US" dirty="0" err="1" smtClean="0"/>
              <a:t>HTSeq</a:t>
            </a:r>
            <a:r>
              <a:rPr lang="en-US" dirty="0" smtClean="0"/>
              <a:t>.</a:t>
            </a:r>
            <a:endParaRPr lang="en-US" dirty="0"/>
          </a:p>
        </p:txBody>
      </p:sp>
    </p:spTree>
    <p:extLst>
      <p:ext uri="{BB962C8B-B14F-4D97-AF65-F5344CB8AC3E}">
        <p14:creationId xmlns:p14="http://schemas.microsoft.com/office/powerpoint/2010/main" val="582395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970" y="2967335"/>
            <a:ext cx="8983030" cy="1754327"/>
          </a:xfrm>
          <a:prstGeom prst="rect">
            <a:avLst/>
          </a:prstGeom>
        </p:spPr>
        <p:txBody>
          <a:bodyPr wrap="square">
            <a:spAutoFit/>
          </a:bodyPr>
          <a:lstStyle/>
          <a:p>
            <a:r>
              <a:rPr lang="en-US" sz="3600" b="1" dirty="0" smtClean="0"/>
              <a:t>For the purpose of today’s class, we will be analyzing the gene level counts.</a:t>
            </a:r>
          </a:p>
          <a:p>
            <a:endParaRPr lang="en-US" sz="3600" b="1" dirty="0"/>
          </a:p>
        </p:txBody>
      </p:sp>
    </p:spTree>
    <p:extLst>
      <p:ext uri="{BB962C8B-B14F-4D97-AF65-F5344CB8AC3E}">
        <p14:creationId xmlns:p14="http://schemas.microsoft.com/office/powerpoint/2010/main" val="766654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 commands to install packages</a:t>
            </a:r>
            <a:endParaRPr lang="en-US" b="1" dirty="0"/>
          </a:p>
        </p:txBody>
      </p:sp>
      <p:sp>
        <p:nvSpPr>
          <p:cNvPr id="3" name="Content Placeholder 2"/>
          <p:cNvSpPr>
            <a:spLocks noGrp="1"/>
          </p:cNvSpPr>
          <p:nvPr>
            <p:ph idx="1"/>
          </p:nvPr>
        </p:nvSpPr>
        <p:spPr/>
        <p:txBody>
          <a:bodyPr/>
          <a:lstStyle/>
          <a:p>
            <a:pPr marL="0" indent="0">
              <a:buNone/>
            </a:pPr>
            <a:r>
              <a:rPr lang="en-US" dirty="0" smtClean="0"/>
              <a:t>&gt; source("https://</a:t>
            </a:r>
            <a:r>
              <a:rPr lang="en-US" dirty="0" err="1" smtClean="0"/>
              <a:t>bioconductor.org</a:t>
            </a:r>
            <a:r>
              <a:rPr lang="en-US" dirty="0" smtClean="0"/>
              <a:t>/</a:t>
            </a:r>
            <a:r>
              <a:rPr lang="en-US" dirty="0" err="1" smtClean="0"/>
              <a:t>biocLite.R</a:t>
            </a:r>
            <a:r>
              <a:rPr lang="en-US" dirty="0" smtClean="0"/>
              <a:t>")</a:t>
            </a:r>
          </a:p>
          <a:p>
            <a:pPr marL="0" indent="0">
              <a:buNone/>
            </a:pPr>
            <a:r>
              <a:rPr lang="en-US" dirty="0" smtClean="0"/>
              <a:t>&gt;</a:t>
            </a:r>
            <a:r>
              <a:rPr lang="en-US" dirty="0" err="1" smtClean="0"/>
              <a:t>biocLite</a:t>
            </a:r>
            <a:r>
              <a:rPr lang="en-US" dirty="0" smtClean="0"/>
              <a:t>("</a:t>
            </a:r>
            <a:r>
              <a:rPr lang="en-US" dirty="0" err="1" smtClean="0"/>
              <a:t>limma</a:t>
            </a:r>
            <a:r>
              <a:rPr lang="en-US" dirty="0" smtClean="0"/>
              <a:t>")</a:t>
            </a:r>
          </a:p>
          <a:p>
            <a:pPr marL="0" indent="0">
              <a:buNone/>
            </a:pPr>
            <a:r>
              <a:rPr lang="en-US" dirty="0" smtClean="0"/>
              <a:t>&gt;</a:t>
            </a:r>
            <a:r>
              <a:rPr lang="en-US" dirty="0" err="1" smtClean="0"/>
              <a:t>biocLite</a:t>
            </a:r>
            <a:r>
              <a:rPr lang="en-US" dirty="0" smtClean="0"/>
              <a:t>("</a:t>
            </a:r>
            <a:r>
              <a:rPr lang="en-US" dirty="0" err="1" smtClean="0"/>
              <a:t>edgeR</a:t>
            </a:r>
            <a:r>
              <a:rPr lang="en-US" dirty="0" smtClean="0"/>
              <a:t>")</a:t>
            </a:r>
          </a:p>
          <a:p>
            <a:pPr marL="0" indent="0">
              <a:buNone/>
            </a:pPr>
            <a:r>
              <a:rPr lang="en-US" dirty="0" smtClean="0"/>
              <a:t>&gt;</a:t>
            </a:r>
            <a:r>
              <a:rPr lang="en-US" dirty="0" err="1" smtClean="0"/>
              <a:t>biocLite</a:t>
            </a:r>
            <a:r>
              <a:rPr lang="en-US" dirty="0" smtClean="0"/>
              <a:t>("</a:t>
            </a:r>
            <a:r>
              <a:rPr lang="en-US" dirty="0" err="1" smtClean="0"/>
              <a:t>org.Dm.eg.db</a:t>
            </a:r>
            <a:r>
              <a:rPr lang="en-US" dirty="0" smtClean="0"/>
              <a:t>")</a:t>
            </a:r>
          </a:p>
          <a:p>
            <a:pPr marL="0" indent="0">
              <a:buNone/>
            </a:pPr>
            <a:r>
              <a:rPr lang="en-US" dirty="0" smtClean="0"/>
              <a:t>&gt;</a:t>
            </a:r>
            <a:r>
              <a:rPr lang="en-US" dirty="0" err="1" smtClean="0"/>
              <a:t>biocLite</a:t>
            </a:r>
            <a:r>
              <a:rPr lang="en-US" dirty="0" smtClean="0"/>
              <a:t>("</a:t>
            </a:r>
            <a:r>
              <a:rPr lang="en-US" dirty="0" err="1" smtClean="0"/>
              <a:t>gplots</a:t>
            </a:r>
            <a:r>
              <a:rPr lang="en-US" dirty="0" smtClean="0"/>
              <a:t>")</a:t>
            </a:r>
          </a:p>
          <a:p>
            <a:pPr marL="0" indent="0">
              <a:buNone/>
            </a:pPr>
            <a:r>
              <a:rPr lang="en-US" dirty="0" smtClean="0"/>
              <a:t>&gt;</a:t>
            </a:r>
            <a:r>
              <a:rPr lang="en-US" dirty="0" err="1" smtClean="0"/>
              <a:t>biocLite</a:t>
            </a:r>
            <a:r>
              <a:rPr lang="en-US" dirty="0" smtClean="0"/>
              <a:t>("</a:t>
            </a:r>
            <a:r>
              <a:rPr lang="en-US" dirty="0" err="1" smtClean="0"/>
              <a:t>RColorBrewer</a:t>
            </a:r>
            <a:r>
              <a:rPr lang="en-US" dirty="0" smtClean="0"/>
              <a:t>")</a:t>
            </a:r>
          </a:p>
          <a:p>
            <a:pPr marL="0" indent="0">
              <a:buNone/>
            </a:pPr>
            <a:endParaRPr lang="en-US" dirty="0" smtClean="0"/>
          </a:p>
          <a:p>
            <a:pPr>
              <a:buFont typeface="Wingdings" charset="0"/>
              <a:buChar char="Ø"/>
            </a:pP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547680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Reading the data into R</a:t>
            </a:r>
            <a:endParaRPr lang="en-US" b="1" dirty="0"/>
          </a:p>
        </p:txBody>
      </p:sp>
      <p:sp>
        <p:nvSpPr>
          <p:cNvPr id="3" name="Content Placeholder 2"/>
          <p:cNvSpPr>
            <a:spLocks noGrp="1"/>
          </p:cNvSpPr>
          <p:nvPr>
            <p:ph idx="1"/>
          </p:nvPr>
        </p:nvSpPr>
        <p:spPr/>
        <p:txBody>
          <a:bodyPr>
            <a:normAutofit/>
          </a:bodyPr>
          <a:lstStyle/>
          <a:p>
            <a:pPr marL="0" indent="0">
              <a:buNone/>
            </a:pPr>
            <a:r>
              <a:rPr lang="en-US" sz="2000" dirty="0"/>
              <a:t>&gt;</a:t>
            </a:r>
            <a:r>
              <a:rPr lang="en-US" sz="2000" dirty="0" err="1" smtClean="0"/>
              <a:t>setwd</a:t>
            </a:r>
            <a:r>
              <a:rPr lang="en-US" sz="2000" dirty="0" smtClean="0"/>
              <a:t>("~/Desktop")</a:t>
            </a:r>
          </a:p>
          <a:p>
            <a:pPr marL="0" indent="0">
              <a:buNone/>
            </a:pPr>
            <a:r>
              <a:rPr lang="en-US" sz="2000" dirty="0" smtClean="0"/>
              <a:t>&gt;counts &lt;- </a:t>
            </a:r>
            <a:r>
              <a:rPr lang="en-US" sz="2000" dirty="0" err="1" smtClean="0"/>
              <a:t>read.delim</a:t>
            </a:r>
            <a:r>
              <a:rPr lang="en-US" sz="2000" dirty="0" smtClean="0"/>
              <a:t>(file="</a:t>
            </a:r>
            <a:r>
              <a:rPr lang="en-US" sz="2000" dirty="0" err="1" smtClean="0"/>
              <a:t>counts_Drosophila.txt</a:t>
            </a:r>
            <a:r>
              <a:rPr lang="en-US" sz="2000" dirty="0" smtClean="0"/>
              <a:t>", </a:t>
            </a:r>
            <a:r>
              <a:rPr lang="en-US" sz="2000" dirty="0" err="1" smtClean="0"/>
              <a:t>stringsAsFactors</a:t>
            </a:r>
            <a:r>
              <a:rPr lang="en-US" sz="2000" dirty="0" smtClean="0"/>
              <a:t> = FALSE)</a:t>
            </a:r>
          </a:p>
          <a:p>
            <a:pPr marL="0" indent="0">
              <a:buNone/>
            </a:pPr>
            <a:r>
              <a:rPr lang="en-US" sz="2000" dirty="0" smtClean="0"/>
              <a:t>&gt;targets &lt;- </a:t>
            </a:r>
            <a:r>
              <a:rPr lang="en-US" sz="2000" dirty="0" err="1" smtClean="0"/>
              <a:t>read.delim</a:t>
            </a:r>
            <a:r>
              <a:rPr lang="en-US" sz="2000" dirty="0" smtClean="0"/>
              <a:t>(file="</a:t>
            </a:r>
            <a:r>
              <a:rPr lang="en-US" sz="2000" dirty="0" err="1" smtClean="0"/>
              <a:t>SampleInfo_Drosophila.txt</a:t>
            </a:r>
            <a:r>
              <a:rPr lang="en-US" sz="2000" dirty="0" smtClean="0"/>
              <a:t>")</a:t>
            </a:r>
          </a:p>
          <a:p>
            <a:pPr marL="0" indent="0">
              <a:buNone/>
            </a:pPr>
            <a:endParaRPr lang="en-US" sz="2000" dirty="0" smtClean="0"/>
          </a:p>
          <a:p>
            <a:pPr marL="0" indent="0">
              <a:buNone/>
            </a:pPr>
            <a:endParaRPr lang="en-US" sz="2000" dirty="0" smtClean="0"/>
          </a:p>
          <a:p>
            <a:endParaRPr lang="en-US" sz="2000" dirty="0"/>
          </a:p>
        </p:txBody>
      </p:sp>
    </p:spTree>
    <p:extLst>
      <p:ext uri="{BB962C8B-B14F-4D97-AF65-F5344CB8AC3E}">
        <p14:creationId xmlns:p14="http://schemas.microsoft.com/office/powerpoint/2010/main" val="757714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Check that the data has read in correctly</a:t>
            </a:r>
            <a:endParaRPr lang="en-US" b="1" dirty="0"/>
          </a:p>
        </p:txBody>
      </p:sp>
      <p:sp>
        <p:nvSpPr>
          <p:cNvPr id="3" name="Content Placeholder 2"/>
          <p:cNvSpPr>
            <a:spLocks noGrp="1"/>
          </p:cNvSpPr>
          <p:nvPr>
            <p:ph idx="1"/>
          </p:nvPr>
        </p:nvSpPr>
        <p:spPr/>
        <p:txBody>
          <a:bodyPr/>
          <a:lstStyle/>
          <a:p>
            <a:pPr marL="0" indent="0">
              <a:buNone/>
            </a:pPr>
            <a:r>
              <a:rPr lang="en-US" dirty="0" smtClean="0"/>
              <a:t>&gt;head(counts)</a:t>
            </a:r>
          </a:p>
          <a:p>
            <a:pPr marL="0" indent="0">
              <a:buNone/>
            </a:pPr>
            <a:r>
              <a:rPr lang="en-US" dirty="0" smtClean="0"/>
              <a:t>&gt;targets</a:t>
            </a:r>
            <a:endParaRPr lang="en-US" dirty="0"/>
          </a:p>
        </p:txBody>
      </p:sp>
    </p:spTree>
    <p:extLst>
      <p:ext uri="{BB962C8B-B14F-4D97-AF65-F5344CB8AC3E}">
        <p14:creationId xmlns:p14="http://schemas.microsoft.com/office/powerpoint/2010/main" val="1262839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Filtering out lowly expressed genes</a:t>
            </a:r>
            <a:endParaRPr lang="en-US" b="1"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Our main interest is in testing the treated versus untreated groups.</a:t>
            </a:r>
          </a:p>
          <a:p>
            <a:pPr marL="0" indent="0">
              <a:buNone/>
            </a:pPr>
            <a:r>
              <a:rPr lang="en-US" dirty="0" smtClean="0"/>
              <a:t>To check how many samples we have in each group we can use the table command.</a:t>
            </a:r>
          </a:p>
          <a:p>
            <a:pPr marL="0" indent="0">
              <a:buNone/>
            </a:pPr>
            <a:r>
              <a:rPr lang="en-US" dirty="0" smtClean="0"/>
              <a:t>&gt;table(</a:t>
            </a:r>
            <a:r>
              <a:rPr lang="en-US" dirty="0" err="1" smtClean="0"/>
              <a:t>targets$Group</a:t>
            </a:r>
            <a:r>
              <a:rPr lang="en-US" dirty="0" smtClean="0"/>
              <a:t>)</a:t>
            </a:r>
          </a:p>
          <a:p>
            <a:pPr marL="0" indent="0">
              <a:buNone/>
            </a:pPr>
            <a:endParaRPr lang="en-US" dirty="0"/>
          </a:p>
          <a:p>
            <a:pPr marL="0" indent="0">
              <a:buNone/>
            </a:pPr>
            <a:r>
              <a:rPr lang="en-US" dirty="0" smtClean="0"/>
              <a:t>The minimum sample size is 3.</a:t>
            </a:r>
            <a:r>
              <a:rPr lang="en-US" u="sng" dirty="0" smtClean="0"/>
              <a:t> Let’s check the relationship between CPM and counts to see what CPM threshold we should be imposing</a:t>
            </a:r>
            <a:r>
              <a:rPr lang="en-US" dirty="0" smtClean="0"/>
              <a:t>. we’re looking for a CPM that corresponds to a count of roughly 10-15.</a:t>
            </a:r>
            <a:endParaRPr lang="en-US" dirty="0"/>
          </a:p>
        </p:txBody>
      </p:sp>
    </p:spTree>
    <p:extLst>
      <p:ext uri="{BB962C8B-B14F-4D97-AF65-F5344CB8AC3E}">
        <p14:creationId xmlns:p14="http://schemas.microsoft.com/office/powerpoint/2010/main" val="16951359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596</TotalTime>
  <Words>2514</Words>
  <Application>Microsoft Macintosh PowerPoint</Application>
  <PresentationFormat>On-screen Show (4:3)</PresentationFormat>
  <Paragraphs>198</Paragraphs>
  <Slides>35</Slides>
  <Notes>3</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Analysis of Pasilla Knock-down Experiment in Drosophila</vt:lpstr>
      <vt:lpstr>PowerPoint Presentation</vt:lpstr>
      <vt:lpstr>PowerPoint Presentation</vt:lpstr>
      <vt:lpstr>PowerPoint Presentation</vt:lpstr>
      <vt:lpstr>PowerPoint Presentation</vt:lpstr>
      <vt:lpstr>R commands to install packages</vt:lpstr>
      <vt:lpstr>Reading the data into R</vt:lpstr>
      <vt:lpstr>Check that the data has read in correctly</vt:lpstr>
      <vt:lpstr>Filtering out lowly expressed genes</vt:lpstr>
      <vt:lpstr> The relationship between CPM and countsdata to see what CPM threshold we should be imposing</vt:lpstr>
      <vt:lpstr>  Filter on a CPM of 2 or 3 in at least 3 samples.  </vt:lpstr>
      <vt:lpstr>Quality control</vt:lpstr>
      <vt:lpstr>Next check the distribution of the counts using a boxplot:</vt:lpstr>
      <vt:lpstr>Colour by groups, or by the different library prep.</vt:lpstr>
      <vt:lpstr>PowerPoint Presentation</vt:lpstr>
      <vt:lpstr>Is there variability based on library type? MDS Plot</vt:lpstr>
      <vt:lpstr>Variance among genes</vt:lpstr>
      <vt:lpstr>PowerPoint Presentation</vt:lpstr>
      <vt:lpstr>PowerPoint Presentation</vt:lpstr>
      <vt:lpstr>Normalisation: TMM</vt:lpstr>
      <vt:lpstr>Differential expression</vt:lpstr>
      <vt:lpstr>PowerPoint Presentation</vt:lpstr>
      <vt:lpstr>Voom transform the data</vt:lpstr>
      <vt:lpstr>Test for differential expression</vt:lpstr>
      <vt:lpstr>Add annotation from org.Dm.eg.db</vt:lpstr>
      <vt:lpstr>PowerPoint Presentation</vt:lpstr>
      <vt:lpstr>PowerPoint Presentation</vt:lpstr>
      <vt:lpstr>PowerPoint Presentation</vt:lpstr>
      <vt:lpstr>PowerPoint Presentation</vt:lpstr>
      <vt:lpstr>PowerPoint Presentation</vt:lpstr>
      <vt:lpstr>Plots after testing for DE</vt:lpstr>
      <vt:lpstr>PowerPoint Presentation</vt:lpstr>
      <vt:lpstr>Testing relative to a threshold</vt:lpstr>
      <vt:lpstr>PowerPoint Presentation</vt:lpstr>
      <vt:lpstr>Gene set testing with goana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Pasilla Knock-down Experiment in Drosophila</dc:title>
  <dc:creator>Geetha Saarunya S</dc:creator>
  <cp:lastModifiedBy>Geetha Saarunya S</cp:lastModifiedBy>
  <cp:revision>35</cp:revision>
  <dcterms:created xsi:type="dcterms:W3CDTF">2017-10-16T16:35:03Z</dcterms:created>
  <dcterms:modified xsi:type="dcterms:W3CDTF">2017-10-23T07:51:17Z</dcterms:modified>
</cp:coreProperties>
</file>