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8" r:id="rId9"/>
    <p:sldId id="263" r:id="rId10"/>
    <p:sldId id="264" r:id="rId11"/>
    <p:sldId id="265" r:id="rId12"/>
    <p:sldId id="266" r:id="rId13"/>
    <p:sldId id="267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inimized">
    <p:restoredLeft sz="15620"/>
    <p:restoredTop sz="94660"/>
  </p:normalViewPr>
  <p:slideViewPr>
    <p:cSldViewPr snapToGrid="0" snapToObjects="1">
      <p:cViewPr varScale="1">
        <p:scale>
          <a:sx n="101" d="100"/>
          <a:sy n="101" d="100"/>
        </p:scale>
        <p:origin x="-1768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46" Type="http://schemas.openxmlformats.org/officeDocument/2006/relationships/theme" Target="theme/theme1.xml"/><Relationship Id="rId47" Type="http://schemas.openxmlformats.org/officeDocument/2006/relationships/tableStyles" Target="tableStyles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notesMaster" Target="notesMasters/notesMaster1.xml"/><Relationship Id="rId43" Type="http://schemas.openxmlformats.org/officeDocument/2006/relationships/printerSettings" Target="printerSettings/printerSettings1.bin"/><Relationship Id="rId44" Type="http://schemas.openxmlformats.org/officeDocument/2006/relationships/presProps" Target="presProps.xml"/><Relationship Id="rId45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2F1DF7-E531-8840-AF5C-DDB7E6A09D3F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3AE7A0-5A40-F440-93C3-F5FE50A8446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66517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3AE7A0-5A40-F440-93C3-F5FE50A84466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670585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3AE7A0-5A40-F440-93C3-F5FE50A84466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664513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 smtClean="0"/>
              <a:t>AnnotationHub</a:t>
            </a:r>
            <a:r>
              <a:rPr lang="en-US" dirty="0" smtClean="0"/>
              <a:t> is a cloud resource set up and managed by the </a:t>
            </a:r>
            <a:r>
              <a:rPr lang="en-US" dirty="0" err="1" smtClean="0"/>
              <a:t>Bioconductor</a:t>
            </a:r>
            <a:r>
              <a:rPr lang="en-US" dirty="0" smtClean="0"/>
              <a:t> project that programmatically disseminates </a:t>
            </a:r>
            <a:r>
              <a:rPr lang="en-US" dirty="0" err="1" smtClean="0"/>
              <a:t>omics</a:t>
            </a:r>
            <a:r>
              <a:rPr lang="en-US" dirty="0" smtClean="0"/>
              <a:t> data. </a:t>
            </a:r>
          </a:p>
          <a:p>
            <a:endParaRPr lang="en-US" dirty="0" smtClean="0"/>
          </a:p>
          <a:p>
            <a:r>
              <a:rPr lang="en-US" dirty="0" smtClean="0"/>
              <a:t>Below, we download a raw mass spectrometry dataset with identifier AH49008 and store it in a variable names </a:t>
            </a:r>
            <a:r>
              <a:rPr lang="en-US" dirty="0" err="1" smtClean="0"/>
              <a:t>ms.</a:t>
            </a:r>
            <a:r>
              <a:rPr lang="en-US" dirty="0" smtClean="0"/>
              <a:t> The data contains 7534 spectra - 1431 MS1 spectra and 6103 MS2 spectra. The filename, 55314, is not very descriptive because the data originates from the </a:t>
            </a:r>
            <a:r>
              <a:rPr lang="en-US" dirty="0" err="1" smtClean="0"/>
              <a:t>AnnotationHub</a:t>
            </a:r>
            <a:r>
              <a:rPr lang="en-US" dirty="0" smtClean="0"/>
              <a:t> cloud repository. If the data was read from a local file, is would be named as the </a:t>
            </a:r>
            <a:r>
              <a:rPr lang="en-US" dirty="0" err="1" smtClean="0"/>
              <a:t>mzML</a:t>
            </a:r>
            <a:r>
              <a:rPr lang="en-US" dirty="0" smtClean="0"/>
              <a:t> (or </a:t>
            </a:r>
            <a:r>
              <a:rPr lang="en-US" dirty="0" err="1" smtClean="0"/>
              <a:t>mzXML</a:t>
            </a:r>
            <a:r>
              <a:rPr lang="en-US" dirty="0" smtClean="0"/>
              <a:t>) file.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3AE7A0-5A40-F440-93C3-F5FE50A84466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81853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44537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2490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53420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9167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30425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21279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31492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03364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52345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23152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0997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C70DFA-8A12-BB4E-BD55-23EE6C07385B}" type="datetimeFigureOut">
              <a:rPr lang="en-US" smtClean="0"/>
              <a:t>31/10/17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816D7D-2867-E34E-B582-8CD6D1A4870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37439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proteome.sysbiol.cam.ac.uk/lgatto/files/Thermo-HELA-PRT/" TargetMode="Externa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Relationship Id="rId3" Type="http://schemas.openxmlformats.org/officeDocument/2006/relationships/hyperlink" Target="https://bioconductor.org/biocLite.R" TargetMode="Externa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Proteomics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378334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ProteomeXchange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US" dirty="0" smtClean="0"/>
              <a:t>Contemporary MS-based proteomics data is disseminated through the </a:t>
            </a:r>
            <a:r>
              <a:rPr lang="en-US" dirty="0" err="1" smtClean="0"/>
              <a:t>ProteomeXchange</a:t>
            </a:r>
            <a:r>
              <a:rPr lang="en-US" dirty="0" smtClean="0"/>
              <a:t> infrastructure, which centrally coordinates submission, storage and dissemination through multiple data repositories, such as the PRIDE data base at the EBI for MS/MS experiments, PASSEL at the ISB for SRM data and the </a:t>
            </a:r>
            <a:r>
              <a:rPr lang="en-US" dirty="0" err="1" smtClean="0"/>
              <a:t>MassIVE</a:t>
            </a:r>
            <a:r>
              <a:rPr lang="en-US" dirty="0" smtClean="0"/>
              <a:t> resource. The </a:t>
            </a:r>
            <a:r>
              <a:rPr lang="en-US" dirty="0" err="1" smtClean="0"/>
              <a:t>rpx</a:t>
            </a:r>
            <a:r>
              <a:rPr lang="en-US" dirty="0" smtClean="0"/>
              <a:t> is an interface to </a:t>
            </a:r>
            <a:r>
              <a:rPr lang="en-US" dirty="0" err="1" smtClean="0"/>
              <a:t>ProteomeXchange</a:t>
            </a:r>
            <a:r>
              <a:rPr lang="en-US" dirty="0" smtClean="0"/>
              <a:t> and provides a basic and unified access to PX data.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559443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&gt;library("</a:t>
            </a:r>
            <a:r>
              <a:rPr lang="en-US" dirty="0" err="1" smtClean="0"/>
              <a:t>rpx</a:t>
            </a:r>
            <a:r>
              <a:rPr lang="en-US" dirty="0" smtClean="0"/>
              <a:t>")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pxannounced</a:t>
            </a:r>
            <a:r>
              <a:rPr lang="en-US" dirty="0" smtClean="0"/>
              <a:t>()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it-IT" dirty="0" err="1" smtClean="0"/>
              <a:t>px</a:t>
            </a:r>
            <a:r>
              <a:rPr lang="it-IT" dirty="0" smtClean="0"/>
              <a:t> &lt;- </a:t>
            </a:r>
            <a:r>
              <a:rPr lang="it-IT" dirty="0" err="1" smtClean="0"/>
              <a:t>PXDataset</a:t>
            </a:r>
            <a:r>
              <a:rPr lang="it-IT" dirty="0" smtClean="0"/>
              <a:t>("PXD000001")</a:t>
            </a:r>
          </a:p>
          <a:p>
            <a:pPr marL="0" indent="0">
              <a:buNone/>
            </a:pPr>
            <a:r>
              <a:rPr lang="it-IT" dirty="0" smtClean="0"/>
              <a:t>&gt;</a:t>
            </a:r>
            <a:r>
              <a:rPr lang="it-IT" dirty="0" err="1" smtClean="0"/>
              <a:t>px</a:t>
            </a:r>
            <a:endParaRPr lang="it-IT" dirty="0" smtClean="0"/>
          </a:p>
          <a:p>
            <a:pPr marL="0" indent="0">
              <a:buNone/>
            </a:pPr>
            <a:r>
              <a:rPr lang="it-IT" dirty="0" smtClean="0"/>
              <a:t>&gt;</a:t>
            </a:r>
            <a:r>
              <a:rPr lang="it-IT" dirty="0" err="1" smtClean="0"/>
              <a:t>pxfiles</a:t>
            </a:r>
            <a:r>
              <a:rPr lang="it-IT" dirty="0" smtClean="0"/>
              <a:t>(</a:t>
            </a:r>
            <a:r>
              <a:rPr lang="it-IT" dirty="0" err="1" smtClean="0"/>
              <a:t>px</a:t>
            </a:r>
            <a:r>
              <a:rPr lang="it-IT" dirty="0" smtClean="0"/>
              <a:t>)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#Other metadata for the </a:t>
            </a:r>
            <a:r>
              <a:rPr lang="en-US" dirty="0" err="1" smtClean="0"/>
              <a:t>px</a:t>
            </a:r>
            <a:r>
              <a:rPr lang="en-US" dirty="0" smtClean="0"/>
              <a:t> dataset:</a:t>
            </a:r>
          </a:p>
          <a:p>
            <a:pPr marL="0" indent="0">
              <a:buNone/>
            </a:pPr>
            <a:r>
              <a:rPr lang="en-US" dirty="0" err="1" smtClean="0"/>
              <a:t>pxtax</a:t>
            </a:r>
            <a:r>
              <a:rPr lang="en-US" dirty="0" smtClean="0"/>
              <a:t>(</a:t>
            </a:r>
            <a:r>
              <a:rPr lang="en-US" dirty="0" err="1" smtClean="0"/>
              <a:t>px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1203489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pxurl</a:t>
            </a:r>
            <a:r>
              <a:rPr lang="en-US" dirty="0" smtClean="0"/>
              <a:t>(</a:t>
            </a:r>
            <a:r>
              <a:rPr lang="en-US" dirty="0" err="1" smtClean="0"/>
              <a:t>px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pxref</a:t>
            </a:r>
            <a:r>
              <a:rPr lang="en-US" dirty="0" smtClean="0"/>
              <a:t>(</a:t>
            </a:r>
            <a:r>
              <a:rPr lang="en-US" dirty="0" err="1" smtClean="0"/>
              <a:t>px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#other metadata</a:t>
            </a:r>
          </a:p>
          <a:p>
            <a:pPr marL="0" indent="0">
              <a:buNone/>
            </a:pPr>
            <a:r>
              <a:rPr lang="en-US" dirty="0" err="1" smtClean="0"/>
              <a:t>pxtax</a:t>
            </a:r>
            <a:r>
              <a:rPr lang="en-US" dirty="0" smtClean="0"/>
              <a:t>(</a:t>
            </a:r>
            <a:r>
              <a:rPr lang="en-US" dirty="0" err="1" smtClean="0"/>
              <a:t>px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err="1" smtClean="0"/>
              <a:t>pxurl</a:t>
            </a:r>
            <a:r>
              <a:rPr lang="en-US" dirty="0" smtClean="0"/>
              <a:t>(</a:t>
            </a:r>
            <a:r>
              <a:rPr lang="en-US" dirty="0" err="1" smtClean="0"/>
              <a:t>px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err="1" smtClean="0"/>
              <a:t>pxref</a:t>
            </a:r>
            <a:r>
              <a:rPr lang="en-US" dirty="0" smtClean="0"/>
              <a:t>(</a:t>
            </a:r>
            <a:r>
              <a:rPr lang="en-US" dirty="0" err="1" smtClean="0"/>
              <a:t>px</a:t>
            </a:r>
            <a:r>
              <a:rPr lang="en-US" dirty="0" smtClean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63551535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Downloading data 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#Data files can then be downloaded with the </a:t>
            </a:r>
            <a:r>
              <a:rPr lang="en-US" dirty="0" err="1" smtClean="0"/>
              <a:t>pxget</a:t>
            </a:r>
            <a:r>
              <a:rPr lang="en-US" dirty="0" smtClean="0"/>
              <a:t> function </a:t>
            </a:r>
          </a:p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 smtClean="0"/>
              <a:t>mzf</a:t>
            </a:r>
            <a:r>
              <a:rPr lang="en-US" dirty="0" smtClean="0"/>
              <a:t> &lt;- </a:t>
            </a:r>
            <a:r>
              <a:rPr lang="en-US" dirty="0" err="1" smtClean="0"/>
              <a:t>pxget</a:t>
            </a:r>
            <a:r>
              <a:rPr lang="en-US" dirty="0" smtClean="0"/>
              <a:t>(</a:t>
            </a:r>
            <a:r>
              <a:rPr lang="en-US" dirty="0" err="1" smtClean="0"/>
              <a:t>px</a:t>
            </a:r>
            <a:r>
              <a:rPr lang="en-US" dirty="0" smtClean="0"/>
              <a:t>, </a:t>
            </a:r>
            <a:r>
              <a:rPr lang="en-US" dirty="0" err="1" smtClean="0"/>
              <a:t>pxfiles</a:t>
            </a:r>
            <a:r>
              <a:rPr lang="en-US" dirty="0" smtClean="0"/>
              <a:t>(</a:t>
            </a:r>
            <a:r>
              <a:rPr lang="en-US" dirty="0" err="1" smtClean="0"/>
              <a:t>px</a:t>
            </a:r>
            <a:r>
              <a:rPr lang="en-US" dirty="0" smtClean="0"/>
              <a:t>)[7])</a:t>
            </a:r>
          </a:p>
          <a:p>
            <a:pPr marL="0" indent="0">
              <a:buNone/>
            </a:pPr>
            <a:r>
              <a:rPr lang="en-US" dirty="0" smtClean="0"/>
              <a:t># Takes almost 20 -30 minutes</a:t>
            </a:r>
          </a:p>
          <a:p>
            <a:pPr marL="0" indent="0">
              <a:buNone/>
            </a:pPr>
            <a:endParaRPr lang="en-US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45761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Handling raw MS data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The </a:t>
            </a:r>
            <a:r>
              <a:rPr lang="en-US" dirty="0" err="1"/>
              <a:t>mzR</a:t>
            </a:r>
            <a:r>
              <a:rPr lang="en-US" dirty="0"/>
              <a:t> package provides an interface to the </a:t>
            </a:r>
            <a:r>
              <a:rPr lang="en-US" dirty="0" err="1"/>
              <a:t>proteowizard</a:t>
            </a:r>
            <a:r>
              <a:rPr lang="en-US" dirty="0"/>
              <a:t> code base, the legacy RAMP is a non-sequential parser and other C/C++ code to access various raw data files, such as </a:t>
            </a:r>
            <a:r>
              <a:rPr lang="en-US" dirty="0" err="1"/>
              <a:t>mzML</a:t>
            </a:r>
            <a:r>
              <a:rPr lang="en-US" dirty="0"/>
              <a:t>, </a:t>
            </a:r>
            <a:r>
              <a:rPr lang="en-US" dirty="0" err="1"/>
              <a:t>mzXML</a:t>
            </a:r>
            <a:r>
              <a:rPr lang="en-US" dirty="0"/>
              <a:t>, </a:t>
            </a:r>
            <a:r>
              <a:rPr lang="en-US" dirty="0" err="1"/>
              <a:t>netCDF</a:t>
            </a:r>
            <a:r>
              <a:rPr lang="en-US" dirty="0"/>
              <a:t>, and </a:t>
            </a:r>
            <a:r>
              <a:rPr lang="en-US" dirty="0" err="1"/>
              <a:t>mzData</a:t>
            </a:r>
            <a:r>
              <a:rPr lang="en-US" dirty="0"/>
              <a:t>. The data is accessed on-disk, </a:t>
            </a:r>
            <a:r>
              <a:rPr lang="en-US" dirty="0" err="1"/>
              <a:t>i.e</a:t>
            </a:r>
            <a:r>
              <a:rPr lang="en-US" dirty="0"/>
              <a:t> it does not get loaded entirely in memory by default. The three main functions are </a:t>
            </a:r>
            <a:r>
              <a:rPr lang="en-US" dirty="0" err="1"/>
              <a:t>openMSfile</a:t>
            </a:r>
            <a:r>
              <a:rPr lang="en-US" dirty="0"/>
              <a:t> to create a file handle to a raw data file, header to extract metadata about the spectra contained in the file and peaks to extract one or multiple spectra of interest. Other functions such as  </a:t>
            </a:r>
            <a:r>
              <a:rPr lang="en-US" dirty="0" err="1"/>
              <a:t>instrumentInfo</a:t>
            </a:r>
            <a:r>
              <a:rPr lang="en-US" dirty="0"/>
              <a:t>, or </a:t>
            </a:r>
            <a:r>
              <a:rPr lang="en-US" dirty="0" err="1"/>
              <a:t>runInfo</a:t>
            </a:r>
            <a:r>
              <a:rPr lang="en-US" dirty="0"/>
              <a:t> can be used to gather general information about a run.</a:t>
            </a:r>
          </a:p>
        </p:txBody>
      </p:sp>
    </p:spTree>
    <p:extLst>
      <p:ext uri="{BB962C8B-B14F-4D97-AF65-F5344CB8AC3E}">
        <p14:creationId xmlns:p14="http://schemas.microsoft.com/office/powerpoint/2010/main" val="238076124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&gt;library</a:t>
            </a:r>
            <a:r>
              <a:rPr lang="en-US" dirty="0"/>
              <a:t>("</a:t>
            </a:r>
            <a:r>
              <a:rPr lang="en-US" dirty="0" err="1"/>
              <a:t>mzR</a:t>
            </a:r>
            <a:r>
              <a:rPr lang="en-US" dirty="0"/>
              <a:t>")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ms</a:t>
            </a:r>
            <a:r>
              <a:rPr lang="en-US" dirty="0" smtClean="0"/>
              <a:t> </a:t>
            </a:r>
            <a:r>
              <a:rPr lang="en-US" dirty="0"/>
              <a:t>&lt;- </a:t>
            </a:r>
            <a:r>
              <a:rPr lang="en-US" dirty="0" err="1"/>
              <a:t>openMSfile</a:t>
            </a:r>
            <a:r>
              <a:rPr lang="en-US" dirty="0"/>
              <a:t>(</a:t>
            </a:r>
            <a:r>
              <a:rPr lang="en-US" dirty="0" err="1"/>
              <a:t>mzf</a:t>
            </a:r>
            <a:r>
              <a:rPr lang="en-US" dirty="0"/>
              <a:t>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951780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 smtClean="0"/>
              <a:t>hd</a:t>
            </a:r>
            <a:r>
              <a:rPr lang="en-US" dirty="0" smtClean="0"/>
              <a:t> </a:t>
            </a:r>
            <a:r>
              <a:rPr lang="en-US" dirty="0"/>
              <a:t>&lt;- header(</a:t>
            </a:r>
            <a:r>
              <a:rPr lang="en-US" dirty="0" err="1"/>
              <a:t>ms</a:t>
            </a:r>
            <a:r>
              <a:rPr lang="en-US" dirty="0"/>
              <a:t>)</a:t>
            </a:r>
          </a:p>
          <a:p>
            <a:pPr marL="0" indent="0">
              <a:buNone/>
            </a:pPr>
            <a:r>
              <a:rPr lang="en-US" dirty="0" smtClean="0"/>
              <a:t>&gt;dim</a:t>
            </a:r>
            <a:r>
              <a:rPr lang="en-US" dirty="0"/>
              <a:t>(</a:t>
            </a:r>
            <a:r>
              <a:rPr lang="en-US" dirty="0" err="1"/>
              <a:t>hd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&gt;names(</a:t>
            </a:r>
            <a:r>
              <a:rPr lang="en-US" dirty="0" err="1"/>
              <a:t>hd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&gt;head(peaks(</a:t>
            </a:r>
            <a:r>
              <a:rPr lang="en-US" dirty="0" err="1"/>
              <a:t>ms</a:t>
            </a:r>
            <a:r>
              <a:rPr lang="en-US" dirty="0"/>
              <a:t>, 234)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/>
              <a:t>str</a:t>
            </a:r>
            <a:r>
              <a:rPr lang="en-US" dirty="0"/>
              <a:t>(peaks(</a:t>
            </a:r>
            <a:r>
              <a:rPr lang="en-US" dirty="0" err="1"/>
              <a:t>ms</a:t>
            </a:r>
            <a:r>
              <a:rPr lang="en-US" dirty="0"/>
              <a:t>, 1:5)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553326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Extract </a:t>
            </a:r>
            <a:r>
              <a:rPr lang="en-US" dirty="0"/>
              <a:t>the index of the MS2 spectrum with the highest base peak intensity and plot its spectrum (we will see more about MS data </a:t>
            </a:r>
            <a:r>
              <a:rPr lang="en-US" dirty="0" err="1"/>
              <a:t>visualisation</a:t>
            </a:r>
            <a:r>
              <a:rPr lang="en-US" dirty="0"/>
              <a:t> in the next section). Is the data </a:t>
            </a:r>
            <a:r>
              <a:rPr lang="en-US" dirty="0" err="1"/>
              <a:t>centroided</a:t>
            </a:r>
            <a:r>
              <a:rPr lang="en-US" dirty="0"/>
              <a:t> or in profile mode?</a:t>
            </a:r>
          </a:p>
        </p:txBody>
      </p:sp>
    </p:spTree>
    <p:extLst>
      <p:ext uri="{BB962C8B-B14F-4D97-AF65-F5344CB8AC3E}">
        <p14:creationId xmlns:p14="http://schemas.microsoft.com/office/powerpoint/2010/main" val="15936415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&gt;hd2 </a:t>
            </a:r>
            <a:r>
              <a:rPr lang="en-US" dirty="0"/>
              <a:t>&lt;- </a:t>
            </a:r>
            <a:r>
              <a:rPr lang="en-US" dirty="0" err="1"/>
              <a:t>hd</a:t>
            </a:r>
            <a:r>
              <a:rPr lang="en-US" dirty="0"/>
              <a:t>[</a:t>
            </a:r>
            <a:r>
              <a:rPr lang="en-US" dirty="0" err="1"/>
              <a:t>hd$msLevel</a:t>
            </a:r>
            <a:r>
              <a:rPr lang="en-US" dirty="0"/>
              <a:t> == 2, ]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i</a:t>
            </a:r>
            <a:r>
              <a:rPr lang="en-US" dirty="0" smtClean="0"/>
              <a:t> </a:t>
            </a:r>
            <a:r>
              <a:rPr lang="en-US" dirty="0"/>
              <a:t>&lt;- </a:t>
            </a:r>
            <a:r>
              <a:rPr lang="en-US" dirty="0" err="1"/>
              <a:t>which.max</a:t>
            </a:r>
            <a:r>
              <a:rPr lang="en-US" dirty="0"/>
              <a:t>(hd2$basePeakIntensity)</a:t>
            </a:r>
          </a:p>
          <a:p>
            <a:pPr marL="0" indent="0">
              <a:buNone/>
            </a:pPr>
            <a:r>
              <a:rPr lang="en-US" dirty="0" smtClean="0"/>
              <a:t>&gt;hd2</a:t>
            </a:r>
            <a:r>
              <a:rPr lang="en-US" dirty="0"/>
              <a:t>[</a:t>
            </a:r>
            <a:r>
              <a:rPr lang="en-US" dirty="0" err="1"/>
              <a:t>i</a:t>
            </a:r>
            <a:r>
              <a:rPr lang="en-US" dirty="0"/>
              <a:t>, </a:t>
            </a:r>
            <a:r>
              <a:rPr lang="en-US" dirty="0" smtClean="0"/>
              <a:t>]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&gt;pi </a:t>
            </a:r>
            <a:r>
              <a:rPr lang="en-US" dirty="0"/>
              <a:t>&lt;- peaks(</a:t>
            </a:r>
            <a:r>
              <a:rPr lang="en-US" dirty="0" err="1"/>
              <a:t>ms</a:t>
            </a:r>
            <a:r>
              <a:rPr lang="en-US" dirty="0"/>
              <a:t>, hd2[</a:t>
            </a:r>
            <a:r>
              <a:rPr lang="en-US" dirty="0" err="1"/>
              <a:t>i</a:t>
            </a:r>
            <a:r>
              <a:rPr lang="en-US" dirty="0"/>
              <a:t>, 1])</a:t>
            </a:r>
          </a:p>
          <a:p>
            <a:pPr marL="0" indent="0">
              <a:buNone/>
            </a:pPr>
            <a:r>
              <a:rPr lang="en-US" dirty="0" smtClean="0"/>
              <a:t>&gt;plot</a:t>
            </a:r>
            <a:r>
              <a:rPr lang="en-US" dirty="0"/>
              <a:t>(pi, type = "h")</a:t>
            </a:r>
          </a:p>
        </p:txBody>
      </p:sp>
    </p:spTree>
    <p:extLst>
      <p:ext uri="{BB962C8B-B14F-4D97-AF65-F5344CB8AC3E}">
        <p14:creationId xmlns:p14="http://schemas.microsoft.com/office/powerpoint/2010/main" val="395900420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/>
              <a:t>mz</a:t>
            </a:r>
            <a:r>
              <a:rPr lang="en-US" dirty="0"/>
              <a:t> &lt;- hd2[</a:t>
            </a:r>
            <a:r>
              <a:rPr lang="en-US" dirty="0" err="1"/>
              <a:t>i</a:t>
            </a:r>
            <a:r>
              <a:rPr lang="en-US" dirty="0"/>
              <a:t>, "</a:t>
            </a:r>
            <a:r>
              <a:rPr lang="en-US" dirty="0" err="1"/>
              <a:t>basePeakMZ</a:t>
            </a:r>
            <a:r>
              <a:rPr lang="en-US" dirty="0"/>
              <a:t>"]</a:t>
            </a:r>
          </a:p>
          <a:p>
            <a:pPr marL="0" indent="0">
              <a:buNone/>
            </a:pPr>
            <a:r>
              <a:rPr lang="en-US" dirty="0" smtClean="0"/>
              <a:t>&gt;plot</a:t>
            </a:r>
            <a:r>
              <a:rPr lang="en-US" dirty="0"/>
              <a:t>(pi, type = "h", </a:t>
            </a:r>
            <a:r>
              <a:rPr lang="en-US" dirty="0" err="1"/>
              <a:t>xlim</a:t>
            </a:r>
            <a:r>
              <a:rPr lang="en-US" dirty="0"/>
              <a:t> = c(mz-0.5, mz+0.5)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#Zooming into spectrum 100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/>
              <a:t>pj</a:t>
            </a:r>
            <a:r>
              <a:rPr lang="en-US" dirty="0"/>
              <a:t> &lt;- peaks(</a:t>
            </a:r>
            <a:r>
              <a:rPr lang="en-US" dirty="0" err="1"/>
              <a:t>ms</a:t>
            </a:r>
            <a:r>
              <a:rPr lang="en-US" dirty="0"/>
              <a:t>, 100)</a:t>
            </a:r>
          </a:p>
          <a:p>
            <a:pPr marL="0" indent="0">
              <a:buNone/>
            </a:pPr>
            <a:r>
              <a:rPr lang="en-US" dirty="0"/>
              <a:t>plot(</a:t>
            </a:r>
            <a:r>
              <a:rPr lang="en-US" dirty="0" err="1"/>
              <a:t>pj</a:t>
            </a:r>
            <a:r>
              <a:rPr lang="en-US" dirty="0"/>
              <a:t>, type = "l")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fr-FR" dirty="0"/>
              <a:t>plot(</a:t>
            </a:r>
            <a:r>
              <a:rPr lang="fr-FR" dirty="0" err="1"/>
              <a:t>pj</a:t>
            </a:r>
            <a:r>
              <a:rPr lang="fr-FR" dirty="0"/>
              <a:t>, type = "l", </a:t>
            </a:r>
            <a:r>
              <a:rPr lang="fr-FR" dirty="0" err="1"/>
              <a:t>xlim</a:t>
            </a:r>
            <a:r>
              <a:rPr lang="fr-FR" dirty="0"/>
              <a:t> = c(536,540))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89296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Update 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install.packages</a:t>
            </a:r>
            <a:r>
              <a:rPr lang="en-US" dirty="0" smtClean="0"/>
              <a:t>('</a:t>
            </a:r>
            <a:r>
              <a:rPr lang="en-US" dirty="0" err="1" smtClean="0"/>
              <a:t>devtools</a:t>
            </a:r>
            <a:r>
              <a:rPr lang="en-US" dirty="0" smtClean="0"/>
              <a:t>') #assuming it is not already installed</a:t>
            </a:r>
          </a:p>
          <a:p>
            <a:pPr marL="0" indent="0">
              <a:buNone/>
            </a:pPr>
            <a:r>
              <a:rPr lang="en-US" dirty="0" smtClean="0"/>
              <a:t>&gt;library(</a:t>
            </a:r>
            <a:r>
              <a:rPr lang="en-US" dirty="0" err="1" smtClean="0"/>
              <a:t>devtools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install_github</a:t>
            </a:r>
            <a:r>
              <a:rPr lang="en-US" dirty="0" smtClean="0"/>
              <a:t>('</a:t>
            </a:r>
            <a:r>
              <a:rPr lang="en-US" dirty="0" err="1" smtClean="0"/>
              <a:t>andreacirilloac</a:t>
            </a:r>
            <a:r>
              <a:rPr lang="en-US" dirty="0" smtClean="0"/>
              <a:t>/</a:t>
            </a:r>
            <a:r>
              <a:rPr lang="en-US" dirty="0" err="1" smtClean="0"/>
              <a:t>updateR</a:t>
            </a:r>
            <a:r>
              <a:rPr lang="en-US" dirty="0" smtClean="0"/>
              <a:t>')</a:t>
            </a:r>
          </a:p>
          <a:p>
            <a:pPr marL="0" indent="0">
              <a:buNone/>
            </a:pPr>
            <a:r>
              <a:rPr lang="en-US" dirty="0" smtClean="0"/>
              <a:t>&gt;library(</a:t>
            </a:r>
            <a:r>
              <a:rPr lang="en-US" dirty="0" err="1" smtClean="0"/>
              <a:t>updateR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updateR</a:t>
            </a:r>
            <a:r>
              <a:rPr lang="en-US" dirty="0" smtClean="0"/>
              <a:t>(</a:t>
            </a:r>
            <a:r>
              <a:rPr lang="en-US" dirty="0" err="1" smtClean="0"/>
              <a:t>admin_password</a:t>
            </a:r>
            <a:r>
              <a:rPr lang="en-US" dirty="0" smtClean="0"/>
              <a:t> = 'Admin user password')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119360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 Handling identification </a:t>
            </a:r>
            <a:r>
              <a:rPr lang="en-US" dirty="0" smtClean="0"/>
              <a:t>data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 ProteomicsBioc2016Workshop package distributes a small identification result file (see  ?TMT_Erwinia_1uLSike_Top10HCD_isol2_45stepped_60min_01.mzid) that we load and parse using infrastructure from the </a:t>
            </a:r>
            <a:r>
              <a:rPr lang="en-US" dirty="0" err="1"/>
              <a:t>mzID</a:t>
            </a:r>
            <a:r>
              <a:rPr lang="en-US" dirty="0"/>
              <a:t> package.</a:t>
            </a:r>
          </a:p>
        </p:txBody>
      </p:sp>
    </p:spTree>
    <p:extLst>
      <p:ext uri="{BB962C8B-B14F-4D97-AF65-F5344CB8AC3E}">
        <p14:creationId xmlns:p14="http://schemas.microsoft.com/office/powerpoint/2010/main" val="128995085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&gt;library("</a:t>
            </a:r>
            <a:r>
              <a:rPr lang="en-US" dirty="0" err="1"/>
              <a:t>mzID</a:t>
            </a:r>
            <a:r>
              <a:rPr lang="en-US" dirty="0"/>
              <a:t>"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&gt;(f &lt;- </a:t>
            </a:r>
            <a:r>
              <a:rPr lang="en-US" dirty="0" err="1"/>
              <a:t>dir</a:t>
            </a:r>
            <a:r>
              <a:rPr lang="en-US" dirty="0"/>
              <a:t>(</a:t>
            </a:r>
            <a:r>
              <a:rPr lang="en-US" dirty="0" err="1"/>
              <a:t>system.file</a:t>
            </a:r>
            <a:r>
              <a:rPr lang="en-US" dirty="0"/>
              <a:t>("</a:t>
            </a:r>
            <a:r>
              <a:rPr lang="en-US" dirty="0" err="1"/>
              <a:t>extdata</a:t>
            </a:r>
            <a:r>
              <a:rPr lang="en-US" dirty="0"/>
              <a:t>", package = "ProteomicsBioc2016Workshop"),</a:t>
            </a:r>
          </a:p>
          <a:p>
            <a:pPr marL="0" indent="0">
              <a:buNone/>
            </a:pPr>
            <a:r>
              <a:rPr lang="en-US" dirty="0"/>
              <a:t>         pattern = "</a:t>
            </a:r>
            <a:r>
              <a:rPr lang="en-US" dirty="0" err="1"/>
              <a:t>mzid</a:t>
            </a:r>
            <a:r>
              <a:rPr lang="en-US" dirty="0"/>
              <a:t>", </a:t>
            </a:r>
            <a:r>
              <a:rPr lang="en-US" dirty="0" err="1"/>
              <a:t>full.names</a:t>
            </a:r>
            <a:r>
              <a:rPr lang="en-US" dirty="0"/>
              <a:t> = TRUE)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&gt;id &lt;- </a:t>
            </a:r>
            <a:r>
              <a:rPr lang="en-US" dirty="0" err="1"/>
              <a:t>mzID</a:t>
            </a:r>
            <a:r>
              <a:rPr lang="en-US" dirty="0"/>
              <a:t>(f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&gt;software(id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/>
              <a:t>&gt;id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532546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Various data can be extracted from the </a:t>
            </a:r>
            <a:r>
              <a:rPr lang="en-US" dirty="0" err="1"/>
              <a:t>mzID</a:t>
            </a:r>
            <a:r>
              <a:rPr lang="en-US" dirty="0"/>
              <a:t> object, using one the </a:t>
            </a:r>
            <a:r>
              <a:rPr lang="en-US" dirty="0" err="1"/>
              <a:t>accessor</a:t>
            </a:r>
            <a:r>
              <a:rPr lang="en-US" dirty="0"/>
              <a:t> functions such as database, </a:t>
            </a:r>
            <a:r>
              <a:rPr lang="en-US" dirty="0" err="1"/>
              <a:t>sofware</a:t>
            </a:r>
            <a:r>
              <a:rPr lang="en-US" dirty="0"/>
              <a:t>, scans, peptides, … The object can also be converted into a </a:t>
            </a:r>
            <a:r>
              <a:rPr lang="en-US" dirty="0" err="1"/>
              <a:t>data.frame</a:t>
            </a:r>
            <a:r>
              <a:rPr lang="en-US" dirty="0"/>
              <a:t> using the flatten function.</a:t>
            </a:r>
          </a:p>
          <a:p>
            <a:endParaRPr lang="en-US" dirty="0"/>
          </a:p>
          <a:p>
            <a:pPr marL="0" indent="0">
              <a:buNone/>
            </a:pPr>
            <a:r>
              <a:rPr lang="en-US" dirty="0"/>
              <a:t>&gt;head(flatten(id)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&gt;head(flatten(id))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336822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&gt;library("</a:t>
            </a:r>
            <a:r>
              <a:rPr lang="en-US" dirty="0" err="1"/>
              <a:t>mzR</a:t>
            </a:r>
            <a:r>
              <a:rPr lang="en-US" dirty="0"/>
              <a:t>")</a:t>
            </a:r>
          </a:p>
          <a:p>
            <a:pPr marL="0" indent="0">
              <a:buNone/>
            </a:pPr>
            <a:r>
              <a:rPr lang="en-US" dirty="0" smtClean="0"/>
              <a:t>&gt;id2 </a:t>
            </a:r>
            <a:r>
              <a:rPr lang="en-US" dirty="0"/>
              <a:t>&lt;- </a:t>
            </a:r>
            <a:r>
              <a:rPr lang="en-US" dirty="0" err="1"/>
              <a:t>openIDfile</a:t>
            </a:r>
            <a:r>
              <a:rPr lang="en-US" dirty="0"/>
              <a:t>(f)</a:t>
            </a:r>
          </a:p>
          <a:p>
            <a:pPr marL="0" indent="0">
              <a:buNone/>
            </a:pPr>
            <a:r>
              <a:rPr lang="en-US" dirty="0" smtClean="0"/>
              <a:t>&gt;id2</a:t>
            </a:r>
          </a:p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/>
              <a:t>softwareInfo</a:t>
            </a:r>
            <a:r>
              <a:rPr lang="en-US" dirty="0"/>
              <a:t>(id2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/>
              <a:t>The </a:t>
            </a:r>
            <a:r>
              <a:rPr lang="en-US" dirty="0"/>
              <a:t>identification data can be accessed as a </a:t>
            </a:r>
            <a:r>
              <a:rPr lang="en-US" dirty="0" err="1"/>
              <a:t>data.frame</a:t>
            </a:r>
            <a:r>
              <a:rPr lang="en-US" dirty="0"/>
              <a:t> with the </a:t>
            </a:r>
            <a:r>
              <a:rPr lang="en-US" dirty="0" err="1"/>
              <a:t>psms</a:t>
            </a:r>
            <a:r>
              <a:rPr lang="en-US" dirty="0"/>
              <a:t> </a:t>
            </a:r>
            <a:r>
              <a:rPr lang="en-US" dirty="0" err="1"/>
              <a:t>accessor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82609558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 </a:t>
            </a:r>
            <a:r>
              <a:rPr lang="en-US" dirty="0" err="1"/>
              <a:t>mzR</a:t>
            </a:r>
            <a:r>
              <a:rPr lang="en-US" dirty="0"/>
              <a:t> interface provides a similar interface. It is however much faster as it does not read all the data into memory and only extracts relevant data on demand. It has also </a:t>
            </a:r>
            <a:r>
              <a:rPr lang="en-US" dirty="0" err="1"/>
              <a:t>accessor</a:t>
            </a:r>
            <a:r>
              <a:rPr lang="en-US" dirty="0"/>
              <a:t> functions such as </a:t>
            </a:r>
            <a:r>
              <a:rPr lang="en-US" dirty="0" err="1"/>
              <a:t>softwareInfo</a:t>
            </a:r>
            <a:r>
              <a:rPr lang="en-US" dirty="0"/>
              <a:t>, </a:t>
            </a:r>
            <a:r>
              <a:rPr lang="en-US" dirty="0" err="1"/>
              <a:t>mzidInfo</a:t>
            </a:r>
            <a:r>
              <a:rPr lang="en-US" dirty="0"/>
              <a:t>, … (use  </a:t>
            </a:r>
            <a:r>
              <a:rPr lang="en-US" dirty="0" err="1"/>
              <a:t>showMethods</a:t>
            </a:r>
            <a:r>
              <a:rPr lang="en-US" dirty="0"/>
              <a:t>(classes = "</a:t>
            </a:r>
            <a:r>
              <a:rPr lang="en-US" dirty="0" err="1"/>
              <a:t>mzRident</a:t>
            </a:r>
            <a:r>
              <a:rPr lang="en-US" dirty="0"/>
              <a:t>", where = "</a:t>
            </a:r>
            <a:r>
              <a:rPr lang="en-US" dirty="0" err="1"/>
              <a:t>package:mzR</a:t>
            </a:r>
            <a:r>
              <a:rPr lang="en-US" dirty="0"/>
              <a:t>")) to see all available methods.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209267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&gt;library("</a:t>
            </a:r>
            <a:r>
              <a:rPr lang="en-US" dirty="0" err="1"/>
              <a:t>mzR</a:t>
            </a:r>
            <a:r>
              <a:rPr lang="en-US" dirty="0"/>
              <a:t>")</a:t>
            </a:r>
          </a:p>
          <a:p>
            <a:pPr marL="0" indent="0">
              <a:buNone/>
            </a:pPr>
            <a:r>
              <a:rPr lang="en-US" dirty="0" smtClean="0"/>
              <a:t>&gt;id2 </a:t>
            </a:r>
            <a:r>
              <a:rPr lang="en-US" dirty="0"/>
              <a:t>&lt;- </a:t>
            </a:r>
            <a:r>
              <a:rPr lang="en-US" dirty="0" err="1"/>
              <a:t>openIDfile</a:t>
            </a:r>
            <a:r>
              <a:rPr lang="en-US" dirty="0"/>
              <a:t>(f)</a:t>
            </a:r>
          </a:p>
          <a:p>
            <a:pPr marL="0" indent="0">
              <a:buNone/>
            </a:pPr>
            <a:r>
              <a:rPr lang="en-US" dirty="0" smtClean="0"/>
              <a:t>&gt;id2</a:t>
            </a:r>
          </a:p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/>
              <a:t>softwareInfo</a:t>
            </a:r>
            <a:r>
              <a:rPr lang="en-US" dirty="0"/>
              <a:t>(id2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/>
              <a:t>The </a:t>
            </a:r>
            <a:r>
              <a:rPr lang="en-US" dirty="0"/>
              <a:t>identification data can be accessed as a </a:t>
            </a:r>
            <a:r>
              <a:rPr lang="en-US" dirty="0" err="1"/>
              <a:t>data.frame</a:t>
            </a:r>
            <a:r>
              <a:rPr lang="en-US" dirty="0"/>
              <a:t> with the </a:t>
            </a:r>
            <a:r>
              <a:rPr lang="en-US" dirty="0" err="1"/>
              <a:t>psms</a:t>
            </a:r>
            <a:r>
              <a:rPr lang="en-US" dirty="0"/>
              <a:t> </a:t>
            </a:r>
            <a:r>
              <a:rPr lang="en-US" dirty="0" err="1"/>
              <a:t>accessor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36559544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Is </a:t>
            </a:r>
            <a:r>
              <a:rPr lang="en-US" dirty="0"/>
              <a:t>there a relation between the length of a protein and the number of identified peptides, conditioned by the (average) e-value of the identifications?</a:t>
            </a:r>
          </a:p>
          <a:p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266365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dirty="0"/>
              <a:t>fid &lt;- flatten(id)</a:t>
            </a:r>
          </a:p>
          <a:p>
            <a:pPr marL="0" indent="0">
              <a:buNone/>
            </a:pPr>
            <a:r>
              <a:rPr lang="en-US" dirty="0"/>
              <a:t>x &lt;- by(fid, </a:t>
            </a:r>
            <a:r>
              <a:rPr lang="en-US" dirty="0" err="1"/>
              <a:t>fid$accession</a:t>
            </a:r>
            <a:r>
              <a:rPr lang="en-US" dirty="0"/>
              <a:t>, function(x)</a:t>
            </a:r>
          </a:p>
          <a:p>
            <a:pPr marL="0" indent="0">
              <a:buNone/>
            </a:pPr>
            <a:r>
              <a:rPr lang="en-US" dirty="0"/>
              <a:t>    c(unique(</a:t>
            </a:r>
            <a:r>
              <a:rPr lang="en-US" dirty="0" err="1"/>
              <a:t>x$length</a:t>
            </a:r>
            <a:r>
              <a:rPr lang="en-US" dirty="0"/>
              <a:t>),</a:t>
            </a:r>
          </a:p>
          <a:p>
            <a:pPr marL="0" indent="0">
              <a:buNone/>
            </a:pPr>
            <a:r>
              <a:rPr lang="en-US" dirty="0"/>
              <a:t>      length(unique(</a:t>
            </a:r>
            <a:r>
              <a:rPr lang="en-US" dirty="0" err="1"/>
              <a:t>x$pepseq</a:t>
            </a:r>
            <a:r>
              <a:rPr lang="en-US" dirty="0"/>
              <a:t>)),</a:t>
            </a:r>
          </a:p>
          <a:p>
            <a:pPr marL="0" indent="0">
              <a:buNone/>
            </a:pPr>
            <a:r>
              <a:rPr lang="en-US" dirty="0"/>
              <a:t>      mean(x$'</a:t>
            </a:r>
            <a:r>
              <a:rPr lang="en-US" dirty="0" err="1"/>
              <a:t>ms-gf:specevalue</a:t>
            </a:r>
            <a:r>
              <a:rPr lang="en-US" dirty="0"/>
              <a:t>')))</a:t>
            </a:r>
          </a:p>
          <a:p>
            <a:pPr marL="0" indent="0">
              <a:buNone/>
            </a:pPr>
            <a:r>
              <a:rPr lang="en-US" dirty="0"/>
              <a:t>x &lt;- </a:t>
            </a:r>
            <a:r>
              <a:rPr lang="en-US" dirty="0" err="1"/>
              <a:t>data.frame</a:t>
            </a:r>
            <a:r>
              <a:rPr lang="en-US" dirty="0"/>
              <a:t>(</a:t>
            </a:r>
            <a:r>
              <a:rPr lang="en-US" dirty="0" err="1"/>
              <a:t>do.call</a:t>
            </a:r>
            <a:r>
              <a:rPr lang="en-US" dirty="0"/>
              <a:t>(</a:t>
            </a:r>
            <a:r>
              <a:rPr lang="en-US" dirty="0" err="1"/>
              <a:t>rbind</a:t>
            </a:r>
            <a:r>
              <a:rPr lang="en-US" dirty="0"/>
              <a:t>, x))</a:t>
            </a:r>
          </a:p>
          <a:p>
            <a:pPr marL="0" indent="0">
              <a:buNone/>
            </a:pPr>
            <a:r>
              <a:rPr lang="en-US" dirty="0" err="1"/>
              <a:t>colnames</a:t>
            </a:r>
            <a:r>
              <a:rPr lang="en-US" dirty="0"/>
              <a:t>(x) &lt;- c("</a:t>
            </a:r>
            <a:r>
              <a:rPr lang="en-US" dirty="0" err="1"/>
              <a:t>plength</a:t>
            </a:r>
            <a:r>
              <a:rPr lang="en-US" dirty="0"/>
              <a:t>", "</a:t>
            </a:r>
            <a:r>
              <a:rPr lang="en-US" dirty="0" err="1"/>
              <a:t>npep</a:t>
            </a:r>
            <a:r>
              <a:rPr lang="en-US" dirty="0"/>
              <a:t>", "</a:t>
            </a:r>
            <a:r>
              <a:rPr lang="en-US" dirty="0" err="1"/>
              <a:t>eval</a:t>
            </a:r>
            <a:r>
              <a:rPr lang="en-US" dirty="0"/>
              <a:t>")</a:t>
            </a:r>
          </a:p>
          <a:p>
            <a:pPr marL="0" indent="0">
              <a:buNone/>
            </a:pPr>
            <a:r>
              <a:rPr lang="en-US" dirty="0" err="1"/>
              <a:t>x$bins</a:t>
            </a:r>
            <a:r>
              <a:rPr lang="en-US" dirty="0"/>
              <a:t> &lt;- cut(</a:t>
            </a:r>
            <a:r>
              <a:rPr lang="en-US" dirty="0" err="1"/>
              <a:t>x$eval</a:t>
            </a:r>
            <a:r>
              <a:rPr lang="en-US" dirty="0"/>
              <a:t>, summary(</a:t>
            </a:r>
            <a:r>
              <a:rPr lang="en-US" dirty="0" err="1"/>
              <a:t>x$eval</a:t>
            </a:r>
            <a:r>
              <a:rPr lang="en-US" dirty="0"/>
              <a:t>))</a:t>
            </a:r>
          </a:p>
          <a:p>
            <a:pPr marL="0" indent="0">
              <a:buNone/>
            </a:pPr>
            <a:r>
              <a:rPr lang="en-US" dirty="0"/>
              <a:t>library("lattice")</a:t>
            </a:r>
          </a:p>
          <a:p>
            <a:pPr marL="0" indent="0">
              <a:buNone/>
            </a:pPr>
            <a:r>
              <a:rPr lang="en-US" dirty="0" err="1"/>
              <a:t>xyplot</a:t>
            </a:r>
            <a:r>
              <a:rPr lang="en-US" dirty="0"/>
              <a:t>(</a:t>
            </a:r>
            <a:r>
              <a:rPr lang="en-US" dirty="0" err="1"/>
              <a:t>plength</a:t>
            </a:r>
            <a:r>
              <a:rPr lang="en-US" dirty="0"/>
              <a:t> ~ </a:t>
            </a:r>
            <a:r>
              <a:rPr lang="en-US" dirty="0" err="1"/>
              <a:t>npep</a:t>
            </a:r>
            <a:r>
              <a:rPr lang="en-US" dirty="0"/>
              <a:t> | bins, data = x)</a:t>
            </a:r>
          </a:p>
        </p:txBody>
      </p:sp>
    </p:spTree>
    <p:extLst>
      <p:ext uri="{BB962C8B-B14F-4D97-AF65-F5344CB8AC3E}">
        <p14:creationId xmlns:p14="http://schemas.microsoft.com/office/powerpoint/2010/main" val="331703168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High-level data interface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The above sections introduced low-level interfaces to raw and identification results. The </a:t>
            </a:r>
            <a:r>
              <a:rPr lang="en-US" dirty="0" err="1"/>
              <a:t>MSnbase</a:t>
            </a:r>
            <a:r>
              <a:rPr lang="en-US" dirty="0"/>
              <a:t> package provides abstractions for raw data through the </a:t>
            </a:r>
            <a:r>
              <a:rPr lang="en-US" dirty="0" err="1"/>
              <a:t>MSnExp</a:t>
            </a:r>
            <a:r>
              <a:rPr lang="en-US" dirty="0"/>
              <a:t> class and containers for quantification data via the </a:t>
            </a:r>
            <a:r>
              <a:rPr lang="en-US" dirty="0" err="1"/>
              <a:t>MSnSet</a:t>
            </a:r>
            <a:r>
              <a:rPr lang="en-US" dirty="0"/>
              <a:t> class. Both store the actual assay data (spectra or quantitation matrix) and sample and feature metadata, accessed with spectra (or the [, [[ operators) or </a:t>
            </a:r>
            <a:r>
              <a:rPr lang="en-US" dirty="0" err="1"/>
              <a:t>exprs</a:t>
            </a:r>
            <a:r>
              <a:rPr lang="en-US" dirty="0"/>
              <a:t>, </a:t>
            </a:r>
            <a:r>
              <a:rPr lang="en-US" dirty="0" err="1"/>
              <a:t>pData</a:t>
            </a:r>
            <a:r>
              <a:rPr lang="en-US" dirty="0"/>
              <a:t> and </a:t>
            </a:r>
            <a:r>
              <a:rPr lang="en-US" dirty="0" err="1"/>
              <a:t>fData</a:t>
            </a:r>
            <a:r>
              <a:rPr lang="en-US" dirty="0"/>
              <a:t>.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937071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The figure below give a schematics of an </a:t>
            </a:r>
            <a:r>
              <a:rPr lang="en-US" dirty="0" err="1"/>
              <a:t>MSnSet</a:t>
            </a:r>
            <a:r>
              <a:rPr lang="en-US" dirty="0"/>
              <a:t> instance and the relation between the assay data and the respective feature and sample metadata.</a:t>
            </a:r>
          </a:p>
        </p:txBody>
      </p:sp>
      <p:pic>
        <p:nvPicPr>
          <p:cNvPr id="4" name="Picture 3" descr="downloa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62241" y="3311688"/>
            <a:ext cx="4572000" cy="345357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335914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Update R studio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Go to Help -&gt; Check for updates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317104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High-level data interface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Another useful slot is </a:t>
            </a:r>
            <a:r>
              <a:rPr lang="en-US" dirty="0" err="1"/>
              <a:t>processingData</a:t>
            </a:r>
            <a:r>
              <a:rPr lang="en-US" dirty="0"/>
              <a:t>, accessed with </a:t>
            </a:r>
            <a:r>
              <a:rPr lang="en-US" dirty="0" err="1"/>
              <a:t>processingData</a:t>
            </a:r>
            <a:r>
              <a:rPr lang="en-US" dirty="0"/>
              <a:t>(.), that records all the processing that objects have undergone since their creation (see examples below).</a:t>
            </a:r>
          </a:p>
          <a:p>
            <a:endParaRPr lang="en-US" dirty="0"/>
          </a:p>
          <a:p>
            <a:r>
              <a:rPr lang="en-US" dirty="0"/>
              <a:t>The </a:t>
            </a:r>
            <a:r>
              <a:rPr lang="en-US" dirty="0" err="1"/>
              <a:t>readMSData</a:t>
            </a:r>
            <a:r>
              <a:rPr lang="en-US" dirty="0"/>
              <a:t> will parse the raw data, extract the MS2 spectra and construct an MS experiment file.</a:t>
            </a:r>
          </a:p>
        </p:txBody>
      </p:sp>
    </p:spTree>
    <p:extLst>
      <p:ext uri="{BB962C8B-B14F-4D97-AF65-F5344CB8AC3E}">
        <p14:creationId xmlns:p14="http://schemas.microsoft.com/office/powerpoint/2010/main" val="1871824110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&gt;library("</a:t>
            </a:r>
            <a:r>
              <a:rPr lang="en-US" dirty="0" err="1"/>
              <a:t>MSnbase</a:t>
            </a:r>
            <a:r>
              <a:rPr lang="en-US" dirty="0"/>
              <a:t>")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quantFile</a:t>
            </a:r>
            <a:r>
              <a:rPr lang="en-US" dirty="0" smtClean="0"/>
              <a:t> </a:t>
            </a:r>
            <a:r>
              <a:rPr lang="en-US" dirty="0"/>
              <a:t>&lt;- </a:t>
            </a:r>
            <a:r>
              <a:rPr lang="en-US" dirty="0" err="1"/>
              <a:t>dir</a:t>
            </a:r>
            <a:r>
              <a:rPr lang="en-US" dirty="0"/>
              <a:t>(</a:t>
            </a:r>
            <a:r>
              <a:rPr lang="en-US" dirty="0" err="1"/>
              <a:t>system.file</a:t>
            </a:r>
            <a:r>
              <a:rPr lang="en-US" dirty="0"/>
              <a:t>(package = "</a:t>
            </a:r>
            <a:r>
              <a:rPr lang="en-US" dirty="0" err="1"/>
              <a:t>MSnbase</a:t>
            </a:r>
            <a:r>
              <a:rPr lang="en-US" dirty="0"/>
              <a:t>", </a:t>
            </a:r>
            <a:r>
              <a:rPr lang="en-US" dirty="0" err="1"/>
              <a:t>dir</a:t>
            </a:r>
            <a:r>
              <a:rPr lang="en-US" dirty="0"/>
              <a:t> = "</a:t>
            </a:r>
            <a:r>
              <a:rPr lang="en-US" dirty="0" err="1"/>
              <a:t>extdata</a:t>
            </a:r>
            <a:r>
              <a:rPr lang="en-US" dirty="0"/>
              <a:t>"),</a:t>
            </a:r>
          </a:p>
          <a:p>
            <a:pPr marL="0" indent="0">
              <a:buNone/>
            </a:pPr>
            <a:r>
              <a:rPr lang="en-US" dirty="0"/>
              <a:t>                 </a:t>
            </a:r>
            <a:r>
              <a:rPr lang="en-US" dirty="0" err="1"/>
              <a:t>full.name</a:t>
            </a:r>
            <a:r>
              <a:rPr lang="en-US" dirty="0"/>
              <a:t> = TRUE, pattern = "</a:t>
            </a:r>
            <a:r>
              <a:rPr lang="en-US" dirty="0" err="1"/>
              <a:t>mzXML</a:t>
            </a:r>
            <a:r>
              <a:rPr lang="en-US" dirty="0"/>
              <a:t>$")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quantFile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4264185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/>
              <a:t>msexp</a:t>
            </a:r>
            <a:r>
              <a:rPr lang="en-US" dirty="0"/>
              <a:t> &lt;- </a:t>
            </a:r>
            <a:r>
              <a:rPr lang="en-US" dirty="0" err="1"/>
              <a:t>readMSData</a:t>
            </a:r>
            <a:r>
              <a:rPr lang="en-US" dirty="0"/>
              <a:t>(</a:t>
            </a:r>
            <a:r>
              <a:rPr lang="en-US" dirty="0" err="1"/>
              <a:t>quantFile</a:t>
            </a:r>
            <a:r>
              <a:rPr lang="en-US" dirty="0"/>
              <a:t>, verbose=FALSE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 smtClean="0"/>
              <a:t>msexp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The identification results stemming from the same raw data file can then be used to add PSM matches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0090374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## find path to a </a:t>
            </a:r>
            <a:r>
              <a:rPr lang="en-US" dirty="0" err="1"/>
              <a:t>mzIdentML</a:t>
            </a:r>
            <a:r>
              <a:rPr lang="en-US" dirty="0"/>
              <a:t> file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identFile</a:t>
            </a:r>
            <a:r>
              <a:rPr lang="en-US" dirty="0" smtClean="0"/>
              <a:t> </a:t>
            </a:r>
            <a:r>
              <a:rPr lang="en-US" dirty="0"/>
              <a:t>&lt;- </a:t>
            </a:r>
            <a:r>
              <a:rPr lang="en-US" dirty="0" err="1"/>
              <a:t>dir</a:t>
            </a:r>
            <a:r>
              <a:rPr lang="en-US" dirty="0"/>
              <a:t>(</a:t>
            </a:r>
            <a:r>
              <a:rPr lang="en-US" dirty="0" err="1"/>
              <a:t>system.file</a:t>
            </a:r>
            <a:r>
              <a:rPr lang="en-US" dirty="0"/>
              <a:t>(package = "</a:t>
            </a:r>
            <a:r>
              <a:rPr lang="en-US" dirty="0" err="1"/>
              <a:t>MSnbase</a:t>
            </a:r>
            <a:r>
              <a:rPr lang="en-US" dirty="0"/>
              <a:t>", </a:t>
            </a:r>
            <a:r>
              <a:rPr lang="en-US" dirty="0" err="1"/>
              <a:t>dir</a:t>
            </a:r>
            <a:r>
              <a:rPr lang="en-US" dirty="0"/>
              <a:t> = "</a:t>
            </a:r>
            <a:r>
              <a:rPr lang="en-US" dirty="0" err="1"/>
              <a:t>extdata</a:t>
            </a:r>
            <a:r>
              <a:rPr lang="en-US" dirty="0"/>
              <a:t>"),</a:t>
            </a:r>
          </a:p>
          <a:p>
            <a:pPr marL="0" indent="0">
              <a:buNone/>
            </a:pPr>
            <a:r>
              <a:rPr lang="en-US" dirty="0"/>
              <a:t>                 </a:t>
            </a:r>
            <a:r>
              <a:rPr lang="en-US" dirty="0" err="1"/>
              <a:t>full.name</a:t>
            </a:r>
            <a:r>
              <a:rPr lang="en-US" dirty="0"/>
              <a:t> = TRUE, pattern = "</a:t>
            </a:r>
            <a:r>
              <a:rPr lang="en-US" dirty="0" err="1"/>
              <a:t>mzid</a:t>
            </a:r>
            <a:r>
              <a:rPr lang="en-US" dirty="0"/>
              <a:t>$"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/>
              <a:t>msexp</a:t>
            </a:r>
            <a:r>
              <a:rPr lang="en-US" dirty="0"/>
              <a:t> &lt;- </a:t>
            </a:r>
            <a:r>
              <a:rPr lang="en-US" dirty="0" err="1"/>
              <a:t>addIdentificationData</a:t>
            </a:r>
            <a:r>
              <a:rPr lang="en-US" dirty="0"/>
              <a:t>(</a:t>
            </a:r>
            <a:r>
              <a:rPr lang="en-US" dirty="0" err="1"/>
              <a:t>msexp</a:t>
            </a:r>
            <a:r>
              <a:rPr lang="en-US" dirty="0"/>
              <a:t>, </a:t>
            </a:r>
            <a:r>
              <a:rPr lang="en-US" dirty="0" err="1"/>
              <a:t>identFile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</a:t>
            </a:r>
            <a:r>
              <a:rPr lang="en-US" dirty="0" err="1"/>
              <a:t>fData</a:t>
            </a:r>
            <a:r>
              <a:rPr lang="en-US" dirty="0"/>
              <a:t>(</a:t>
            </a:r>
            <a:r>
              <a:rPr lang="en-US" dirty="0" err="1"/>
              <a:t>msexp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pt-BR" dirty="0" err="1"/>
              <a:t>msexp</a:t>
            </a:r>
            <a:r>
              <a:rPr lang="pt-BR" dirty="0"/>
              <a:t>[[1]]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835370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</a:t>
            </a:r>
            <a:r>
              <a:rPr lang="pt-BR" dirty="0"/>
              <a:t>as(</a:t>
            </a:r>
            <a:r>
              <a:rPr lang="pt-BR" dirty="0" err="1"/>
              <a:t>msexp</a:t>
            </a:r>
            <a:r>
              <a:rPr lang="pt-BR" dirty="0"/>
              <a:t>[[1]], "</a:t>
            </a:r>
            <a:r>
              <a:rPr lang="pt-BR" dirty="0" err="1"/>
              <a:t>data.frame</a:t>
            </a:r>
            <a:r>
              <a:rPr lang="pt-BR" dirty="0"/>
              <a:t>")[100:105, </a:t>
            </a:r>
            <a:r>
              <a:rPr lang="pt-BR" dirty="0" smtClean="0"/>
              <a:t>]</a:t>
            </a:r>
          </a:p>
          <a:p>
            <a:pPr marL="0" indent="0">
              <a:buNone/>
            </a:pPr>
            <a:r>
              <a:rPr lang="pt-BR" dirty="0" err="1"/>
              <a:t>MSnExp</a:t>
            </a:r>
            <a:r>
              <a:rPr lang="pt-BR" dirty="0"/>
              <a:t> </a:t>
            </a:r>
            <a:r>
              <a:rPr lang="pt-BR" dirty="0" err="1"/>
              <a:t>object</a:t>
            </a:r>
            <a:r>
              <a:rPr lang="pt-BR" dirty="0"/>
              <a:t> </a:t>
            </a:r>
            <a:r>
              <a:rPr lang="pt-BR" dirty="0" err="1"/>
              <a:t>load</a:t>
            </a:r>
            <a:r>
              <a:rPr lang="pt-BR" dirty="0"/>
              <a:t> </a:t>
            </a:r>
            <a:r>
              <a:rPr lang="pt-BR" dirty="0" err="1"/>
              <a:t>all</a:t>
            </a:r>
            <a:r>
              <a:rPr lang="pt-BR" dirty="0"/>
              <a:t> MS data </a:t>
            </a:r>
            <a:r>
              <a:rPr lang="pt-BR" dirty="0" err="1"/>
              <a:t>into</a:t>
            </a:r>
            <a:r>
              <a:rPr lang="pt-BR" dirty="0"/>
              <a:t> </a:t>
            </a:r>
            <a:r>
              <a:rPr lang="pt-BR" dirty="0" err="1"/>
              <a:t>memory</a:t>
            </a:r>
            <a:r>
              <a:rPr lang="pt-BR" dirty="0"/>
              <a:t>. </a:t>
            </a:r>
            <a:r>
              <a:rPr lang="pt-BR" dirty="0" err="1"/>
              <a:t>This</a:t>
            </a:r>
            <a:r>
              <a:rPr lang="pt-BR" dirty="0"/>
              <a:t> </a:t>
            </a:r>
            <a:r>
              <a:rPr lang="pt-BR" dirty="0" err="1"/>
              <a:t>is</a:t>
            </a:r>
            <a:r>
              <a:rPr lang="pt-BR" dirty="0"/>
              <a:t> a </a:t>
            </a:r>
            <a:r>
              <a:rPr lang="pt-BR" dirty="0" err="1"/>
              <a:t>viable</a:t>
            </a:r>
            <a:r>
              <a:rPr lang="pt-BR" dirty="0"/>
              <a:t> </a:t>
            </a:r>
            <a:r>
              <a:rPr lang="pt-BR" dirty="0" err="1"/>
              <a:t>solution</a:t>
            </a:r>
            <a:r>
              <a:rPr lang="pt-BR" dirty="0"/>
              <a:t> for MS2 data, </a:t>
            </a:r>
            <a:r>
              <a:rPr lang="pt-BR" dirty="0" err="1"/>
              <a:t>but</a:t>
            </a:r>
            <a:r>
              <a:rPr lang="pt-BR" dirty="0"/>
              <a:t> does </a:t>
            </a:r>
            <a:r>
              <a:rPr lang="pt-BR" dirty="0" err="1"/>
              <a:t>not</a:t>
            </a:r>
            <a:r>
              <a:rPr lang="pt-BR" dirty="0"/>
              <a:t> </a:t>
            </a:r>
            <a:r>
              <a:rPr lang="pt-BR" dirty="0" err="1"/>
              <a:t>scale</a:t>
            </a:r>
            <a:r>
              <a:rPr lang="pt-BR" dirty="0"/>
              <a:t> </a:t>
            </a:r>
            <a:r>
              <a:rPr lang="pt-BR" dirty="0" err="1"/>
              <a:t>to</a:t>
            </a:r>
            <a:r>
              <a:rPr lang="pt-BR" dirty="0"/>
              <a:t> MS1 data, </a:t>
            </a:r>
            <a:r>
              <a:rPr lang="pt-BR" dirty="0" err="1"/>
              <a:t>especially</a:t>
            </a:r>
            <a:r>
              <a:rPr lang="pt-BR" dirty="0"/>
              <a:t> </a:t>
            </a:r>
            <a:r>
              <a:rPr lang="pt-BR" dirty="0" err="1"/>
              <a:t>when</a:t>
            </a:r>
            <a:r>
              <a:rPr lang="pt-BR" dirty="0"/>
              <a:t> </a:t>
            </a:r>
            <a:r>
              <a:rPr lang="pt-BR" dirty="0" err="1"/>
              <a:t>multiple</a:t>
            </a:r>
            <a:r>
              <a:rPr lang="pt-BR" dirty="0"/>
              <a:t> files are </a:t>
            </a:r>
            <a:r>
              <a:rPr lang="pt-BR" dirty="0" err="1"/>
              <a:t>loaded</a:t>
            </a:r>
            <a:r>
              <a:rPr lang="pt-BR" dirty="0"/>
              <a:t> </a:t>
            </a:r>
            <a:r>
              <a:rPr lang="pt-BR" dirty="0" err="1"/>
              <a:t>together</a:t>
            </a:r>
            <a:r>
              <a:rPr lang="pt-BR" dirty="0"/>
              <a:t>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2606137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Visualising</a:t>
            </a:r>
            <a:r>
              <a:rPr lang="en-US" dirty="0"/>
              <a:t> raw data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#Single chromatogram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/>
              <a:t>chromatogram(</a:t>
            </a:r>
            <a:r>
              <a:rPr lang="en-US" dirty="0" err="1"/>
              <a:t>ms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/>
              <a:t>#Multiple Chromatograms</a:t>
            </a:r>
          </a:p>
          <a:p>
            <a:pPr marL="0" indent="0">
              <a:buNone/>
            </a:pPr>
            <a:r>
              <a:rPr lang="en-US" dirty="0"/>
              <a:t>&gt;library("</a:t>
            </a:r>
            <a:r>
              <a:rPr lang="en-US" dirty="0" err="1"/>
              <a:t>RforProteomics</a:t>
            </a:r>
            <a:r>
              <a:rPr lang="en-US" dirty="0"/>
              <a:t>")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url</a:t>
            </a:r>
            <a:r>
              <a:rPr lang="en-US" dirty="0" smtClean="0"/>
              <a:t> </a:t>
            </a:r>
            <a:r>
              <a:rPr lang="en-US" dirty="0"/>
              <a:t>&lt;- </a:t>
            </a:r>
            <a:r>
              <a:rPr lang="en-US" dirty="0" smtClean="0">
                <a:hlinkClick r:id="rId2"/>
              </a:rPr>
              <a:t>http</a:t>
            </a:r>
            <a:r>
              <a:rPr lang="en-US" dirty="0">
                <a:hlinkClick r:id="rId2"/>
              </a:rPr>
              <a:t>://proteome.sysbiol.cam.ac.uk/lgatto/files/Thermo-HELA-PRT</a:t>
            </a:r>
            <a:r>
              <a:rPr lang="en-US" dirty="0" smtClean="0">
                <a:hlinkClick r:id="rId2"/>
              </a:rPr>
              <a:t>/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>
              <a:buFont typeface="Wingdings" charset="0"/>
              <a:buChar char="Ø"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2966440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&gt;f1</a:t>
            </a:r>
            <a:r>
              <a:rPr lang="en-US" dirty="0"/>
              <a:t>&lt;-</a:t>
            </a:r>
            <a:r>
              <a:rPr lang="en-US" dirty="0" err="1"/>
              <a:t>downloadData</a:t>
            </a:r>
            <a:r>
              <a:rPr lang="en-US" dirty="0"/>
              <a:t>(</a:t>
            </a:r>
            <a:r>
              <a:rPr lang="en-US" dirty="0" err="1"/>
              <a:t>file.path</a:t>
            </a:r>
            <a:r>
              <a:rPr lang="en-US" dirty="0"/>
              <a:t>(</a:t>
            </a:r>
            <a:r>
              <a:rPr lang="en-US" dirty="0" err="1"/>
              <a:t>url</a:t>
            </a:r>
            <a:r>
              <a:rPr lang="en-US" dirty="0"/>
              <a:t>, "Thermo_Hela_PRTC_1.mzML")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/>
              <a:t>&gt;f2 &lt;- </a:t>
            </a:r>
            <a:r>
              <a:rPr lang="en-US" dirty="0" err="1"/>
              <a:t>downloadData</a:t>
            </a:r>
            <a:r>
              <a:rPr lang="en-US" dirty="0"/>
              <a:t>(</a:t>
            </a:r>
            <a:r>
              <a:rPr lang="en-US" dirty="0" err="1"/>
              <a:t>file.path</a:t>
            </a:r>
            <a:r>
              <a:rPr lang="en-US" dirty="0"/>
              <a:t>(</a:t>
            </a:r>
            <a:r>
              <a:rPr lang="en-US" dirty="0" err="1"/>
              <a:t>url</a:t>
            </a:r>
            <a:r>
              <a:rPr lang="en-US" dirty="0"/>
              <a:t>, "Thermo_Hela_PRTC_2.mzML"))</a:t>
            </a:r>
          </a:p>
          <a:p>
            <a:pPr marL="0" indent="0">
              <a:buNone/>
            </a:pPr>
            <a:r>
              <a:rPr lang="en-US" dirty="0" smtClean="0"/>
              <a:t>&gt;f3 </a:t>
            </a:r>
            <a:r>
              <a:rPr lang="en-US" dirty="0"/>
              <a:t>&lt;- </a:t>
            </a:r>
            <a:r>
              <a:rPr lang="en-US" dirty="0" err="1"/>
              <a:t>downloadData</a:t>
            </a:r>
            <a:r>
              <a:rPr lang="en-US" dirty="0"/>
              <a:t>(</a:t>
            </a:r>
            <a:r>
              <a:rPr lang="en-US" dirty="0" err="1"/>
              <a:t>file.path</a:t>
            </a:r>
            <a:r>
              <a:rPr lang="en-US" dirty="0"/>
              <a:t>(</a:t>
            </a:r>
            <a:r>
              <a:rPr lang="en-US" dirty="0" err="1"/>
              <a:t>url</a:t>
            </a:r>
            <a:r>
              <a:rPr lang="en-US" dirty="0"/>
              <a:t>, "Thermo_Hela_PRTC_3.mzML")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868750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## plotting</a:t>
            </a:r>
          </a:p>
          <a:p>
            <a:pPr marL="0" indent="0">
              <a:buNone/>
            </a:pPr>
            <a:r>
              <a:rPr lang="en-US" dirty="0" smtClean="0"/>
              <a:t>&gt;c1 </a:t>
            </a:r>
            <a:r>
              <a:rPr lang="en-US" dirty="0"/>
              <a:t>&lt;- chromatogram(f1)</a:t>
            </a:r>
          </a:p>
          <a:p>
            <a:pPr marL="0" indent="0">
              <a:buNone/>
            </a:pPr>
            <a:r>
              <a:rPr lang="en-US" dirty="0" smtClean="0"/>
              <a:t>&gt;c2 </a:t>
            </a:r>
            <a:r>
              <a:rPr lang="en-US" dirty="0"/>
              <a:t>&lt;- chromatogram(f2, plot = FALSE)</a:t>
            </a:r>
          </a:p>
          <a:p>
            <a:pPr marL="0" indent="0">
              <a:buNone/>
            </a:pPr>
            <a:r>
              <a:rPr lang="en-US" dirty="0"/>
              <a:t>lines(c2, col = "</a:t>
            </a:r>
            <a:r>
              <a:rPr lang="en-US" dirty="0" err="1"/>
              <a:t>steelblue</a:t>
            </a:r>
            <a:r>
              <a:rPr lang="en-US" dirty="0"/>
              <a:t>", </a:t>
            </a:r>
            <a:r>
              <a:rPr lang="en-US" dirty="0" err="1"/>
              <a:t>lty</a:t>
            </a:r>
            <a:r>
              <a:rPr lang="en-US" dirty="0"/>
              <a:t> = "dashed", </a:t>
            </a:r>
            <a:r>
              <a:rPr lang="en-US" dirty="0" err="1"/>
              <a:t>lwd</a:t>
            </a:r>
            <a:r>
              <a:rPr lang="en-US" dirty="0"/>
              <a:t> = 2)</a:t>
            </a:r>
          </a:p>
          <a:p>
            <a:pPr marL="0" indent="0">
              <a:buNone/>
            </a:pPr>
            <a:r>
              <a:rPr lang="en-US" dirty="0"/>
              <a:t>c3 &lt;- chromatogram(f3, plot = FALSE)</a:t>
            </a:r>
          </a:p>
          <a:p>
            <a:pPr marL="0" indent="0">
              <a:buNone/>
            </a:pPr>
            <a:r>
              <a:rPr lang="en-US" dirty="0"/>
              <a:t>lines(c2, col = "orange", </a:t>
            </a:r>
            <a:r>
              <a:rPr lang="en-US" dirty="0" err="1"/>
              <a:t>lty</a:t>
            </a:r>
            <a:r>
              <a:rPr lang="en-US" dirty="0"/>
              <a:t> = "dotted")</a:t>
            </a:r>
          </a:p>
        </p:txBody>
      </p:sp>
    </p:spTree>
    <p:extLst>
      <p:ext uri="{BB962C8B-B14F-4D97-AF65-F5344CB8AC3E}">
        <p14:creationId xmlns:p14="http://schemas.microsoft.com/office/powerpoint/2010/main" val="256244658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#extract a portion of your chromatogram</a:t>
            </a:r>
          </a:p>
          <a:p>
            <a:pPr marL="0" indent="0">
              <a:buNone/>
            </a:pPr>
            <a:r>
              <a:rPr lang="en-US" dirty="0" smtClean="0"/>
              <a:t>par</a:t>
            </a:r>
            <a:r>
              <a:rPr lang="en-US" dirty="0"/>
              <a:t>(</a:t>
            </a:r>
            <a:r>
              <a:rPr lang="en-US" dirty="0" err="1"/>
              <a:t>mfrow</a:t>
            </a:r>
            <a:r>
              <a:rPr lang="en-US" dirty="0"/>
              <a:t> = c(1, 2))</a:t>
            </a:r>
          </a:p>
          <a:p>
            <a:pPr marL="0" indent="0">
              <a:buNone/>
            </a:pPr>
            <a:r>
              <a:rPr lang="en-US" dirty="0" err="1"/>
              <a:t>xic</a:t>
            </a:r>
            <a:r>
              <a:rPr lang="en-US" dirty="0"/>
              <a:t>(</a:t>
            </a:r>
            <a:r>
              <a:rPr lang="en-US" dirty="0" err="1"/>
              <a:t>ms</a:t>
            </a:r>
            <a:r>
              <a:rPr lang="en-US" dirty="0"/>
              <a:t>, </a:t>
            </a:r>
            <a:r>
              <a:rPr lang="en-US" dirty="0" err="1"/>
              <a:t>mz</a:t>
            </a:r>
            <a:r>
              <a:rPr lang="en-US" dirty="0"/>
              <a:t> = 636.925, width = 0.01)</a:t>
            </a:r>
          </a:p>
          <a:p>
            <a:pPr marL="0" indent="0">
              <a:buNone/>
            </a:pPr>
            <a:r>
              <a:rPr lang="en-US" dirty="0"/>
              <a:t>x &lt;- </a:t>
            </a:r>
            <a:r>
              <a:rPr lang="en-US" dirty="0" err="1"/>
              <a:t>xic</a:t>
            </a:r>
            <a:r>
              <a:rPr lang="en-US" dirty="0"/>
              <a:t>(</a:t>
            </a:r>
            <a:r>
              <a:rPr lang="en-US" dirty="0" err="1"/>
              <a:t>ms</a:t>
            </a:r>
            <a:r>
              <a:rPr lang="en-US" dirty="0"/>
              <a:t>, </a:t>
            </a:r>
            <a:r>
              <a:rPr lang="en-US" dirty="0" err="1"/>
              <a:t>mz</a:t>
            </a:r>
            <a:r>
              <a:rPr lang="en-US" dirty="0"/>
              <a:t> = 636.925, width = 0.01, </a:t>
            </a:r>
            <a:r>
              <a:rPr lang="en-US" dirty="0" err="1"/>
              <a:t>rtlim</a:t>
            </a:r>
            <a:r>
              <a:rPr lang="en-US" dirty="0"/>
              <a:t> = c(2120, 2200)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38432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Spectra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We first load a test </a:t>
            </a:r>
            <a:r>
              <a:rPr lang="en-US" dirty="0" err="1"/>
              <a:t>iTRAQ</a:t>
            </a:r>
            <a:r>
              <a:rPr lang="en-US" dirty="0"/>
              <a:t> data called </a:t>
            </a:r>
            <a:r>
              <a:rPr lang="en-US" dirty="0" err="1"/>
              <a:t>itraqdata</a:t>
            </a:r>
            <a:r>
              <a:rPr lang="en-US" dirty="0"/>
              <a:t> and distributed as part of the </a:t>
            </a:r>
            <a:r>
              <a:rPr lang="en-US" dirty="0" err="1"/>
              <a:t>MSnbase</a:t>
            </a:r>
            <a:r>
              <a:rPr lang="en-US" dirty="0"/>
              <a:t> package using the data function. This is a pre-packaged data that comes as a dedicated data structure called </a:t>
            </a:r>
            <a:r>
              <a:rPr lang="en-US" dirty="0" err="1"/>
              <a:t>MSnExp</a:t>
            </a:r>
            <a:r>
              <a:rPr lang="en-US" dirty="0"/>
              <a:t>. We then plot the 10th spectrum using specific code that </a:t>
            </a:r>
            <a:r>
              <a:rPr lang="en-US" dirty="0" err="1"/>
              <a:t>recognises</a:t>
            </a:r>
            <a:r>
              <a:rPr lang="en-US" dirty="0"/>
              <a:t> what to do with an element of an </a:t>
            </a:r>
            <a:r>
              <a:rPr lang="en-US" dirty="0" err="1"/>
              <a:t>MSnExp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01265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&gt;source(</a:t>
            </a:r>
            <a:r>
              <a:rPr lang="en-US" dirty="0" smtClean="0">
                <a:hlinkClick r:id="rId3"/>
              </a:rPr>
              <a:t>https://bioconductor.org/biocLite.R</a:t>
            </a:r>
            <a:r>
              <a:rPr lang="en-US" dirty="0" smtClean="0"/>
              <a:t>)</a:t>
            </a:r>
          </a:p>
          <a:p>
            <a:pPr marL="0" indent="0">
              <a:buNone/>
            </a:pPr>
            <a:r>
              <a:rPr lang="en-US" dirty="0" smtClean="0"/>
              <a:t>&gt;library("</a:t>
            </a:r>
            <a:r>
              <a:rPr lang="en-US" dirty="0" err="1" smtClean="0"/>
              <a:t>BiocInstaller</a:t>
            </a:r>
            <a:r>
              <a:rPr lang="en-US" dirty="0" smtClean="0"/>
              <a:t>") 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biocLite</a:t>
            </a:r>
            <a:r>
              <a:rPr lang="en-US" dirty="0" smtClean="0"/>
              <a:t>("</a:t>
            </a:r>
            <a:r>
              <a:rPr lang="en-US" dirty="0" err="1" smtClean="0"/>
              <a:t>devtools</a:t>
            </a:r>
            <a:r>
              <a:rPr lang="en-US" dirty="0" smtClean="0"/>
              <a:t>")</a:t>
            </a:r>
          </a:p>
          <a:p>
            <a:pPr marL="0" indent="0">
              <a:buNone/>
            </a:pPr>
            <a:r>
              <a:rPr lang="en-US" sz="2400" dirty="0" smtClean="0"/>
              <a:t>&gt;</a:t>
            </a:r>
            <a:r>
              <a:rPr lang="en-US" sz="2400" dirty="0" err="1" smtClean="0"/>
              <a:t>biocLite</a:t>
            </a:r>
            <a:r>
              <a:rPr lang="en-US" sz="2400" dirty="0" smtClean="0"/>
              <a:t>("</a:t>
            </a:r>
            <a:r>
              <a:rPr lang="en-US" sz="2400" dirty="0" err="1" smtClean="0"/>
              <a:t>lgatto</a:t>
            </a:r>
            <a:r>
              <a:rPr lang="en-US" sz="2400" dirty="0" smtClean="0"/>
              <a:t>/ProteomicsBioc2016Workshop",</a:t>
            </a:r>
          </a:p>
          <a:p>
            <a:pPr marL="0" indent="0">
              <a:buNone/>
            </a:pPr>
            <a:r>
              <a:rPr lang="en-US" sz="2400" dirty="0" smtClean="0"/>
              <a:t>         dependencies = TRUE, </a:t>
            </a:r>
            <a:r>
              <a:rPr lang="en-US" sz="2400" dirty="0" err="1" smtClean="0"/>
              <a:t>build_vignettes</a:t>
            </a:r>
            <a:r>
              <a:rPr lang="en-US" sz="2400" dirty="0" smtClean="0"/>
              <a:t>=TRUE)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smtClean="0"/>
              <a:t># Takes a long time</a:t>
            </a:r>
          </a:p>
          <a:p>
            <a:pPr marL="0" indent="0">
              <a:buNone/>
            </a:pPr>
            <a:r>
              <a:rPr lang="en-US" sz="2400" dirty="0" smtClean="0"/>
              <a:t>#update all packages</a:t>
            </a:r>
          </a:p>
          <a:p>
            <a:pPr marL="0" indent="0">
              <a:buNone/>
            </a:pPr>
            <a:r>
              <a:rPr lang="en-US" sz="2400" dirty="0" smtClean="0"/>
              <a:t># Say N for downloading packages that require compilation</a:t>
            </a:r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241388318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&gt;data(</a:t>
            </a:r>
            <a:r>
              <a:rPr lang="en-US" dirty="0" err="1"/>
              <a:t>itraqdata</a:t>
            </a:r>
            <a:r>
              <a:rPr lang="en-US" dirty="0"/>
              <a:t>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itraqdata</a:t>
            </a:r>
            <a:endParaRPr lang="en-US" dirty="0" smtClean="0"/>
          </a:p>
          <a:p>
            <a:pPr marL="0" indent="0">
              <a:buNone/>
            </a:pPr>
            <a:r>
              <a:rPr lang="en-US" dirty="0"/>
              <a:t>&gt;plot(</a:t>
            </a:r>
            <a:r>
              <a:rPr lang="en-US" dirty="0" err="1"/>
              <a:t>itraqdata</a:t>
            </a:r>
            <a:r>
              <a:rPr lang="en-US" dirty="0"/>
              <a:t>[[10]], reporters = iTRAQ4, full=TRUE) </a:t>
            </a:r>
          </a:p>
        </p:txBody>
      </p:sp>
    </p:spTree>
    <p:extLst>
      <p:ext uri="{BB962C8B-B14F-4D97-AF65-F5344CB8AC3E}">
        <p14:creationId xmlns:p14="http://schemas.microsoft.com/office/powerpoint/2010/main" val="11449822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Launch Vignette &amp; download MS software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&gt;library("ProteomicsBioc2016Workshop")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it-IT" dirty="0" smtClean="0"/>
              <a:t>bioc2016()</a:t>
            </a:r>
          </a:p>
          <a:p>
            <a:pPr marL="0" indent="0">
              <a:buNone/>
            </a:pPr>
            <a:endParaRPr lang="it-IT" dirty="0"/>
          </a:p>
          <a:p>
            <a:pPr marL="0" indent="0">
              <a:buNone/>
            </a:pPr>
            <a:r>
              <a:rPr lang="it-IT" dirty="0" smtClean="0"/>
              <a:t>&gt;</a:t>
            </a:r>
            <a:r>
              <a:rPr lang="it-IT" dirty="0" err="1" smtClean="0"/>
              <a:t>biocLite</a:t>
            </a:r>
            <a:r>
              <a:rPr lang="it-IT" dirty="0" smtClean="0"/>
              <a:t>("</a:t>
            </a:r>
            <a:r>
              <a:rPr lang="it-IT" dirty="0" err="1" smtClean="0"/>
              <a:t>RforProteomics</a:t>
            </a:r>
            <a:r>
              <a:rPr lang="it-IT" dirty="0" smtClean="0"/>
              <a:t>")</a:t>
            </a:r>
          </a:p>
          <a:p>
            <a:pPr marL="0" indent="0">
              <a:buNone/>
            </a:pPr>
            <a:r>
              <a:rPr lang="it-IT" dirty="0" smtClean="0"/>
              <a:t>&gt;</a:t>
            </a:r>
            <a:r>
              <a:rPr lang="it-IT" dirty="0" err="1" smtClean="0"/>
              <a:t>library</a:t>
            </a:r>
            <a:r>
              <a:rPr lang="it-IT" dirty="0" smtClean="0"/>
              <a:t>("</a:t>
            </a:r>
            <a:r>
              <a:rPr lang="it-IT" dirty="0" err="1" smtClean="0"/>
              <a:t>RforProteomics</a:t>
            </a:r>
            <a:r>
              <a:rPr lang="it-IT" dirty="0" smtClean="0"/>
              <a:t>")</a:t>
            </a:r>
          </a:p>
          <a:p>
            <a:pPr marL="0" indent="0">
              <a:buNone/>
            </a:pPr>
            <a:r>
              <a:rPr lang="it-IT" dirty="0"/>
              <a:t> </a:t>
            </a:r>
            <a:r>
              <a:rPr lang="it-IT" dirty="0" smtClean="0"/>
              <a:t>#update </a:t>
            </a:r>
            <a:r>
              <a:rPr lang="it-IT" dirty="0" err="1" smtClean="0"/>
              <a:t>all</a:t>
            </a:r>
            <a:r>
              <a:rPr lang="it-IT" dirty="0" smtClean="0"/>
              <a:t> </a:t>
            </a:r>
            <a:r>
              <a:rPr lang="it-IT" dirty="0" err="1" smtClean="0"/>
              <a:t>packages</a:t>
            </a:r>
            <a:r>
              <a:rPr lang="it-IT" dirty="0" smtClean="0"/>
              <a:t> </a:t>
            </a:r>
            <a:r>
              <a:rPr lang="it-IT" dirty="0" err="1" smtClean="0"/>
              <a:t>R</a:t>
            </a:r>
            <a:endParaRPr lang="it-IT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964252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pp</a:t>
            </a:r>
            <a:r>
              <a:rPr lang="en-US" dirty="0" smtClean="0"/>
              <a:t> &lt;- </a:t>
            </a:r>
            <a:r>
              <a:rPr lang="en-US" dirty="0" err="1" smtClean="0"/>
              <a:t>proteomicsPackages</a:t>
            </a:r>
            <a:r>
              <a:rPr lang="en-US" dirty="0" smtClean="0"/>
              <a:t>("3.3")</a:t>
            </a:r>
          </a:p>
          <a:p>
            <a:pPr marL="0" indent="0">
              <a:buNone/>
            </a:pPr>
            <a:r>
              <a:rPr lang="en-US" dirty="0" smtClean="0"/>
              <a:t>&gt;display(</a:t>
            </a:r>
            <a:r>
              <a:rPr lang="en-US" dirty="0" err="1" smtClean="0"/>
              <a:t>pp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927953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Types of Mass Spectrometry data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35242357"/>
              </p:ext>
            </p:extLst>
          </p:nvPr>
        </p:nvGraphicFramePr>
        <p:xfrm>
          <a:off x="457200" y="1600200"/>
          <a:ext cx="8229600" cy="2494280"/>
        </p:xfrm>
        <a:graphic>
          <a:graphicData uri="http://schemas.openxmlformats.org/drawingml/2006/table">
            <a:tbl>
              <a:tblPr firstRow="1" bandRow="1">
                <a:tableStyleId>{3C2FFA5D-87B4-456A-9821-1D502468CF0F}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TYPE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FORMAT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PACKAGE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raw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 smtClean="0"/>
                        <a:t>mzML</a:t>
                      </a:r>
                      <a:r>
                        <a:rPr lang="en-US" dirty="0" smtClean="0"/>
                        <a:t>, </a:t>
                      </a:r>
                      <a:r>
                        <a:rPr lang="en-US" dirty="0" err="1" smtClean="0"/>
                        <a:t>mzXML</a:t>
                      </a:r>
                      <a:r>
                        <a:rPr lang="en-US" dirty="0" smtClean="0"/>
                        <a:t>, </a:t>
                      </a:r>
                      <a:r>
                        <a:rPr lang="en-US" dirty="0" err="1" smtClean="0"/>
                        <a:t>netCDF</a:t>
                      </a:r>
                      <a:r>
                        <a:rPr lang="en-US" dirty="0" smtClean="0"/>
                        <a:t>, </a:t>
                      </a:r>
                      <a:r>
                        <a:rPr lang="en-US" dirty="0" err="1" smtClean="0"/>
                        <a:t>mzData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mZR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identification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mzIdentML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mzID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quantification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mzQuantML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Peak lists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mgf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MSnbase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other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mzTab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MSnbase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1810354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Raw data, identification and quantification data are in XML format.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408240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Accessing data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&gt;library("</a:t>
            </a:r>
            <a:r>
              <a:rPr lang="en-US" dirty="0" err="1" smtClean="0"/>
              <a:t>AnnotationHub</a:t>
            </a:r>
            <a:r>
              <a:rPr lang="en-US" dirty="0" smtClean="0"/>
              <a:t>")</a:t>
            </a:r>
          </a:p>
          <a:p>
            <a:pPr marL="0" indent="0">
              <a:buNone/>
            </a:pPr>
            <a:r>
              <a:rPr lang="en-US" dirty="0" smtClean="0"/>
              <a:t>&gt;ah &lt;- </a:t>
            </a:r>
            <a:r>
              <a:rPr lang="en-US" dirty="0" err="1" smtClean="0"/>
              <a:t>AnnotationHub</a:t>
            </a:r>
            <a:r>
              <a:rPr lang="en-US" dirty="0" smtClean="0"/>
              <a:t>()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&gt;query(ah, "proteomics")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ms</a:t>
            </a:r>
            <a:r>
              <a:rPr lang="en-US" dirty="0" smtClean="0"/>
              <a:t> &lt;- ah[["AH49008"]]</a:t>
            </a:r>
          </a:p>
          <a:p>
            <a:pPr marL="0" indent="0">
              <a:buNone/>
            </a:pPr>
            <a:r>
              <a:rPr lang="en-US" dirty="0" smtClean="0"/>
              <a:t>&gt;</a:t>
            </a:r>
            <a:r>
              <a:rPr lang="en-US" dirty="0" err="1" smtClean="0"/>
              <a:t>ms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01310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4365</TotalTime>
  <Words>1972</Words>
  <Application>Microsoft Macintosh PowerPoint</Application>
  <PresentationFormat>On-screen Show (4:3)</PresentationFormat>
  <Paragraphs>189</Paragraphs>
  <Slides>40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40</vt:i4>
      </vt:variant>
    </vt:vector>
  </HeadingPairs>
  <TitlesOfParts>
    <vt:vector size="41" baseType="lpstr">
      <vt:lpstr>Office Theme</vt:lpstr>
      <vt:lpstr>Proteomics</vt:lpstr>
      <vt:lpstr>Update R</vt:lpstr>
      <vt:lpstr>Update R studio</vt:lpstr>
      <vt:lpstr>PowerPoint Presentation</vt:lpstr>
      <vt:lpstr>Launch Vignette &amp; download MS software</vt:lpstr>
      <vt:lpstr>PowerPoint Presentation</vt:lpstr>
      <vt:lpstr>Types of Mass Spectrometry data</vt:lpstr>
      <vt:lpstr>PowerPoint Presentation</vt:lpstr>
      <vt:lpstr>Accessing data</vt:lpstr>
      <vt:lpstr>ProteomeXchange</vt:lpstr>
      <vt:lpstr>PowerPoint Presentation</vt:lpstr>
      <vt:lpstr>PowerPoint Presentation</vt:lpstr>
      <vt:lpstr>Downloading data </vt:lpstr>
      <vt:lpstr>Handling raw MS data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 Handling identification data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High-level data interface</vt:lpstr>
      <vt:lpstr>PowerPoint Presentation</vt:lpstr>
      <vt:lpstr>High-level data interface</vt:lpstr>
      <vt:lpstr>PowerPoint Presentation</vt:lpstr>
      <vt:lpstr>PowerPoint Presentation</vt:lpstr>
      <vt:lpstr>PowerPoint Presentation</vt:lpstr>
      <vt:lpstr>PowerPoint Presentation</vt:lpstr>
      <vt:lpstr>Visualising raw data</vt:lpstr>
      <vt:lpstr>PowerPoint Presentation</vt:lpstr>
      <vt:lpstr>PowerPoint Presentation</vt:lpstr>
      <vt:lpstr>PowerPoint Presentation</vt:lpstr>
      <vt:lpstr>Spectra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Proteomics</dc:title>
  <dc:creator>Geetha Saarunya S</dc:creator>
  <cp:lastModifiedBy>Geetha Saarunya S</cp:lastModifiedBy>
  <cp:revision>34</cp:revision>
  <dcterms:created xsi:type="dcterms:W3CDTF">2017-10-29T15:05:38Z</dcterms:created>
  <dcterms:modified xsi:type="dcterms:W3CDTF">2017-11-02T17:00:49Z</dcterms:modified>
</cp:coreProperties>
</file>

<file path=docProps/thumbnail.jpeg>
</file>