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embeddings/oleObject1.bin" ContentType="application/vnd.openxmlformats-officedocument.oleObject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9"/>
  </p:notesMasterIdLst>
  <p:sldIdLst>
    <p:sldId id="256" r:id="rId2"/>
    <p:sldId id="258" r:id="rId3"/>
    <p:sldId id="259" r:id="rId4"/>
    <p:sldId id="260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70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80" r:id="rId21"/>
    <p:sldId id="281" r:id="rId22"/>
    <p:sldId id="282" r:id="rId23"/>
    <p:sldId id="283" r:id="rId24"/>
    <p:sldId id="284" r:id="rId25"/>
    <p:sldId id="285" r:id="rId26"/>
    <p:sldId id="287" r:id="rId27"/>
    <p:sldId id="288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0" d="100"/>
          <a:sy n="60" d="100"/>
        </p:scale>
        <p:origin x="-205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interSettings" Target="printerSettings/printerSettings1.bin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166868-0E95-8546-9EE0-B2C78A8D9403}" type="datetimeFigureOut">
              <a:rPr lang="en-US" smtClean="0"/>
              <a:t>25/10/17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40E79E-4B21-AF4B-8569-0D0E8180D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107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Human hexokinase</a:t>
            </a:r>
            <a:r>
              <a:rPr lang="en-US" baseline="0" dirty="0" smtClean="0"/>
              <a:t> 2 (</a:t>
            </a:r>
            <a:r>
              <a:rPr lang="en-US" baseline="0" dirty="0" err="1" smtClean="0"/>
              <a:t>NextProt</a:t>
            </a:r>
            <a:r>
              <a:rPr lang="en-US" baseline="0" dirty="0" smtClean="0"/>
              <a:t>: HK2)</a:t>
            </a:r>
          </a:p>
          <a:p>
            <a:r>
              <a:rPr lang="en-US" baseline="0" dirty="0" smtClean="0"/>
              <a:t>PDB: 2NZT</a:t>
            </a:r>
          </a:p>
          <a:p>
            <a:r>
              <a:rPr lang="en-US" baseline="0" dirty="0" smtClean="0"/>
              <a:t>gene: ENSEMBLE http://</a:t>
            </a:r>
            <a:r>
              <a:rPr lang="en-US" baseline="0" dirty="0" err="1" smtClean="0"/>
              <a:t>www.ensembl.org</a:t>
            </a:r>
            <a:r>
              <a:rPr lang="en-US" baseline="0" dirty="0" smtClean="0"/>
              <a:t>/</a:t>
            </a:r>
            <a:r>
              <a:rPr lang="en-US" baseline="0" dirty="0" err="1" smtClean="0"/>
              <a:t>Homo_sapiens</a:t>
            </a:r>
            <a:r>
              <a:rPr lang="en-US" baseline="0" dirty="0" smtClean="0"/>
              <a:t>/Export/Output/</a:t>
            </a:r>
            <a:r>
              <a:rPr lang="en-US" baseline="0" dirty="0" err="1" smtClean="0"/>
              <a:t>Gene?db</a:t>
            </a:r>
            <a:r>
              <a:rPr lang="en-US" baseline="0" dirty="0" smtClean="0"/>
              <a:t>=core;flank3_display=0;flank5_display=0;g=ENSG00000159399;output=</a:t>
            </a:r>
            <a:r>
              <a:rPr lang="en-US" baseline="0" dirty="0" err="1" smtClean="0"/>
              <a:t>fasta;r</a:t>
            </a:r>
            <a:r>
              <a:rPr lang="en-US" baseline="0" dirty="0" smtClean="0"/>
              <a:t>=2:75061108-75120486;strand=</a:t>
            </a:r>
            <a:r>
              <a:rPr lang="en-US" baseline="0" dirty="0" err="1" smtClean="0"/>
              <a:t>feature;param</a:t>
            </a:r>
            <a:r>
              <a:rPr lang="en-US" baseline="0" dirty="0" smtClean="0"/>
              <a:t>=</a:t>
            </a:r>
            <a:r>
              <a:rPr lang="en-US" baseline="0" dirty="0" err="1" smtClean="0"/>
              <a:t>cdna;param</a:t>
            </a:r>
            <a:r>
              <a:rPr lang="en-US" baseline="0" dirty="0" smtClean="0"/>
              <a:t>=</a:t>
            </a:r>
            <a:r>
              <a:rPr lang="en-US" baseline="0" dirty="0" err="1" smtClean="0"/>
              <a:t>coding;param</a:t>
            </a:r>
            <a:r>
              <a:rPr lang="en-US" baseline="0" dirty="0" smtClean="0"/>
              <a:t>=</a:t>
            </a:r>
            <a:r>
              <a:rPr lang="en-US" baseline="0" dirty="0" err="1" smtClean="0"/>
              <a:t>peptide;param</a:t>
            </a:r>
            <a:r>
              <a:rPr lang="en-US" baseline="0" dirty="0" smtClean="0"/>
              <a:t>=utr5;param=utr3;param=</a:t>
            </a:r>
            <a:r>
              <a:rPr lang="en-US" baseline="0" dirty="0" err="1" smtClean="0"/>
              <a:t>exon;param</a:t>
            </a:r>
            <a:r>
              <a:rPr lang="en-US" baseline="0" dirty="0" smtClean="0"/>
              <a:t>=</a:t>
            </a:r>
            <a:r>
              <a:rPr lang="en-US" baseline="0" dirty="0" err="1" smtClean="0"/>
              <a:t>intron;genomic</a:t>
            </a:r>
            <a:r>
              <a:rPr lang="en-US" baseline="0" dirty="0" smtClean="0"/>
              <a:t>=</a:t>
            </a:r>
            <a:r>
              <a:rPr lang="en-US" baseline="0" dirty="0" err="1" smtClean="0"/>
              <a:t>unmasked;_format</a:t>
            </a:r>
            <a:r>
              <a:rPr lang="en-US" baseline="0" dirty="0" smtClean="0"/>
              <a:t>=Text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40E79E-4B21-AF4B-8569-0D0E8180D2C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3331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en-US" sz="2400" b="1" dirty="0" smtClean="0">
                <a:solidFill>
                  <a:schemeClr val="accent5"/>
                </a:solidFill>
              </a:rPr>
              <a:t>High-throughput techniques</a:t>
            </a:r>
            <a:r>
              <a:rPr lang="en-US" sz="2400" b="1" dirty="0" smtClean="0">
                <a:solidFill>
                  <a:srgbClr val="A51E37"/>
                </a:solidFill>
              </a:rPr>
              <a:t> </a:t>
            </a:r>
            <a:r>
              <a:rPr lang="en-US" sz="2400" dirty="0" smtClean="0"/>
              <a:t>provide data for one specific type of relationship</a:t>
            </a:r>
          </a:p>
          <a:p>
            <a:pPr lvl="1">
              <a:spcAft>
                <a:spcPts val="600"/>
              </a:spcAft>
            </a:pPr>
            <a:r>
              <a:rPr lang="en-US" sz="2400" b="1" dirty="0" smtClean="0">
                <a:solidFill>
                  <a:srgbClr val="D06B20"/>
                </a:solidFill>
              </a:rPr>
              <a:t>Genomics</a:t>
            </a:r>
            <a:r>
              <a:rPr lang="en-US" sz="2400" dirty="0" smtClean="0"/>
              <a:t>: DNA sequence data</a:t>
            </a:r>
          </a:p>
          <a:p>
            <a:pPr lvl="1">
              <a:spcAft>
                <a:spcPts val="600"/>
              </a:spcAft>
            </a:pPr>
            <a:r>
              <a:rPr lang="en-US" sz="2400" b="1" dirty="0" smtClean="0">
                <a:solidFill>
                  <a:srgbClr val="D06B20"/>
                </a:solidFill>
              </a:rPr>
              <a:t>Transcriptomics</a:t>
            </a:r>
            <a:r>
              <a:rPr lang="en-US" sz="2400" dirty="0" smtClean="0"/>
              <a:t>: mRNA concentration</a:t>
            </a:r>
          </a:p>
          <a:p>
            <a:pPr lvl="1">
              <a:spcAft>
                <a:spcPts val="600"/>
              </a:spcAft>
            </a:pPr>
            <a:r>
              <a:rPr lang="en-US" sz="2400" b="1" dirty="0" smtClean="0">
                <a:solidFill>
                  <a:srgbClr val="D06B20"/>
                </a:solidFill>
              </a:rPr>
              <a:t>Proteomics</a:t>
            </a:r>
            <a:r>
              <a:rPr lang="en-US" sz="2400" dirty="0" smtClean="0"/>
              <a:t>: protein concentrations/sequence</a:t>
            </a:r>
          </a:p>
          <a:p>
            <a:pPr lvl="1">
              <a:spcAft>
                <a:spcPts val="600"/>
              </a:spcAft>
            </a:pPr>
            <a:r>
              <a:rPr lang="en-US" sz="2400" b="1" dirty="0" smtClean="0">
                <a:solidFill>
                  <a:srgbClr val="D06B20"/>
                </a:solidFill>
              </a:rPr>
              <a:t>Metabolomics</a:t>
            </a:r>
            <a:r>
              <a:rPr lang="en-US" sz="2400" dirty="0" smtClean="0"/>
              <a:t>: metabolite concentrations</a:t>
            </a:r>
          </a:p>
          <a:p>
            <a:pPr lvl="1">
              <a:spcAft>
                <a:spcPts val="600"/>
              </a:spcAft>
            </a:pPr>
            <a:r>
              <a:rPr lang="en-US" sz="2400" b="1" dirty="0" err="1" smtClean="0">
                <a:solidFill>
                  <a:srgbClr val="D06B20"/>
                </a:solidFill>
              </a:rPr>
              <a:t>Interactomics</a:t>
            </a:r>
            <a:r>
              <a:rPr lang="en-US" sz="2400" dirty="0" smtClean="0"/>
              <a:t>: protein-protein interaction data</a:t>
            </a:r>
          </a:p>
          <a:p>
            <a:pPr>
              <a:spcAft>
                <a:spcPts val="600"/>
              </a:spcAft>
            </a:pPr>
            <a:endParaRPr lang="en-US" sz="2400" dirty="0" smtClean="0"/>
          </a:p>
          <a:p>
            <a:pPr>
              <a:spcAft>
                <a:spcPts val="600"/>
              </a:spcAft>
            </a:pPr>
            <a:r>
              <a:rPr lang="en-US" sz="2400" dirty="0" smtClean="0"/>
              <a:t>OMICS data is reductionist, but at a very large scale</a:t>
            </a:r>
          </a:p>
          <a:p>
            <a:pPr>
              <a:spcAft>
                <a:spcPts val="600"/>
              </a:spcAft>
            </a:pPr>
            <a:r>
              <a:rPr lang="en-US" sz="2400" dirty="0" smtClean="0"/>
              <a:t>OMICS data is often voluminous, but of low quality/noisy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40E79E-4B21-AF4B-8569-0D0E8180D2C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772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Knut:</a:t>
            </a:r>
            <a:r>
              <a:rPr lang="en-US" baseline="0" dirty="0" smtClean="0"/>
              <a:t> </a:t>
            </a:r>
            <a:r>
              <a:rPr lang="en-US" dirty="0" smtClean="0"/>
              <a:t>Maybe add slide</a:t>
            </a:r>
            <a:r>
              <a:rPr lang="en-US" baseline="0" dirty="0" smtClean="0"/>
              <a:t> before</a:t>
            </a:r>
            <a:r>
              <a:rPr lang="en-US" dirty="0" smtClean="0"/>
              <a:t> for the change of gears (</a:t>
            </a:r>
            <a:r>
              <a:rPr lang="en-US" dirty="0" err="1" smtClean="0"/>
              <a:t>omics</a:t>
            </a:r>
            <a:r>
              <a:rPr lang="en-US" dirty="0" smtClean="0"/>
              <a:t> -&gt; proteomics?</a:t>
            </a:r>
            <a:r>
              <a:rPr lang="en-US" baseline="0" dirty="0" smtClean="0"/>
              <a:t> ) seems abrupt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E864C1-DAB7-4035-AF85-D7705C8C8D01}" type="slidenum">
              <a:rPr lang="de-DE" smtClean="0"/>
              <a:pPr>
                <a:defRPr/>
              </a:pPr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06084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D0573-AC37-484F-BA90-E45F81C3D371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05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C2404E7B-6FFF-4F40-8F10-6F89FB7982A9}" type="slidenum">
              <a:rPr lang="en-US" sz="1200" b="0"/>
              <a:pPr/>
              <a:t>17</a:t>
            </a:fld>
            <a:endParaRPr lang="en-US" sz="1200" b="0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2E8A2088-010E-9047-B80D-E9FB357A401E}" type="slidenum">
              <a:rPr lang="en-US" sz="1200" b="0"/>
              <a:pPr/>
              <a:t>18</a:t>
            </a:fld>
            <a:endParaRPr lang="en-US" sz="1200" b="0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Times New Roman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C11D7-A191-8E44-A213-8A18DE2DC5A7}" type="datetimeFigureOut">
              <a:rPr lang="en-US" smtClean="0"/>
              <a:t>25/10/17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F264E-F6A6-F845-857F-7BED880E5F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035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C11D7-A191-8E44-A213-8A18DE2DC5A7}" type="datetimeFigureOut">
              <a:rPr lang="en-US" smtClean="0"/>
              <a:t>25/10/17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F264E-F6A6-F845-857F-7BED880E5F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530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C11D7-A191-8E44-A213-8A18DE2DC5A7}" type="datetimeFigureOut">
              <a:rPr lang="en-US" smtClean="0"/>
              <a:t>25/10/17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F264E-F6A6-F845-857F-7BED880E5F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0758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5448" y="73152"/>
            <a:ext cx="6702552" cy="685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de-DE" noProof="0" dirty="0" smtClean="0"/>
              <a:t>Titelmasterformat durch Klicken bearbeiten</a:t>
            </a:r>
            <a:endParaRPr lang="en-US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67545" y="1124744"/>
            <a:ext cx="3960440" cy="5040560"/>
          </a:xfrm>
          <a:prstGeom prst="rect">
            <a:avLst/>
          </a:prstGeom>
        </p:spPr>
        <p:txBody>
          <a:bodyPr/>
          <a:lstStyle>
            <a:lvl1pPr>
              <a:buSzPct val="70000"/>
              <a:defRPr sz="2800"/>
            </a:lvl1pPr>
            <a:lvl2pPr>
              <a:buSzPct val="70000"/>
              <a:defRPr sz="2400"/>
            </a:lvl2pPr>
            <a:lvl3pPr>
              <a:buSzPct val="70000"/>
              <a:defRPr sz="2000"/>
            </a:lvl3pPr>
            <a:lvl4pPr>
              <a:buSzPct val="70000"/>
              <a:defRPr sz="1800"/>
            </a:lvl4pPr>
            <a:lvl5pPr>
              <a:buSzPct val="70000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noProof="0" dirty="0" smtClean="0"/>
              <a:t>Textmasterformate durch Klicken bearbeiten</a:t>
            </a:r>
          </a:p>
          <a:p>
            <a:pPr lvl="1"/>
            <a:r>
              <a:rPr lang="de-DE" noProof="0" dirty="0" smtClean="0"/>
              <a:t>Zweite Ebene</a:t>
            </a:r>
          </a:p>
          <a:p>
            <a:pPr lvl="2"/>
            <a:r>
              <a:rPr lang="de-DE" noProof="0" dirty="0" smtClean="0"/>
              <a:t>Dritte Ebene</a:t>
            </a:r>
          </a:p>
          <a:p>
            <a:pPr lvl="3"/>
            <a:r>
              <a:rPr lang="de-DE" noProof="0" dirty="0" smtClean="0"/>
              <a:t>Vierte Ebene</a:t>
            </a:r>
          </a:p>
          <a:p>
            <a:pPr lvl="4"/>
            <a:r>
              <a:rPr lang="de-DE" noProof="0" dirty="0" smtClean="0"/>
              <a:t>Fünfte Ebene</a:t>
            </a:r>
            <a:endParaRPr lang="en-US" noProof="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>
          <a:xfrm>
            <a:off x="6858000" y="6647688"/>
            <a:ext cx="2286000" cy="210312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fld id="{DBD16472-A361-1141-A2E3-F51C97834AE6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9" name="Inhaltsplatzhalter 2"/>
          <p:cNvSpPr>
            <a:spLocks noGrp="1"/>
          </p:cNvSpPr>
          <p:nvPr>
            <p:ph sz="half" idx="14"/>
          </p:nvPr>
        </p:nvSpPr>
        <p:spPr>
          <a:xfrm>
            <a:off x="4716016" y="1124744"/>
            <a:ext cx="3960440" cy="5040560"/>
          </a:xfrm>
          <a:prstGeom prst="rect">
            <a:avLst/>
          </a:prstGeom>
        </p:spPr>
        <p:txBody>
          <a:bodyPr/>
          <a:lstStyle>
            <a:lvl1pPr>
              <a:buSzPct val="70000"/>
              <a:defRPr sz="2800"/>
            </a:lvl1pPr>
            <a:lvl2pPr>
              <a:buSzPct val="70000"/>
              <a:defRPr sz="2400"/>
            </a:lvl2pPr>
            <a:lvl3pPr>
              <a:buSzPct val="70000"/>
              <a:defRPr sz="2000"/>
            </a:lvl3pPr>
            <a:lvl4pPr>
              <a:buSzPct val="70000"/>
              <a:defRPr sz="1800"/>
            </a:lvl4pPr>
            <a:lvl5pPr>
              <a:buSzPct val="70000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noProof="0" dirty="0" smtClean="0"/>
              <a:t>Textmasterformate durch Klicken bearbeiten</a:t>
            </a:r>
          </a:p>
          <a:p>
            <a:pPr lvl="1"/>
            <a:r>
              <a:rPr lang="de-DE" noProof="0" dirty="0" smtClean="0"/>
              <a:t>Zweite Ebene</a:t>
            </a:r>
          </a:p>
          <a:p>
            <a:pPr lvl="2"/>
            <a:r>
              <a:rPr lang="de-DE" noProof="0" dirty="0" smtClean="0"/>
              <a:t>Dritte Ebene</a:t>
            </a:r>
          </a:p>
          <a:p>
            <a:pPr lvl="3"/>
            <a:r>
              <a:rPr lang="de-DE" noProof="0" dirty="0" smtClean="0"/>
              <a:t>Vierte Ebene</a:t>
            </a:r>
          </a:p>
          <a:p>
            <a:pPr lvl="4"/>
            <a:r>
              <a:rPr lang="de-DE" noProof="0" dirty="0" smtClean="0"/>
              <a:t>Fünfte Ebene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01455628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C11D7-A191-8E44-A213-8A18DE2DC5A7}" type="datetimeFigureOut">
              <a:rPr lang="en-US" smtClean="0"/>
              <a:t>25/10/17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F264E-F6A6-F845-857F-7BED880E5F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416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C11D7-A191-8E44-A213-8A18DE2DC5A7}" type="datetimeFigureOut">
              <a:rPr lang="en-US" smtClean="0"/>
              <a:t>25/10/17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F264E-F6A6-F845-857F-7BED880E5F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915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C11D7-A191-8E44-A213-8A18DE2DC5A7}" type="datetimeFigureOut">
              <a:rPr lang="en-US" smtClean="0"/>
              <a:t>25/10/17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F264E-F6A6-F845-857F-7BED880E5F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001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C11D7-A191-8E44-A213-8A18DE2DC5A7}" type="datetimeFigureOut">
              <a:rPr lang="en-US" smtClean="0"/>
              <a:t>25/10/17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F264E-F6A6-F845-857F-7BED880E5F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294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C11D7-A191-8E44-A213-8A18DE2DC5A7}" type="datetimeFigureOut">
              <a:rPr lang="en-US" smtClean="0"/>
              <a:t>25/10/17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F264E-F6A6-F845-857F-7BED880E5F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608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C11D7-A191-8E44-A213-8A18DE2DC5A7}" type="datetimeFigureOut">
              <a:rPr lang="en-US" smtClean="0"/>
              <a:t>25/10/17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F264E-F6A6-F845-857F-7BED880E5F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530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C11D7-A191-8E44-A213-8A18DE2DC5A7}" type="datetimeFigureOut">
              <a:rPr lang="en-US" smtClean="0"/>
              <a:t>25/10/17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F264E-F6A6-F845-857F-7BED880E5F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893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C11D7-A191-8E44-A213-8A18DE2DC5A7}" type="datetimeFigureOut">
              <a:rPr lang="en-US" smtClean="0"/>
              <a:t>25/10/17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F264E-F6A6-F845-857F-7BED880E5F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483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FC11D7-A191-8E44-A213-8A18DE2DC5A7}" type="datetimeFigureOut">
              <a:rPr lang="en-US" smtClean="0"/>
              <a:t>25/10/17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0F264E-F6A6-F845-857F-7BED880E5F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04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oleObject" Target="../embeddings/oleObject2.bin"/><Relationship Id="rId5" Type="http://schemas.openxmlformats.org/officeDocument/2006/relationships/image" Target="../media/image25.wmf"/><Relationship Id="rId6" Type="http://schemas.openxmlformats.org/officeDocument/2006/relationships/image" Target="../media/image27.png"/><Relationship Id="rId7" Type="http://schemas.openxmlformats.org/officeDocument/2006/relationships/image" Target="../media/image28.png"/><Relationship Id="rId8" Type="http://schemas.openxmlformats.org/officeDocument/2006/relationships/image" Target="../media/image29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oleObject" Target="../embeddings/oleObject3.bin"/><Relationship Id="rId5" Type="http://schemas.openxmlformats.org/officeDocument/2006/relationships/image" Target="../media/image25.wmf"/><Relationship Id="rId6" Type="http://schemas.openxmlformats.org/officeDocument/2006/relationships/image" Target="../media/image27.png"/><Relationship Id="rId7" Type="http://schemas.openxmlformats.org/officeDocument/2006/relationships/image" Target="../media/image29.png"/><Relationship Id="rId8" Type="http://schemas.openxmlformats.org/officeDocument/2006/relationships/image" Target="../media/image28.pn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3.png"/><Relationship Id="rId12" Type="http://schemas.openxmlformats.org/officeDocument/2006/relationships/image" Target="../media/image14.png"/><Relationship Id="rId13" Type="http://schemas.openxmlformats.org/officeDocument/2006/relationships/image" Target="../media/image15.png"/><Relationship Id="rId14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image" Target="../media/image10.png"/><Relationship Id="rId9" Type="http://schemas.openxmlformats.org/officeDocument/2006/relationships/image" Target="../media/image11.png"/><Relationship Id="rId10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oleObject" Target="../embeddings/oleObject1.bin"/><Relationship Id="rId6" Type="http://schemas.openxmlformats.org/officeDocument/2006/relationships/image" Target="../media/image17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4" Type="http://schemas.openxmlformats.org/officeDocument/2006/relationships/hyperlink" Target="http://www.iamashcash.com/wp-content/uploads/2011/03/caterpillar-to-butterfly1.jpg" TargetMode="External"/><Relationship Id="rId5" Type="http://schemas.openxmlformats.org/officeDocument/2006/relationships/hyperlink" Target="http://www.ufrgs.br/laprotox/en/what-we-do/research-lines/ureases-non-enzymatic-properties/ureases-induce-platelet-secretion-and-aggregation" TargetMode="External"/><Relationship Id="rId6" Type="http://schemas.openxmlformats.org/officeDocument/2006/relationships/image" Target="../media/image23.png"/><Relationship Id="rId7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PROTEOMICS</a:t>
            </a:r>
            <a:r>
              <a:rPr lang="en-US" b="1" dirty="0"/>
              <a:t/>
            </a:r>
            <a:br>
              <a:rPr lang="en-US" b="1" dirty="0"/>
            </a:b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Adapted From :</a:t>
            </a:r>
          </a:p>
          <a:p>
            <a:r>
              <a:rPr lang="en-US" dirty="0" smtClean="0"/>
              <a:t>Computational Proteomics and Metabolomics by </a:t>
            </a:r>
            <a:r>
              <a:rPr lang="de-DE" b="1" i="1" dirty="0" smtClean="0">
                <a:solidFill>
                  <a:schemeClr val="tx1"/>
                </a:solidFill>
              </a:rPr>
              <a:t>Oliver </a:t>
            </a:r>
            <a:r>
              <a:rPr lang="de-DE" b="1" i="1" dirty="0" err="1" smtClean="0">
                <a:solidFill>
                  <a:schemeClr val="tx1"/>
                </a:solidFill>
              </a:rPr>
              <a:t>Kohlbacher</a:t>
            </a:r>
            <a:r>
              <a:rPr lang="de-DE" b="1" i="1" dirty="0" smtClean="0">
                <a:solidFill>
                  <a:schemeClr val="tx1"/>
                </a:solidFill>
              </a:rPr>
              <a:t>, Sven </a:t>
            </a:r>
            <a:r>
              <a:rPr lang="de-DE" b="1" i="1" dirty="0" err="1" smtClean="0">
                <a:solidFill>
                  <a:schemeClr val="tx1"/>
                </a:solidFill>
              </a:rPr>
              <a:t>Nahnsen</a:t>
            </a:r>
            <a:r>
              <a:rPr lang="de-DE" b="1" i="1" dirty="0" smtClean="0">
                <a:solidFill>
                  <a:schemeClr val="tx1"/>
                </a:solidFill>
              </a:rPr>
              <a:t>, Knut Reinert </a:t>
            </a:r>
          </a:p>
          <a:p>
            <a:r>
              <a:rPr lang="en-US" dirty="0" smtClean="0"/>
              <a:t>Bioinformatics &amp; Functional Genomics</a:t>
            </a:r>
            <a:endParaRPr lang="en-US" dirty="0" smtClean="0">
              <a:solidFill>
                <a:prstClr val="black"/>
              </a:solidFill>
              <a:latin typeface="Gill Sans MT"/>
              <a:cs typeface="Gill Sans MT"/>
            </a:endParaRPr>
          </a:p>
          <a:p>
            <a:r>
              <a:rPr lang="en-US" b="1" i="1" dirty="0" smtClean="0">
                <a:solidFill>
                  <a:prstClr val="black"/>
                </a:solidFill>
                <a:latin typeface="Gill Sans MT"/>
                <a:cs typeface="Gill Sans MT"/>
              </a:rPr>
              <a:t>3</a:t>
            </a:r>
            <a:r>
              <a:rPr lang="en-US" b="1" i="1" baseline="30000" dirty="0" smtClean="0">
                <a:solidFill>
                  <a:prstClr val="black"/>
                </a:solidFill>
                <a:latin typeface="Gill Sans MT"/>
                <a:cs typeface="Gill Sans MT"/>
              </a:rPr>
              <a:t>rd</a:t>
            </a:r>
            <a:r>
              <a:rPr lang="en-US" b="1" i="1" dirty="0" smtClean="0">
                <a:solidFill>
                  <a:prstClr val="black"/>
                </a:solidFill>
                <a:latin typeface="Gill Sans MT"/>
                <a:cs typeface="Gill Sans MT"/>
              </a:rPr>
              <a:t> edition (2015)</a:t>
            </a:r>
          </a:p>
          <a:p>
            <a:r>
              <a:rPr lang="en-US" b="1" i="1" dirty="0" smtClean="0">
                <a:solidFill>
                  <a:prstClr val="black"/>
                </a:solidFill>
                <a:latin typeface="Gill Sans MT"/>
                <a:cs typeface="Gill Sans MT"/>
              </a:rPr>
              <a:t>Jonathan Pevsner, Ph.D.</a:t>
            </a:r>
          </a:p>
          <a:p>
            <a:endParaRPr lang="de-DE" b="1" i="1" dirty="0" smtClean="0">
              <a:solidFill>
                <a:schemeClr val="tx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578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Main fields of proteomics</a:t>
            </a:r>
            <a:endParaRPr lang="en-US" b="1" dirty="0"/>
          </a:p>
        </p:txBody>
      </p:sp>
      <p:sp>
        <p:nvSpPr>
          <p:cNvPr id="4" name="Line 45"/>
          <p:cNvSpPr>
            <a:spLocks noChangeShapeType="1"/>
          </p:cNvSpPr>
          <p:nvPr/>
        </p:nvSpPr>
        <p:spPr bwMode="auto">
          <a:xfrm>
            <a:off x="4427538" y="1341438"/>
            <a:ext cx="0" cy="52562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5" name="Line 44"/>
          <p:cNvSpPr>
            <a:spLocks noChangeShapeType="1"/>
          </p:cNvSpPr>
          <p:nvPr/>
        </p:nvSpPr>
        <p:spPr bwMode="auto">
          <a:xfrm>
            <a:off x="323850" y="3862388"/>
            <a:ext cx="84248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011863" y="6140450"/>
            <a:ext cx="29876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sz="2000" b="0" dirty="0">
                <a:solidFill>
                  <a:srgbClr val="C00000"/>
                </a:solidFill>
              </a:rPr>
              <a:t>protein expression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770013" y="1196975"/>
            <a:ext cx="29787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0" b="0" dirty="0"/>
              <a:t>protein characterization</a:t>
            </a:r>
          </a:p>
          <a:p>
            <a:pPr algn="r"/>
            <a:r>
              <a:rPr lang="en-US" sz="2000" b="0" dirty="0"/>
              <a:t>(identification + PTMs)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250825" y="1268413"/>
            <a:ext cx="31130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en-US" sz="2000" b="0" dirty="0"/>
              <a:t>protein interaction</a:t>
            </a: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274638" y="6092825"/>
            <a:ext cx="27130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b="0" dirty="0"/>
              <a:t>protein localization</a:t>
            </a:r>
          </a:p>
        </p:txBody>
      </p:sp>
      <p:grpSp>
        <p:nvGrpSpPr>
          <p:cNvPr id="11" name="Group 28"/>
          <p:cNvGrpSpPr>
            <a:grpSpLocks/>
          </p:cNvGrpSpPr>
          <p:nvPr/>
        </p:nvGrpSpPr>
        <p:grpSpPr bwMode="auto">
          <a:xfrm>
            <a:off x="971550" y="4108450"/>
            <a:ext cx="2643188" cy="1912938"/>
            <a:chOff x="444" y="2815"/>
            <a:chExt cx="1665" cy="1205"/>
          </a:xfrm>
        </p:grpSpPr>
        <p:pic>
          <p:nvPicPr>
            <p:cNvPr id="12" name="Picture 14" descr="cell_base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" y="2815"/>
              <a:ext cx="1451" cy="1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 Box 23"/>
            <p:cNvSpPr txBox="1">
              <a:spLocks noChangeArrowheads="1"/>
            </p:cNvSpPr>
            <p:nvPr/>
          </p:nvSpPr>
          <p:spPr bwMode="auto">
            <a:xfrm>
              <a:off x="1886" y="2840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en-US" b="0"/>
                <a:t>?</a:t>
              </a:r>
            </a:p>
          </p:txBody>
        </p:sp>
        <p:sp>
          <p:nvSpPr>
            <p:cNvPr id="14" name="Line 24"/>
            <p:cNvSpPr>
              <a:spLocks noChangeShapeType="1"/>
            </p:cNvSpPr>
            <p:nvPr/>
          </p:nvSpPr>
          <p:spPr bwMode="auto">
            <a:xfrm flipH="1">
              <a:off x="1610" y="3022"/>
              <a:ext cx="317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5" name="Line 25"/>
            <p:cNvSpPr>
              <a:spLocks noChangeShapeType="1"/>
            </p:cNvSpPr>
            <p:nvPr/>
          </p:nvSpPr>
          <p:spPr bwMode="auto">
            <a:xfrm flipH="1">
              <a:off x="1156" y="3022"/>
              <a:ext cx="771" cy="45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6" name="Line 26"/>
            <p:cNvSpPr>
              <a:spLocks noChangeShapeType="1"/>
            </p:cNvSpPr>
            <p:nvPr/>
          </p:nvSpPr>
          <p:spPr bwMode="auto">
            <a:xfrm flipH="1">
              <a:off x="1610" y="3022"/>
              <a:ext cx="317" cy="6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7" name="Line 27"/>
            <p:cNvSpPr>
              <a:spLocks noChangeShapeType="1"/>
            </p:cNvSpPr>
            <p:nvPr/>
          </p:nvSpPr>
          <p:spPr bwMode="auto">
            <a:xfrm flipH="1">
              <a:off x="703" y="3022"/>
              <a:ext cx="1179" cy="45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</p:grpSp>
      <p:graphicFrame>
        <p:nvGraphicFramePr>
          <p:cNvPr id="18" name="Object 2"/>
          <p:cNvGraphicFramePr>
            <a:graphicFrameLocks/>
          </p:cNvGraphicFramePr>
          <p:nvPr/>
        </p:nvGraphicFramePr>
        <p:xfrm>
          <a:off x="4860925" y="4149725"/>
          <a:ext cx="4032250" cy="213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Graph" r:id="rId4" imgW="3538080" imgH="2714400" progId="">
                  <p:embed/>
                </p:oleObj>
              </mc:Choice>
              <mc:Fallback>
                <p:oleObj name="Graph" r:id="rId4" imgW="3538080" imgH="271440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925" y="4149725"/>
                        <a:ext cx="4032250" cy="2132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Oval 43"/>
          <p:cNvSpPr>
            <a:spLocks noChangeArrowheads="1"/>
          </p:cNvSpPr>
          <p:nvPr/>
        </p:nvSpPr>
        <p:spPr bwMode="auto">
          <a:xfrm>
            <a:off x="3708400" y="3141663"/>
            <a:ext cx="1439863" cy="1439862"/>
          </a:xfrm>
          <a:prstGeom prst="ellipse">
            <a:avLst/>
          </a:prstGeom>
          <a:solidFill>
            <a:schemeClr val="bg1"/>
          </a:soli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20" name="Picture 47" descr="interaction_network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700213"/>
            <a:ext cx="3175000" cy="20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9" descr="myo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6205">
            <a:off x="3997325" y="3448050"/>
            <a:ext cx="935038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50" descr="phosphorylati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2060575"/>
            <a:ext cx="2532062" cy="168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DDC0C6-E486-48DB-B9CE-6268CF8AB338}" type="slidenum">
              <a:rPr lang="de-DE" smtClean="0"/>
              <a:pPr>
                <a:defRPr/>
              </a:pPr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669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Applications of proteomics</a:t>
            </a:r>
            <a:endParaRPr lang="en-US" b="1" dirty="0"/>
          </a:p>
        </p:txBody>
      </p:sp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4427538" y="1341438"/>
            <a:ext cx="0" cy="52562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5" name="Line 3"/>
          <p:cNvSpPr>
            <a:spLocks noChangeShapeType="1"/>
          </p:cNvSpPr>
          <p:nvPr/>
        </p:nvSpPr>
        <p:spPr bwMode="auto">
          <a:xfrm>
            <a:off x="323850" y="3862388"/>
            <a:ext cx="84248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pic>
        <p:nvPicPr>
          <p:cNvPr id="10" name="Picture 10" descr="cell_base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4108450"/>
            <a:ext cx="2303463" cy="191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3260725" y="4148138"/>
            <a:ext cx="354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b="0">
                <a:solidFill>
                  <a:srgbClr val="DCDCEE"/>
                </a:solidFill>
              </a:rPr>
              <a:t>?</a:t>
            </a:r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 flipH="1">
            <a:off x="2822575" y="4437063"/>
            <a:ext cx="503238" cy="71437"/>
          </a:xfrm>
          <a:prstGeom prst="line">
            <a:avLst/>
          </a:prstGeom>
          <a:noFill/>
          <a:ln w="9525">
            <a:solidFill>
              <a:srgbClr val="DCDCEE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 flipH="1">
            <a:off x="2101850" y="4437063"/>
            <a:ext cx="1223963" cy="719137"/>
          </a:xfrm>
          <a:prstGeom prst="line">
            <a:avLst/>
          </a:prstGeom>
          <a:noFill/>
          <a:ln w="9525">
            <a:solidFill>
              <a:srgbClr val="DCDCEE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 flipH="1">
            <a:off x="2822575" y="4437063"/>
            <a:ext cx="503238" cy="1079500"/>
          </a:xfrm>
          <a:prstGeom prst="line">
            <a:avLst/>
          </a:prstGeom>
          <a:noFill/>
          <a:ln w="9525">
            <a:solidFill>
              <a:srgbClr val="DCDCEE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 flipH="1">
            <a:off x="1382713" y="4437063"/>
            <a:ext cx="1871662" cy="719137"/>
          </a:xfrm>
          <a:prstGeom prst="line">
            <a:avLst/>
          </a:prstGeom>
          <a:noFill/>
          <a:ln w="9525">
            <a:solidFill>
              <a:srgbClr val="DCDCEE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graphicFrame>
        <p:nvGraphicFramePr>
          <p:cNvPr id="16" name="Object 2"/>
          <p:cNvGraphicFramePr>
            <a:graphicFrameLocks/>
          </p:cNvGraphicFramePr>
          <p:nvPr/>
        </p:nvGraphicFramePr>
        <p:xfrm>
          <a:off x="4860925" y="4149725"/>
          <a:ext cx="4032250" cy="213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Graph" r:id="rId4" imgW="3538080" imgH="2714400" progId="">
                  <p:embed/>
                </p:oleObj>
              </mc:Choice>
              <mc:Fallback>
                <p:oleObj name="Graph" r:id="rId4" imgW="3538080" imgH="271440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lum bright="84000" contrast="-7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925" y="4149725"/>
                        <a:ext cx="4032250" cy="2132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18" descr="interaction_network"/>
          <p:cNvPicPr>
            <a:picLocks noChangeAspect="1" noChangeArrowheads="1"/>
          </p:cNvPicPr>
          <p:nvPr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700213"/>
            <a:ext cx="3175000" cy="20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0" descr="phosphorylation"/>
          <p:cNvPicPr>
            <a:picLocks noChangeAspect="1" noChangeArrowheads="1"/>
          </p:cNvPicPr>
          <p:nvPr/>
        </p:nvPicPr>
        <p:blipFill>
          <a:blip r:embed="rId7">
            <a:lum bright="8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2060575"/>
            <a:ext cx="2532062" cy="168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21"/>
          <p:cNvSpPr txBox="1">
            <a:spLocks noChangeArrowheads="1"/>
          </p:cNvSpPr>
          <p:nvPr/>
        </p:nvSpPr>
        <p:spPr bwMode="auto">
          <a:xfrm>
            <a:off x="315913" y="2205038"/>
            <a:ext cx="3392487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sz="2200" b="0" dirty="0"/>
              <a:t> Drug target identification</a:t>
            </a:r>
          </a:p>
        </p:txBody>
      </p:sp>
      <p:sp>
        <p:nvSpPr>
          <p:cNvPr id="20" name="Text Box 23"/>
          <p:cNvSpPr txBox="1">
            <a:spLocks noChangeArrowheads="1"/>
          </p:cNvSpPr>
          <p:nvPr/>
        </p:nvSpPr>
        <p:spPr bwMode="auto">
          <a:xfrm>
            <a:off x="5118100" y="2133600"/>
            <a:ext cx="3486150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sz="2200" b="0" dirty="0"/>
              <a:t> Determine content of a </a:t>
            </a:r>
            <a:br>
              <a:rPr lang="en-US" sz="2200" b="0" dirty="0"/>
            </a:br>
            <a:r>
              <a:rPr lang="en-US" sz="2200" b="0" dirty="0"/>
              <a:t>  protein mixture</a:t>
            </a:r>
          </a:p>
          <a:p>
            <a:pPr eaLnBrk="1" hangingPunct="1">
              <a:buFontTx/>
              <a:buChar char="•"/>
            </a:pPr>
            <a:r>
              <a:rPr lang="en-US" sz="2200" b="0" dirty="0"/>
              <a:t> Understanding regulation</a:t>
            </a:r>
            <a:br>
              <a:rPr lang="en-US" sz="2200" b="0" dirty="0"/>
            </a:br>
            <a:r>
              <a:rPr lang="en-US" sz="2200" b="0" dirty="0"/>
              <a:t>  of protein activity</a:t>
            </a:r>
          </a:p>
        </p:txBody>
      </p:sp>
      <p:sp>
        <p:nvSpPr>
          <p:cNvPr id="21" name="Text Box 25"/>
          <p:cNvSpPr txBox="1">
            <a:spLocks noChangeArrowheads="1"/>
          </p:cNvSpPr>
          <p:nvPr/>
        </p:nvSpPr>
        <p:spPr bwMode="auto">
          <a:xfrm>
            <a:off x="5138738" y="4419600"/>
            <a:ext cx="3392487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sz="2200" b="0"/>
              <a:t> Gene annotation</a:t>
            </a:r>
          </a:p>
          <a:p>
            <a:pPr eaLnBrk="1" hangingPunct="1">
              <a:buFontTx/>
              <a:buChar char="•"/>
            </a:pPr>
            <a:r>
              <a:rPr lang="en-US" sz="2200" b="0"/>
              <a:t> Therapeutic markers</a:t>
            </a:r>
          </a:p>
          <a:p>
            <a:pPr eaLnBrk="1" hangingPunct="1">
              <a:buFontTx/>
              <a:buChar char="•"/>
            </a:pPr>
            <a:r>
              <a:rPr lang="en-US" sz="2200" b="0"/>
              <a:t> Drug target identification</a:t>
            </a:r>
          </a:p>
        </p:txBody>
      </p:sp>
      <p:sp>
        <p:nvSpPr>
          <p:cNvPr id="22" name="Text Box 26"/>
          <p:cNvSpPr txBox="1">
            <a:spLocks noChangeArrowheads="1"/>
          </p:cNvSpPr>
          <p:nvPr/>
        </p:nvSpPr>
        <p:spPr bwMode="auto">
          <a:xfrm>
            <a:off x="105828" y="4365625"/>
            <a:ext cx="3797835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sz="2200" b="0" dirty="0"/>
              <a:t> </a:t>
            </a:r>
            <a:r>
              <a:rPr lang="en-US" sz="2200" b="0" dirty="0" smtClean="0"/>
              <a:t>Functional </a:t>
            </a:r>
            <a:r>
              <a:rPr lang="en-US" sz="2200" b="0" dirty="0"/>
              <a:t>annotation</a:t>
            </a:r>
            <a:br>
              <a:rPr lang="en-US" sz="2200" b="0" dirty="0"/>
            </a:br>
            <a:r>
              <a:rPr lang="en-US" sz="2200" b="0" dirty="0"/>
              <a:t>  (compartment </a:t>
            </a:r>
            <a:r>
              <a:rPr lang="en-US" sz="2200" b="0" dirty="0" smtClean="0"/>
              <a:t>and </a:t>
            </a:r>
            <a:r>
              <a:rPr lang="en-US" sz="2200" b="0" dirty="0"/>
              <a:t>function)</a:t>
            </a:r>
          </a:p>
          <a:p>
            <a:pPr eaLnBrk="1" hangingPunct="1">
              <a:buFontTx/>
              <a:buChar char="•"/>
            </a:pPr>
            <a:r>
              <a:rPr lang="en-US" sz="2200" b="0" dirty="0"/>
              <a:t> </a:t>
            </a:r>
            <a:r>
              <a:rPr lang="en-US" sz="2200" b="0" dirty="0" smtClean="0"/>
              <a:t>Drug </a:t>
            </a:r>
            <a:r>
              <a:rPr lang="en-US" sz="2200" b="0" dirty="0"/>
              <a:t>target identification</a:t>
            </a:r>
            <a:br>
              <a:rPr lang="en-US" sz="2200" b="0" dirty="0"/>
            </a:br>
            <a:r>
              <a:rPr lang="en-US" sz="2200" b="0" dirty="0"/>
              <a:t>  </a:t>
            </a:r>
          </a:p>
        </p:txBody>
      </p:sp>
      <p:sp>
        <p:nvSpPr>
          <p:cNvPr id="23" name="Oval 17"/>
          <p:cNvSpPr>
            <a:spLocks noChangeArrowheads="1"/>
          </p:cNvSpPr>
          <p:nvPr/>
        </p:nvSpPr>
        <p:spPr bwMode="auto">
          <a:xfrm>
            <a:off x="3708400" y="3141663"/>
            <a:ext cx="1439863" cy="1439862"/>
          </a:xfrm>
          <a:prstGeom prst="ellipse">
            <a:avLst/>
          </a:prstGeom>
          <a:solidFill>
            <a:schemeClr val="bg1"/>
          </a:soli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24" name="Picture 19" descr="myo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6205">
            <a:off x="3997325" y="3448050"/>
            <a:ext cx="935038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6011863" y="6140450"/>
            <a:ext cx="29876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sz="2000" b="0" dirty="0">
                <a:solidFill>
                  <a:srgbClr val="C00000"/>
                </a:solidFill>
              </a:rPr>
              <a:t>protein expression</a:t>
            </a: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5770013" y="1196975"/>
            <a:ext cx="29787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0" b="0" dirty="0"/>
              <a:t>protein characterization</a:t>
            </a:r>
          </a:p>
          <a:p>
            <a:pPr algn="r"/>
            <a:r>
              <a:rPr lang="en-US" sz="2000" b="0" dirty="0"/>
              <a:t>(identification + PTMs)</a:t>
            </a:r>
          </a:p>
        </p:txBody>
      </p:sp>
      <p:sp>
        <p:nvSpPr>
          <p:cNvPr id="27" name="Rectangle 10"/>
          <p:cNvSpPr>
            <a:spLocks noChangeArrowheads="1"/>
          </p:cNvSpPr>
          <p:nvPr/>
        </p:nvSpPr>
        <p:spPr bwMode="auto">
          <a:xfrm>
            <a:off x="250825" y="1268413"/>
            <a:ext cx="31130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en-US" sz="2000" b="0" dirty="0"/>
              <a:t>protein interaction</a:t>
            </a:r>
          </a:p>
        </p:txBody>
      </p:sp>
      <p:sp>
        <p:nvSpPr>
          <p:cNvPr id="28" name="Rectangle 12"/>
          <p:cNvSpPr>
            <a:spLocks noChangeArrowheads="1"/>
          </p:cNvSpPr>
          <p:nvPr/>
        </p:nvSpPr>
        <p:spPr bwMode="auto">
          <a:xfrm>
            <a:off x="274638" y="6092825"/>
            <a:ext cx="27130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b="0" dirty="0"/>
              <a:t>protein localization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DDC0C6-E486-48DB-B9CE-6268CF8AB338}" type="slidenum">
              <a:rPr lang="de-DE" smtClean="0"/>
              <a:pPr>
                <a:defRPr/>
              </a:pPr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0178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03375" y="1788656"/>
            <a:ext cx="719444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Arial"/>
                <a:cs typeface="Arial"/>
              </a:rPr>
              <a:t>Introduction to protein databases</a:t>
            </a:r>
            <a:endParaRPr lang="en-US" sz="2400" dirty="0" smtClean="0">
              <a:solidFill>
                <a:prstClr val="black"/>
              </a:solidFill>
              <a:latin typeface="Arial"/>
              <a:cs typeface="Arial"/>
            </a:endParaRPr>
          </a:p>
          <a:p>
            <a:r>
              <a:rPr lang="en-US" sz="2400" dirty="0" smtClean="0">
                <a:solidFill>
                  <a:prstClr val="black"/>
                </a:solidFill>
                <a:latin typeface="Arial"/>
                <a:cs typeface="Arial"/>
              </a:rPr>
              <a:t>Techniques for identifying proteins</a:t>
            </a:r>
          </a:p>
          <a:p>
            <a:r>
              <a:rPr lang="en-US" sz="2400" dirty="0" smtClean="0">
                <a:solidFill>
                  <a:prstClr val="black"/>
                </a:solidFill>
                <a:latin typeface="Arial"/>
                <a:cs typeface="Arial"/>
              </a:rPr>
              <a:t>Four perspectives on proteins</a:t>
            </a:r>
          </a:p>
          <a:p>
            <a:r>
              <a:rPr lang="en-US" sz="2400" dirty="0">
                <a:solidFill>
                  <a:prstClr val="black"/>
                </a:solidFill>
                <a:latin typeface="Arial"/>
                <a:cs typeface="Arial"/>
              </a:rPr>
              <a:t>	</a:t>
            </a:r>
            <a:r>
              <a:rPr lang="en-US" sz="2400" dirty="0">
                <a:latin typeface="Arial"/>
                <a:cs typeface="Arial"/>
              </a:rPr>
              <a:t>Perspective 1: Protein Domains and </a:t>
            </a:r>
            <a:r>
              <a:rPr lang="en-US" sz="2400" dirty="0" smtClean="0">
                <a:latin typeface="Arial"/>
                <a:cs typeface="Arial"/>
              </a:rPr>
              <a:t>Motifs</a:t>
            </a:r>
          </a:p>
          <a:p>
            <a:r>
              <a:rPr lang="en-US" sz="2400" dirty="0" smtClean="0">
                <a:latin typeface="Arial"/>
                <a:cs typeface="Arial"/>
              </a:rPr>
              <a:t>	Perspective </a:t>
            </a:r>
            <a:r>
              <a:rPr lang="en-US" sz="2400" dirty="0">
                <a:latin typeface="Arial"/>
                <a:cs typeface="Arial"/>
              </a:rPr>
              <a:t>2: Physical Properties of </a:t>
            </a:r>
            <a:r>
              <a:rPr lang="en-US" sz="2400" dirty="0" smtClean="0">
                <a:latin typeface="Arial"/>
                <a:cs typeface="Arial"/>
              </a:rPr>
              <a:t>Proteins</a:t>
            </a:r>
          </a:p>
          <a:p>
            <a:r>
              <a:rPr lang="en-US" sz="2400" dirty="0">
                <a:solidFill>
                  <a:prstClr val="black"/>
                </a:solidFill>
                <a:latin typeface="Arial"/>
                <a:cs typeface="Arial"/>
              </a:rPr>
              <a:t>	</a:t>
            </a:r>
            <a:r>
              <a:rPr lang="en-US" sz="2400" dirty="0">
                <a:latin typeface="Arial"/>
                <a:cs typeface="Arial"/>
              </a:rPr>
              <a:t>Introduction to Perspectives 3 and 4: Gene </a:t>
            </a:r>
            <a:r>
              <a:rPr lang="en-US" sz="2400" dirty="0" smtClean="0">
                <a:latin typeface="Arial"/>
                <a:cs typeface="Arial"/>
              </a:rPr>
              <a:t>Ontology</a:t>
            </a:r>
          </a:p>
          <a:p>
            <a:r>
              <a:rPr lang="en-US" sz="2400" dirty="0">
                <a:solidFill>
                  <a:prstClr val="black"/>
                </a:solidFill>
                <a:latin typeface="Arial"/>
                <a:cs typeface="Arial"/>
              </a:rPr>
              <a:t>	</a:t>
            </a:r>
            <a:r>
              <a:rPr lang="en-US" sz="2400" dirty="0">
                <a:latin typeface="Arial"/>
                <a:cs typeface="Arial"/>
              </a:rPr>
              <a:t>Perspective 3: Protein </a:t>
            </a:r>
            <a:r>
              <a:rPr lang="en-US" sz="2400" dirty="0" smtClean="0">
                <a:latin typeface="Arial"/>
                <a:cs typeface="Arial"/>
              </a:rPr>
              <a:t>Localization</a:t>
            </a:r>
          </a:p>
          <a:p>
            <a:r>
              <a:rPr lang="en-US" sz="2400" dirty="0">
                <a:solidFill>
                  <a:prstClr val="black"/>
                </a:solidFill>
                <a:latin typeface="Arial"/>
                <a:cs typeface="Arial"/>
              </a:rPr>
              <a:t>	</a:t>
            </a:r>
            <a:r>
              <a:rPr lang="en-US" sz="2400" dirty="0">
                <a:latin typeface="Arial"/>
                <a:cs typeface="Arial"/>
              </a:rPr>
              <a:t>Perspective 4: Protein </a:t>
            </a:r>
            <a:r>
              <a:rPr lang="en-US" sz="2400" dirty="0" smtClean="0">
                <a:latin typeface="Arial"/>
                <a:cs typeface="Arial"/>
              </a:rPr>
              <a:t>Function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279400"/>
            <a:ext cx="8953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prstClr val="black"/>
                </a:solidFill>
                <a:latin typeface="Arial"/>
                <a:cs typeface="Arial"/>
              </a:rPr>
              <a:t>Lecture Outline</a:t>
            </a:r>
            <a:endParaRPr lang="en-US" sz="2800"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476375" y="1788656"/>
            <a:ext cx="6953251" cy="449719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958407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788656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prstClr val="black"/>
                </a:solidFill>
                <a:latin typeface="Gill Sans MT"/>
                <a:cs typeface="Gill Sans MT"/>
              </a:rPr>
              <a:t>UniProt</a:t>
            </a:r>
            <a:r>
              <a:rPr lang="en-US" sz="2400" dirty="0" smtClean="0">
                <a:solidFill>
                  <a:prstClr val="black"/>
                </a:solidFill>
                <a:latin typeface="Gill Sans MT"/>
                <a:cs typeface="Gill Sans MT"/>
              </a:rPr>
              <a:t> is a key database </a:t>
            </a:r>
            <a:r>
              <a:rPr lang="en-US" sz="2400" dirty="0"/>
              <a:t>that includes </a:t>
            </a:r>
            <a:r>
              <a:rPr lang="en-US" sz="2400" dirty="0" err="1"/>
              <a:t>UniProtKB</a:t>
            </a:r>
            <a:r>
              <a:rPr lang="en-US" sz="2400" dirty="0"/>
              <a:t>/Swiss‐</a:t>
            </a:r>
            <a:r>
              <a:rPr lang="en-US" sz="2400" dirty="0" err="1" smtClean="0"/>
              <a:t>Prot</a:t>
            </a:r>
            <a:r>
              <a:rPr lang="en-US" sz="2400" dirty="0"/>
              <a:t> </a:t>
            </a:r>
            <a:r>
              <a:rPr lang="en-US" sz="2400" dirty="0" smtClean="0"/>
              <a:t>(</a:t>
            </a:r>
            <a:r>
              <a:rPr lang="en-US" sz="2400" dirty="0"/>
              <a:t>∼500,000 reviewed protein </a:t>
            </a:r>
            <a:r>
              <a:rPr lang="en-US" sz="2400" dirty="0" smtClean="0"/>
              <a:t>entries).</a:t>
            </a:r>
          </a:p>
          <a:p>
            <a:endParaRPr lang="en-US" sz="2400" dirty="0"/>
          </a:p>
          <a:p>
            <a:r>
              <a:rPr lang="en-US" sz="2400" dirty="0" err="1" smtClean="0"/>
              <a:t>InterPro</a:t>
            </a:r>
            <a:r>
              <a:rPr lang="en-US" sz="2400" dirty="0"/>
              <a:t> (http://</a:t>
            </a:r>
            <a:r>
              <a:rPr lang="en-US" sz="2400" dirty="0" err="1"/>
              <a:t>www.ebi.ac.uk</a:t>
            </a:r>
            <a:r>
              <a:rPr lang="en-US" sz="2400" dirty="0"/>
              <a:t>/</a:t>
            </a:r>
            <a:r>
              <a:rPr lang="en-US" sz="2400" dirty="0" err="1"/>
              <a:t>interpro</a:t>
            </a:r>
            <a:r>
              <a:rPr lang="en-US" sz="2400" dirty="0"/>
              <a:t>/</a:t>
            </a:r>
            <a:r>
              <a:rPr lang="en-US" sz="2400" dirty="0" smtClean="0"/>
              <a:t>) from the European Bioinformatics provides functional classification of proteins.</a:t>
            </a:r>
          </a:p>
          <a:p>
            <a:endParaRPr lang="en-US" sz="2400" dirty="0">
              <a:solidFill>
                <a:prstClr val="black"/>
              </a:solidFill>
              <a:latin typeface="Gill Sans MT"/>
              <a:cs typeface="Gill Sans MT"/>
            </a:endParaRPr>
          </a:p>
          <a:p>
            <a:r>
              <a:rPr lang="en-US" sz="2400" dirty="0" smtClean="0">
                <a:solidFill>
                  <a:prstClr val="black"/>
                </a:solidFill>
                <a:latin typeface="Gill Sans MT"/>
                <a:cs typeface="Gill Sans MT"/>
              </a:rPr>
              <a:t>You can access </a:t>
            </a:r>
            <a:r>
              <a:rPr lang="en-US" sz="2400" dirty="0" err="1" smtClean="0">
                <a:solidFill>
                  <a:prstClr val="black"/>
                </a:solidFill>
                <a:latin typeface="Gill Sans MT"/>
                <a:cs typeface="Gill Sans MT"/>
              </a:rPr>
              <a:t>UniProt</a:t>
            </a:r>
            <a:r>
              <a:rPr lang="en-US" sz="2400" dirty="0" smtClean="0">
                <a:solidFill>
                  <a:prstClr val="black"/>
                </a:solidFill>
                <a:latin typeface="Gill Sans MT"/>
                <a:cs typeface="Gill Sans MT"/>
              </a:rPr>
              <a:t>, </a:t>
            </a:r>
            <a:r>
              <a:rPr lang="en-US" sz="2400" dirty="0" err="1" smtClean="0">
                <a:solidFill>
                  <a:prstClr val="black"/>
                </a:solidFill>
                <a:latin typeface="Gill Sans MT"/>
                <a:cs typeface="Gill Sans MT"/>
              </a:rPr>
              <a:t>InterPro</a:t>
            </a:r>
            <a:r>
              <a:rPr lang="en-US" sz="2400" dirty="0" smtClean="0">
                <a:solidFill>
                  <a:prstClr val="black"/>
                </a:solidFill>
                <a:latin typeface="Gill Sans MT"/>
                <a:cs typeface="Gill Sans MT"/>
              </a:rPr>
              <a:t> and many other protein databases through </a:t>
            </a:r>
            <a:r>
              <a:rPr lang="en-US" sz="2400" dirty="0" err="1" smtClean="0">
                <a:solidFill>
                  <a:prstClr val="black"/>
                </a:solidFill>
                <a:latin typeface="Gill Sans MT"/>
                <a:cs typeface="Gill Sans MT"/>
              </a:rPr>
              <a:t>BioMart</a:t>
            </a:r>
            <a:r>
              <a:rPr lang="en-US" sz="2400" dirty="0" smtClean="0">
                <a:solidFill>
                  <a:prstClr val="black"/>
                </a:solidFill>
                <a:latin typeface="Gill Sans MT"/>
                <a:cs typeface="Gill Sans MT"/>
              </a:rPr>
              <a:t> (web-based at </a:t>
            </a:r>
            <a:r>
              <a:rPr lang="en-US" sz="2400" dirty="0" err="1" smtClean="0">
                <a:solidFill>
                  <a:prstClr val="black"/>
                </a:solidFill>
                <a:latin typeface="Gill Sans MT"/>
                <a:cs typeface="Gill Sans MT"/>
              </a:rPr>
              <a:t>www.ensembl.org</a:t>
            </a:r>
            <a:r>
              <a:rPr lang="en-US" sz="2400" dirty="0" smtClean="0">
                <a:solidFill>
                  <a:prstClr val="black"/>
                </a:solidFill>
                <a:latin typeface="Gill Sans MT"/>
                <a:cs typeface="Gill Sans MT"/>
              </a:rPr>
              <a:t>) or the R package </a:t>
            </a:r>
            <a:r>
              <a:rPr lang="en-US" sz="2400" dirty="0" err="1" smtClean="0">
                <a:solidFill>
                  <a:prstClr val="black"/>
                </a:solidFill>
                <a:latin typeface="Gill Sans MT"/>
                <a:cs typeface="Gill Sans MT"/>
              </a:rPr>
              <a:t>biomaRt</a:t>
            </a:r>
            <a:r>
              <a:rPr lang="en-US" sz="2400" dirty="0" smtClean="0">
                <a:solidFill>
                  <a:prstClr val="black"/>
                </a:solidFill>
                <a:latin typeface="Gill Sans MT"/>
                <a:cs typeface="Gill Sans MT"/>
              </a:rPr>
              <a:t>.</a:t>
            </a:r>
            <a:endParaRPr lang="en-US" sz="2400" dirty="0">
              <a:solidFill>
                <a:prstClr val="black"/>
              </a:solidFill>
              <a:latin typeface="Gill Sans MT"/>
              <a:cs typeface="Gill Sans M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25579" y="279400"/>
            <a:ext cx="4772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prstClr val="black"/>
                </a:solidFill>
                <a:latin typeface="Gill Sans MT"/>
                <a:cs typeface="Gill Sans MT"/>
              </a:rPr>
              <a:t>Protein databases</a:t>
            </a:r>
            <a:endParaRPr lang="en-US" sz="2800" dirty="0">
              <a:solidFill>
                <a:prstClr val="black"/>
              </a:solidFill>
              <a:latin typeface="Gill Sans MT"/>
              <a:cs typeface="Gill Sans M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582" y="6183781"/>
            <a:ext cx="1238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7F7F7F"/>
                </a:solidFill>
                <a:latin typeface="Gill Sans MT"/>
                <a:cs typeface="Gill Sans MT"/>
              </a:rPr>
              <a:t>B&amp;FG </a:t>
            </a:r>
            <a:r>
              <a:rPr lang="en-US" dirty="0" smtClean="0">
                <a:solidFill>
                  <a:srgbClr val="7F7F7F"/>
                </a:solidFill>
                <a:latin typeface="Gill Sans MT"/>
                <a:cs typeface="Gill Sans MT"/>
              </a:rPr>
              <a:t>3e</a:t>
            </a:r>
            <a:endParaRPr lang="en-US" dirty="0">
              <a:solidFill>
                <a:srgbClr val="7F7F7F"/>
              </a:solidFill>
              <a:latin typeface="Gill Sans MT"/>
              <a:cs typeface="Gill Sans MT"/>
            </a:endParaRPr>
          </a:p>
          <a:p>
            <a:r>
              <a:rPr lang="en-US" dirty="0">
                <a:solidFill>
                  <a:srgbClr val="7F7F7F"/>
                </a:solidFill>
                <a:latin typeface="Gill Sans MT"/>
                <a:cs typeface="Gill Sans MT"/>
              </a:rPr>
              <a:t>Page </a:t>
            </a:r>
            <a:r>
              <a:rPr lang="en-US" dirty="0" smtClean="0">
                <a:solidFill>
                  <a:srgbClr val="7F7F7F"/>
                </a:solidFill>
                <a:latin typeface="Gill Sans MT"/>
                <a:cs typeface="Gill Sans MT"/>
              </a:rPr>
              <a:t>540</a:t>
            </a:r>
            <a:endParaRPr lang="en-US" dirty="0">
              <a:solidFill>
                <a:srgbClr val="7F7F7F"/>
              </a:solidFill>
              <a:latin typeface="Gill Sans MT"/>
              <a:cs typeface="Gill Sans MT"/>
            </a:endParaRPr>
          </a:p>
        </p:txBody>
      </p:sp>
    </p:spTree>
    <p:extLst>
      <p:ext uri="{BB962C8B-B14F-4D97-AF65-F5344CB8AC3E}">
        <p14:creationId xmlns:p14="http://schemas.microsoft.com/office/powerpoint/2010/main" val="18635548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Line 2"/>
          <p:cNvSpPr>
            <a:spLocks noChangeShapeType="1"/>
          </p:cNvSpPr>
          <p:nvPr/>
        </p:nvSpPr>
        <p:spPr bwMode="auto">
          <a:xfrm>
            <a:off x="1192202" y="1048485"/>
            <a:ext cx="782997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1275832" y="192088"/>
            <a:ext cx="753796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  <a:cs typeface="Lucida Sans Unicode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Times New Roman" charset="0"/>
                <a:ea typeface="Lucida Sans Unicode" charset="0"/>
                <a:cs typeface="Lucida Sans Unicode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Times New Roman" charset="0"/>
                <a:ea typeface="Lucida Sans Unicode" charset="0"/>
                <a:cs typeface="Lucida Sans Unicode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Times New Roman" charset="0"/>
                <a:ea typeface="Lucida Sans Unicode" charset="0"/>
                <a:cs typeface="Lucida Sans Unicode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Times New Roman" charset="0"/>
                <a:ea typeface="Lucida Sans Unicode" charset="0"/>
                <a:cs typeface="Lucida Sans Unicode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Lucida Sans Unicode" charset="0"/>
                <a:cs typeface="Lucida Sans Unicode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Lucida Sans Unicode" charset="0"/>
                <a:cs typeface="Lucida Sans Unicode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Lucida Sans Unicode" charset="0"/>
                <a:cs typeface="Lucida Sans Unicode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Lucida Sans Unicode" charset="0"/>
                <a:cs typeface="Lucida Sans Unicode" charset="0"/>
              </a:defRPr>
            </a:lvl9pPr>
          </a:lstStyle>
          <a:p>
            <a:r>
              <a:rPr lang="en-US" dirty="0" err="1" smtClean="0">
                <a:solidFill>
                  <a:srgbClr val="000000"/>
                </a:solidFill>
                <a:latin typeface="Gill Sans MT"/>
                <a:cs typeface="Gill Sans MT"/>
              </a:rPr>
              <a:t>biomaRt</a:t>
            </a:r>
            <a:r>
              <a:rPr lang="en-US" dirty="0" smtClean="0">
                <a:solidFill>
                  <a:srgbClr val="000000"/>
                </a:solidFill>
                <a:latin typeface="Gill Sans MT"/>
                <a:cs typeface="Gill Sans MT"/>
              </a:rPr>
              <a:t> example 1: Given a list of gene symbols, </a:t>
            </a:r>
            <a:r>
              <a:rPr lang="en-US" dirty="0">
                <a:solidFill>
                  <a:srgbClr val="000000"/>
                </a:solidFill>
                <a:latin typeface="Gill Sans MT"/>
                <a:cs typeface="Gill Sans MT"/>
              </a:rPr>
              <a:t>what are </a:t>
            </a:r>
            <a:r>
              <a:rPr lang="en-US" dirty="0" smtClean="0">
                <a:solidFill>
                  <a:srgbClr val="000000"/>
                </a:solidFill>
                <a:latin typeface="Gill Sans MT"/>
                <a:cs typeface="Gill Sans MT"/>
              </a:rPr>
              <a:t>the </a:t>
            </a:r>
            <a:r>
              <a:rPr lang="en-US" dirty="0" err="1" smtClean="0">
                <a:solidFill>
                  <a:srgbClr val="000000"/>
                </a:solidFill>
                <a:latin typeface="Gill Sans MT"/>
                <a:cs typeface="Gill Sans MT"/>
              </a:rPr>
              <a:t>InterPro</a:t>
            </a:r>
            <a:r>
              <a:rPr lang="en-US" dirty="0" smtClean="0">
                <a:solidFill>
                  <a:srgbClr val="000000"/>
                </a:solidFill>
                <a:latin typeface="Gill Sans MT"/>
                <a:cs typeface="Gill Sans MT"/>
              </a:rPr>
              <a:t> </a:t>
            </a:r>
            <a:r>
              <a:rPr lang="en-US" dirty="0">
                <a:solidFill>
                  <a:srgbClr val="000000"/>
                </a:solidFill>
                <a:latin typeface="Gill Sans MT"/>
                <a:cs typeface="Gill Sans MT"/>
              </a:rPr>
              <a:t>database identifiers and descriptions?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582" y="6183781"/>
            <a:ext cx="1238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7F7F7F"/>
                </a:solidFill>
                <a:latin typeface="Gill Sans MT"/>
                <a:cs typeface="Gill Sans MT"/>
              </a:rPr>
              <a:t>B&amp;FG </a:t>
            </a:r>
            <a:r>
              <a:rPr lang="en-US" dirty="0" smtClean="0">
                <a:solidFill>
                  <a:srgbClr val="7F7F7F"/>
                </a:solidFill>
                <a:latin typeface="Gill Sans MT"/>
                <a:cs typeface="Gill Sans MT"/>
              </a:rPr>
              <a:t>3e</a:t>
            </a:r>
            <a:endParaRPr lang="en-US" dirty="0">
              <a:solidFill>
                <a:srgbClr val="7F7F7F"/>
              </a:solidFill>
              <a:latin typeface="Gill Sans MT"/>
              <a:cs typeface="Gill Sans MT"/>
            </a:endParaRPr>
          </a:p>
          <a:p>
            <a:r>
              <a:rPr lang="en-US" dirty="0">
                <a:solidFill>
                  <a:srgbClr val="7F7F7F"/>
                </a:solidFill>
                <a:latin typeface="Gill Sans MT"/>
                <a:cs typeface="Gill Sans MT"/>
              </a:rPr>
              <a:t>Page </a:t>
            </a:r>
            <a:r>
              <a:rPr lang="en-US" dirty="0" smtClean="0">
                <a:solidFill>
                  <a:srgbClr val="7F7F7F"/>
                </a:solidFill>
                <a:latin typeface="Gill Sans MT"/>
                <a:cs typeface="Gill Sans MT"/>
              </a:rPr>
              <a:t>540</a:t>
            </a:r>
            <a:endParaRPr lang="en-US" dirty="0">
              <a:solidFill>
                <a:srgbClr val="7F7F7F"/>
              </a:solidFill>
              <a:latin typeface="Gill Sans MT"/>
              <a:cs typeface="Gill Sans MT"/>
            </a:endParaRPr>
          </a:p>
        </p:txBody>
      </p:sp>
      <p:pic>
        <p:nvPicPr>
          <p:cNvPr id="7" name="Picture 6" descr="Screen Shot 2015-07-03 at 8.29.13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" r="4801"/>
          <a:stretch/>
        </p:blipFill>
        <p:spPr>
          <a:xfrm>
            <a:off x="977899" y="1545312"/>
            <a:ext cx="8153402" cy="918139"/>
          </a:xfrm>
          <a:prstGeom prst="rect">
            <a:avLst/>
          </a:prstGeom>
        </p:spPr>
      </p:pic>
      <p:pic>
        <p:nvPicPr>
          <p:cNvPr id="2" name="Picture 1" descr="Screen Shot 2015-07-03 at 8.29.37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074"/>
          <a:stretch/>
        </p:blipFill>
        <p:spPr>
          <a:xfrm>
            <a:off x="990599" y="2362200"/>
            <a:ext cx="8191065" cy="313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5914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Line 2"/>
          <p:cNvSpPr>
            <a:spLocks noChangeShapeType="1"/>
          </p:cNvSpPr>
          <p:nvPr/>
        </p:nvSpPr>
        <p:spPr bwMode="auto">
          <a:xfrm>
            <a:off x="1192202" y="1048485"/>
            <a:ext cx="782997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1275832" y="192088"/>
            <a:ext cx="753796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  <a:cs typeface="Lucida Sans Unicode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Times New Roman" charset="0"/>
                <a:ea typeface="Lucida Sans Unicode" charset="0"/>
                <a:cs typeface="Lucida Sans Unicode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Times New Roman" charset="0"/>
                <a:ea typeface="Lucida Sans Unicode" charset="0"/>
                <a:cs typeface="Lucida Sans Unicode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Times New Roman" charset="0"/>
                <a:ea typeface="Lucida Sans Unicode" charset="0"/>
                <a:cs typeface="Lucida Sans Unicode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Times New Roman" charset="0"/>
                <a:ea typeface="Lucida Sans Unicode" charset="0"/>
                <a:cs typeface="Lucida Sans Unicode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Lucida Sans Unicode" charset="0"/>
                <a:cs typeface="Lucida Sans Unicode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Lucida Sans Unicode" charset="0"/>
                <a:cs typeface="Lucida Sans Unicode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Lucida Sans Unicode" charset="0"/>
                <a:cs typeface="Lucida Sans Unicode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Lucida Sans Unicode" charset="0"/>
                <a:cs typeface="Lucida Sans Unicode" charset="0"/>
              </a:defRPr>
            </a:lvl9pPr>
          </a:lstStyle>
          <a:p>
            <a:r>
              <a:rPr lang="en-US" dirty="0" err="1" smtClean="0">
                <a:solidFill>
                  <a:srgbClr val="000000"/>
                </a:solidFill>
                <a:latin typeface="Gill Sans MT"/>
                <a:cs typeface="Gill Sans MT"/>
              </a:rPr>
              <a:t>biomaRt</a:t>
            </a:r>
            <a:r>
              <a:rPr lang="en-US" dirty="0" smtClean="0">
                <a:solidFill>
                  <a:srgbClr val="000000"/>
                </a:solidFill>
                <a:latin typeface="Gill Sans MT"/>
                <a:cs typeface="Gill Sans MT"/>
              </a:rPr>
              <a:t> example 1: Given a list of gene symbols, </a:t>
            </a:r>
            <a:r>
              <a:rPr lang="en-US" dirty="0">
                <a:solidFill>
                  <a:srgbClr val="000000"/>
                </a:solidFill>
                <a:latin typeface="Gill Sans MT"/>
                <a:cs typeface="Gill Sans MT"/>
              </a:rPr>
              <a:t>what are </a:t>
            </a:r>
            <a:r>
              <a:rPr lang="en-US" dirty="0" smtClean="0">
                <a:solidFill>
                  <a:srgbClr val="000000"/>
                </a:solidFill>
                <a:latin typeface="Gill Sans MT"/>
                <a:cs typeface="Gill Sans MT"/>
              </a:rPr>
              <a:t>the </a:t>
            </a:r>
            <a:r>
              <a:rPr lang="en-US" dirty="0" err="1" smtClean="0">
                <a:solidFill>
                  <a:srgbClr val="000000"/>
                </a:solidFill>
                <a:latin typeface="Gill Sans MT"/>
                <a:cs typeface="Gill Sans MT"/>
              </a:rPr>
              <a:t>InterPro</a:t>
            </a:r>
            <a:r>
              <a:rPr lang="en-US" dirty="0" smtClean="0">
                <a:solidFill>
                  <a:srgbClr val="000000"/>
                </a:solidFill>
                <a:latin typeface="Gill Sans MT"/>
                <a:cs typeface="Gill Sans MT"/>
              </a:rPr>
              <a:t> </a:t>
            </a:r>
            <a:r>
              <a:rPr lang="en-US" dirty="0">
                <a:solidFill>
                  <a:srgbClr val="000000"/>
                </a:solidFill>
                <a:latin typeface="Gill Sans MT"/>
                <a:cs typeface="Gill Sans MT"/>
              </a:rPr>
              <a:t>database identifiers and descriptions?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582" y="6183781"/>
            <a:ext cx="1238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7F7F7F"/>
                </a:solidFill>
                <a:latin typeface="Gill Sans MT"/>
                <a:cs typeface="Gill Sans MT"/>
              </a:rPr>
              <a:t>B&amp;FG </a:t>
            </a:r>
            <a:r>
              <a:rPr lang="en-US" dirty="0" smtClean="0">
                <a:solidFill>
                  <a:srgbClr val="7F7F7F"/>
                </a:solidFill>
                <a:latin typeface="Gill Sans MT"/>
                <a:cs typeface="Gill Sans MT"/>
              </a:rPr>
              <a:t>3e</a:t>
            </a:r>
            <a:endParaRPr lang="en-US" dirty="0">
              <a:solidFill>
                <a:srgbClr val="7F7F7F"/>
              </a:solidFill>
              <a:latin typeface="Gill Sans MT"/>
              <a:cs typeface="Gill Sans MT"/>
            </a:endParaRPr>
          </a:p>
          <a:p>
            <a:r>
              <a:rPr lang="en-US" dirty="0">
                <a:solidFill>
                  <a:srgbClr val="7F7F7F"/>
                </a:solidFill>
                <a:latin typeface="Gill Sans MT"/>
                <a:cs typeface="Gill Sans MT"/>
              </a:rPr>
              <a:t>Page </a:t>
            </a:r>
            <a:r>
              <a:rPr lang="en-US" dirty="0" smtClean="0">
                <a:solidFill>
                  <a:srgbClr val="7F7F7F"/>
                </a:solidFill>
                <a:latin typeface="Gill Sans MT"/>
                <a:cs typeface="Gill Sans MT"/>
              </a:rPr>
              <a:t>541</a:t>
            </a:r>
            <a:endParaRPr lang="en-US" dirty="0">
              <a:solidFill>
                <a:srgbClr val="7F7F7F"/>
              </a:solidFill>
              <a:latin typeface="Gill Sans MT"/>
              <a:cs typeface="Gill Sans MT"/>
            </a:endParaRPr>
          </a:p>
        </p:txBody>
      </p:sp>
      <p:pic>
        <p:nvPicPr>
          <p:cNvPr id="2" name="Picture 1" descr="Screen Shot 2015-07-03 at 8.29.37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97" r="18782"/>
          <a:stretch/>
        </p:blipFill>
        <p:spPr>
          <a:xfrm>
            <a:off x="762000" y="1109799"/>
            <a:ext cx="8254673" cy="5583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1118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31900" y="152400"/>
            <a:ext cx="7645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biomaRt</a:t>
            </a:r>
            <a:r>
              <a:rPr lang="en-US" sz="2400" dirty="0" smtClean="0"/>
              <a:t> example </a:t>
            </a:r>
            <a:r>
              <a:rPr lang="en-US" sz="2400" dirty="0"/>
              <a:t>2: Given a region of interest (e.g., 100,000 base pairs on chromosome 11</a:t>
            </a:r>
            <a:r>
              <a:rPr lang="en-US" sz="2400" dirty="0" smtClean="0"/>
              <a:t>) what </a:t>
            </a:r>
            <a:r>
              <a:rPr lang="en-US" sz="2400" dirty="0"/>
              <a:t>are the gene symbols? For the genes that are protein‐coding, which have </a:t>
            </a:r>
            <a:r>
              <a:rPr lang="en-US" sz="2400" dirty="0" smtClean="0"/>
              <a:t>predicted </a:t>
            </a:r>
            <a:r>
              <a:rPr lang="en-US" sz="2400" dirty="0" err="1" smtClean="0"/>
              <a:t>transmembrane</a:t>
            </a:r>
            <a:r>
              <a:rPr lang="en-US" sz="2400" dirty="0" smtClean="0"/>
              <a:t> </a:t>
            </a:r>
            <a:r>
              <a:rPr lang="en-US" sz="2400" dirty="0"/>
              <a:t>regions?</a:t>
            </a:r>
          </a:p>
        </p:txBody>
      </p:sp>
      <p:sp>
        <p:nvSpPr>
          <p:cNvPr id="5" name="Line 2"/>
          <p:cNvSpPr>
            <a:spLocks noChangeShapeType="1"/>
          </p:cNvSpPr>
          <p:nvPr/>
        </p:nvSpPr>
        <p:spPr bwMode="auto">
          <a:xfrm>
            <a:off x="1166802" y="1835885"/>
            <a:ext cx="782997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6" name="Picture 5" descr="Screen Shot 2015-07-03 at 8.29.50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69"/>
          <a:stretch/>
        </p:blipFill>
        <p:spPr>
          <a:xfrm>
            <a:off x="1460500" y="2197099"/>
            <a:ext cx="7416800" cy="387766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7582" y="6183781"/>
            <a:ext cx="1238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7F7F7F"/>
                </a:solidFill>
                <a:latin typeface="Gill Sans MT"/>
                <a:cs typeface="Gill Sans MT"/>
              </a:rPr>
              <a:t>B&amp;FG </a:t>
            </a:r>
            <a:r>
              <a:rPr lang="en-US" dirty="0" smtClean="0">
                <a:solidFill>
                  <a:srgbClr val="7F7F7F"/>
                </a:solidFill>
                <a:latin typeface="Gill Sans MT"/>
                <a:cs typeface="Gill Sans MT"/>
              </a:rPr>
              <a:t>3e</a:t>
            </a:r>
            <a:endParaRPr lang="en-US" dirty="0">
              <a:solidFill>
                <a:srgbClr val="7F7F7F"/>
              </a:solidFill>
              <a:latin typeface="Gill Sans MT"/>
              <a:cs typeface="Gill Sans MT"/>
            </a:endParaRPr>
          </a:p>
          <a:p>
            <a:r>
              <a:rPr lang="en-US" dirty="0">
                <a:solidFill>
                  <a:srgbClr val="7F7F7F"/>
                </a:solidFill>
                <a:latin typeface="Gill Sans MT"/>
                <a:cs typeface="Gill Sans MT"/>
              </a:rPr>
              <a:t>Page </a:t>
            </a:r>
            <a:r>
              <a:rPr lang="en-US" dirty="0" smtClean="0">
                <a:solidFill>
                  <a:srgbClr val="7F7F7F"/>
                </a:solidFill>
                <a:latin typeface="Gill Sans MT"/>
                <a:cs typeface="Gill Sans MT"/>
              </a:rPr>
              <a:t>540</a:t>
            </a:r>
            <a:endParaRPr lang="en-US" dirty="0">
              <a:solidFill>
                <a:srgbClr val="7F7F7F"/>
              </a:solidFill>
              <a:latin typeface="Gill Sans MT"/>
              <a:cs typeface="Gill Sans MT"/>
            </a:endParaRPr>
          </a:p>
        </p:txBody>
      </p:sp>
    </p:spTree>
    <p:extLst>
      <p:ext uri="{BB962C8B-B14F-4D97-AF65-F5344CB8AC3E}">
        <p14:creationId xmlns:p14="http://schemas.microsoft.com/office/powerpoint/2010/main" val="5662753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4"/>
          <p:cNvSpPr txBox="1">
            <a:spLocks noChangeArrowheads="1"/>
          </p:cNvSpPr>
          <p:nvPr/>
        </p:nvSpPr>
        <p:spPr bwMode="auto">
          <a:xfrm>
            <a:off x="609600" y="381000"/>
            <a:ext cx="80168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/>
            <a:r>
              <a:rPr lang="en-US" sz="2800" b="0">
                <a:solidFill>
                  <a:srgbClr val="000000"/>
                </a:solidFill>
                <a:latin typeface="Gill Sans MT"/>
                <a:cs typeface="Gill Sans MT"/>
              </a:rPr>
              <a:t>The Human Proteome Organisation (HUPO) </a:t>
            </a:r>
          </a:p>
          <a:p>
            <a:pPr algn="ctr"/>
            <a:r>
              <a:rPr lang="en-US" sz="2800" b="0">
                <a:solidFill>
                  <a:srgbClr val="000000"/>
                </a:solidFill>
                <a:latin typeface="Gill Sans MT"/>
                <a:cs typeface="Gill Sans MT"/>
              </a:rPr>
              <a:t>Proteomics Standards Initiative (PSI) </a:t>
            </a:r>
          </a:p>
        </p:txBody>
      </p:sp>
      <p:sp>
        <p:nvSpPr>
          <p:cNvPr id="11267" name="Line 5"/>
          <p:cNvSpPr>
            <a:spLocks noChangeShapeType="1"/>
          </p:cNvSpPr>
          <p:nvPr/>
        </p:nvSpPr>
        <p:spPr bwMode="auto">
          <a:xfrm>
            <a:off x="1409700" y="1524000"/>
            <a:ext cx="69723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800">
              <a:solidFill>
                <a:srgbClr val="000000"/>
              </a:solidFill>
              <a:latin typeface="Gill Sans MT"/>
              <a:cs typeface="Gill Sans MT"/>
            </a:endParaRPr>
          </a:p>
        </p:txBody>
      </p:sp>
      <p:sp>
        <p:nvSpPr>
          <p:cNvPr id="11268" name="Text Box 6"/>
          <p:cNvSpPr txBox="1">
            <a:spLocks noChangeArrowheads="1"/>
          </p:cNvSpPr>
          <p:nvPr/>
        </p:nvSpPr>
        <p:spPr bwMode="auto">
          <a:xfrm>
            <a:off x="1524000" y="2209800"/>
            <a:ext cx="6873875" cy="1200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b="0" dirty="0">
                <a:solidFill>
                  <a:srgbClr val="000000"/>
                </a:solidFill>
                <a:latin typeface="Gill Sans MT"/>
                <a:cs typeface="Gill Sans MT"/>
              </a:rPr>
              <a:t>Goals: defining standards for proteomic data representation to facilitate the comparison, exchange, and verification of data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582" y="6183781"/>
            <a:ext cx="1238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7F7F7F"/>
                </a:solidFill>
                <a:latin typeface="Gill Sans MT"/>
                <a:cs typeface="Gill Sans MT"/>
              </a:rPr>
              <a:t>B&amp;FG </a:t>
            </a:r>
            <a:r>
              <a:rPr lang="en-US" dirty="0" smtClean="0">
                <a:solidFill>
                  <a:srgbClr val="7F7F7F"/>
                </a:solidFill>
                <a:latin typeface="Gill Sans MT"/>
                <a:cs typeface="Gill Sans MT"/>
              </a:rPr>
              <a:t>3e</a:t>
            </a:r>
            <a:endParaRPr lang="en-US" dirty="0">
              <a:solidFill>
                <a:srgbClr val="7F7F7F"/>
              </a:solidFill>
              <a:latin typeface="Gill Sans MT"/>
              <a:cs typeface="Gill Sans MT"/>
            </a:endParaRPr>
          </a:p>
          <a:p>
            <a:r>
              <a:rPr lang="en-US" dirty="0">
                <a:solidFill>
                  <a:srgbClr val="7F7F7F"/>
                </a:solidFill>
                <a:latin typeface="Gill Sans MT"/>
                <a:cs typeface="Gill Sans MT"/>
              </a:rPr>
              <a:t>Page </a:t>
            </a:r>
            <a:r>
              <a:rPr lang="en-US" dirty="0" smtClean="0">
                <a:solidFill>
                  <a:srgbClr val="7F7F7F"/>
                </a:solidFill>
                <a:latin typeface="Gill Sans MT"/>
                <a:cs typeface="Gill Sans MT"/>
              </a:rPr>
              <a:t>54</a:t>
            </a:r>
            <a:r>
              <a:rPr lang="en-US" dirty="0">
                <a:solidFill>
                  <a:srgbClr val="7F7F7F"/>
                </a:solidFill>
                <a:latin typeface="Gill Sans MT"/>
                <a:cs typeface="Gill Sans MT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457134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1536700" y="279400"/>
            <a:ext cx="70897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/>
            <a:r>
              <a:rPr lang="en-US" sz="2800" b="0" dirty="0">
                <a:solidFill>
                  <a:srgbClr val="000000"/>
                </a:solidFill>
                <a:latin typeface="Gill Sans MT"/>
                <a:cs typeface="Gill Sans MT"/>
              </a:rPr>
              <a:t>The Human Proteome </a:t>
            </a:r>
            <a:r>
              <a:rPr lang="en-US" sz="2800" b="0" dirty="0" err="1">
                <a:solidFill>
                  <a:srgbClr val="000000"/>
                </a:solidFill>
                <a:latin typeface="Gill Sans MT"/>
                <a:cs typeface="Gill Sans MT"/>
              </a:rPr>
              <a:t>Organisation</a:t>
            </a:r>
            <a:r>
              <a:rPr lang="en-US" sz="2800" b="0" dirty="0">
                <a:solidFill>
                  <a:srgbClr val="000000"/>
                </a:solidFill>
                <a:latin typeface="Gill Sans MT"/>
                <a:cs typeface="Gill Sans MT"/>
              </a:rPr>
              <a:t> (HUPO) </a:t>
            </a:r>
          </a:p>
          <a:p>
            <a:pPr algn="ctr"/>
            <a:r>
              <a:rPr lang="en-US" sz="2800" b="0" dirty="0">
                <a:solidFill>
                  <a:srgbClr val="000000"/>
                </a:solidFill>
                <a:latin typeface="Gill Sans MT"/>
                <a:cs typeface="Gill Sans MT"/>
              </a:rPr>
              <a:t>Proteomics Standards Initiative (PSI) </a:t>
            </a:r>
          </a:p>
        </p:txBody>
      </p:sp>
      <p:sp>
        <p:nvSpPr>
          <p:cNvPr id="12291" name="Line 3"/>
          <p:cNvSpPr>
            <a:spLocks noChangeShapeType="1"/>
          </p:cNvSpPr>
          <p:nvPr/>
        </p:nvSpPr>
        <p:spPr bwMode="auto">
          <a:xfrm>
            <a:off x="1536700" y="1346200"/>
            <a:ext cx="68453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solidFill>
                <a:srgbClr val="000000"/>
              </a:solidFill>
              <a:latin typeface="Gill Sans MT"/>
              <a:cs typeface="Gill Sans MT"/>
            </a:endParaRP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371600" y="1638300"/>
            <a:ext cx="7483475" cy="4752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en-US" b="0" dirty="0">
                <a:solidFill>
                  <a:srgbClr val="000000"/>
                </a:solidFill>
                <a:latin typeface="Gill Sans MT"/>
                <a:cs typeface="Gill Sans MT"/>
              </a:rPr>
              <a:t>Work groups</a:t>
            </a:r>
          </a:p>
          <a:p>
            <a:pPr>
              <a:lnSpc>
                <a:spcPct val="90000"/>
              </a:lnSpc>
            </a:pPr>
            <a:endParaRPr lang="en-US" b="0" dirty="0">
              <a:solidFill>
                <a:srgbClr val="000000"/>
              </a:solidFill>
              <a:latin typeface="Gill Sans MT"/>
              <a:cs typeface="Gill Sans MT"/>
            </a:endParaRPr>
          </a:p>
          <a:p>
            <a:pPr>
              <a:lnSpc>
                <a:spcPct val="90000"/>
              </a:lnSpc>
            </a:pPr>
            <a:r>
              <a:rPr lang="en-US" b="0" dirty="0">
                <a:solidFill>
                  <a:srgbClr val="000000"/>
                </a:solidFill>
                <a:latin typeface="Gill Sans MT"/>
                <a:cs typeface="Gill Sans MT"/>
              </a:rPr>
              <a:t># Gel Electrophoresis</a:t>
            </a:r>
          </a:p>
          <a:p>
            <a:pPr>
              <a:lnSpc>
                <a:spcPct val="90000"/>
              </a:lnSpc>
            </a:pPr>
            <a:r>
              <a:rPr lang="en-US" b="0" dirty="0">
                <a:solidFill>
                  <a:srgbClr val="000000"/>
                </a:solidFill>
                <a:latin typeface="Gill Sans MT"/>
                <a:cs typeface="Gill Sans MT"/>
              </a:rPr>
              <a:t># Mass Spectrometry</a:t>
            </a:r>
          </a:p>
          <a:p>
            <a:pPr>
              <a:lnSpc>
                <a:spcPct val="90000"/>
              </a:lnSpc>
            </a:pPr>
            <a:r>
              <a:rPr lang="en-US" b="0" dirty="0">
                <a:solidFill>
                  <a:srgbClr val="000000"/>
                </a:solidFill>
                <a:latin typeface="Gill Sans MT"/>
                <a:cs typeface="Gill Sans MT"/>
              </a:rPr>
              <a:t># Molecular Interactions</a:t>
            </a:r>
          </a:p>
          <a:p>
            <a:pPr>
              <a:lnSpc>
                <a:spcPct val="90000"/>
              </a:lnSpc>
            </a:pPr>
            <a:r>
              <a:rPr lang="en-US" b="0" dirty="0">
                <a:solidFill>
                  <a:srgbClr val="000000"/>
                </a:solidFill>
                <a:latin typeface="Gill Sans MT"/>
                <a:cs typeface="Gill Sans MT"/>
              </a:rPr>
              <a:t># Protein Modifications</a:t>
            </a:r>
          </a:p>
          <a:p>
            <a:pPr>
              <a:lnSpc>
                <a:spcPct val="90000"/>
              </a:lnSpc>
            </a:pPr>
            <a:r>
              <a:rPr lang="en-US" b="0" dirty="0">
                <a:solidFill>
                  <a:srgbClr val="000000"/>
                </a:solidFill>
                <a:latin typeface="Gill Sans MT"/>
                <a:cs typeface="Gill Sans MT"/>
              </a:rPr>
              <a:t># Proteomics Informatics</a:t>
            </a:r>
          </a:p>
          <a:p>
            <a:pPr>
              <a:lnSpc>
                <a:spcPct val="90000"/>
              </a:lnSpc>
            </a:pPr>
            <a:r>
              <a:rPr lang="en-US" b="0" dirty="0">
                <a:solidFill>
                  <a:srgbClr val="000000"/>
                </a:solidFill>
                <a:latin typeface="Gill Sans MT"/>
                <a:cs typeface="Gill Sans MT"/>
              </a:rPr>
              <a:t># Sample Processing</a:t>
            </a:r>
          </a:p>
          <a:p>
            <a:pPr>
              <a:lnSpc>
                <a:spcPct val="90000"/>
              </a:lnSpc>
            </a:pPr>
            <a:endParaRPr lang="en-US" b="0" dirty="0">
              <a:solidFill>
                <a:srgbClr val="000000"/>
              </a:solidFill>
              <a:latin typeface="Gill Sans MT"/>
              <a:cs typeface="Gill Sans MT"/>
            </a:endParaRPr>
          </a:p>
          <a:p>
            <a:pPr>
              <a:lnSpc>
                <a:spcPct val="90000"/>
              </a:lnSpc>
            </a:pPr>
            <a:r>
              <a:rPr lang="en-US" b="0" dirty="0">
                <a:solidFill>
                  <a:srgbClr val="000000"/>
                </a:solidFill>
                <a:latin typeface="Gill Sans MT"/>
                <a:cs typeface="Gill Sans MT"/>
              </a:rPr>
              <a:t>Themes</a:t>
            </a:r>
          </a:p>
          <a:p>
            <a:pPr>
              <a:lnSpc>
                <a:spcPct val="90000"/>
              </a:lnSpc>
            </a:pPr>
            <a:endParaRPr lang="en-US" b="0" dirty="0">
              <a:solidFill>
                <a:srgbClr val="000000"/>
              </a:solidFill>
              <a:latin typeface="Gill Sans MT"/>
              <a:cs typeface="Gill Sans MT"/>
            </a:endParaRPr>
          </a:p>
          <a:p>
            <a:pPr>
              <a:lnSpc>
                <a:spcPct val="90000"/>
              </a:lnSpc>
            </a:pPr>
            <a:r>
              <a:rPr lang="en-US" b="0" dirty="0">
                <a:solidFill>
                  <a:srgbClr val="000000"/>
                </a:solidFill>
                <a:latin typeface="Gill Sans MT"/>
                <a:cs typeface="Gill Sans MT"/>
              </a:rPr>
              <a:t># Controlled vocabularies</a:t>
            </a:r>
          </a:p>
          <a:p>
            <a:pPr>
              <a:lnSpc>
                <a:spcPct val="90000"/>
              </a:lnSpc>
            </a:pPr>
            <a:r>
              <a:rPr lang="en-US" b="0" dirty="0">
                <a:solidFill>
                  <a:srgbClr val="000000"/>
                </a:solidFill>
                <a:latin typeface="Gill Sans MT"/>
                <a:cs typeface="Gill Sans MT"/>
              </a:rPr>
              <a:t># MIAPE: Minimum information about a proteomics experiment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582" y="6183781"/>
            <a:ext cx="1238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7F7F7F"/>
                </a:solidFill>
                <a:latin typeface="Gill Sans MT"/>
                <a:cs typeface="Gill Sans MT"/>
              </a:rPr>
              <a:t>B&amp;FG </a:t>
            </a:r>
            <a:r>
              <a:rPr lang="en-US" dirty="0" smtClean="0">
                <a:solidFill>
                  <a:srgbClr val="7F7F7F"/>
                </a:solidFill>
                <a:latin typeface="Gill Sans MT"/>
                <a:cs typeface="Gill Sans MT"/>
              </a:rPr>
              <a:t>3e</a:t>
            </a:r>
            <a:endParaRPr lang="en-US" dirty="0">
              <a:solidFill>
                <a:srgbClr val="7F7F7F"/>
              </a:solidFill>
              <a:latin typeface="Gill Sans MT"/>
              <a:cs typeface="Gill Sans MT"/>
            </a:endParaRPr>
          </a:p>
          <a:p>
            <a:r>
              <a:rPr lang="en-US" dirty="0">
                <a:solidFill>
                  <a:srgbClr val="7F7F7F"/>
                </a:solidFill>
                <a:latin typeface="Gill Sans MT"/>
                <a:cs typeface="Gill Sans MT"/>
              </a:rPr>
              <a:t>Page </a:t>
            </a:r>
            <a:r>
              <a:rPr lang="en-US" dirty="0" smtClean="0">
                <a:solidFill>
                  <a:srgbClr val="7F7F7F"/>
                </a:solidFill>
                <a:latin typeface="Gill Sans MT"/>
                <a:cs typeface="Gill Sans MT"/>
              </a:rPr>
              <a:t>54</a:t>
            </a:r>
            <a:r>
              <a:rPr lang="en-US" dirty="0">
                <a:solidFill>
                  <a:srgbClr val="7F7F7F"/>
                </a:solidFill>
                <a:latin typeface="Gill Sans MT"/>
                <a:cs typeface="Gill Sans MT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7284204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4"/>
          <p:cNvSpPr txBox="1">
            <a:spLocks noChangeArrowheads="1"/>
          </p:cNvSpPr>
          <p:nvPr/>
        </p:nvSpPr>
        <p:spPr bwMode="auto">
          <a:xfrm>
            <a:off x="1231900" y="76200"/>
            <a:ext cx="7302500" cy="1018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en-US" sz="2800" b="0" dirty="0">
                <a:latin typeface="Gill Sans MT"/>
                <a:cs typeface="Gill Sans MT"/>
              </a:rPr>
              <a:t>The Human Proteome </a:t>
            </a:r>
            <a:r>
              <a:rPr lang="en-US" sz="2800" b="0" dirty="0" err="1">
                <a:latin typeface="Gill Sans MT"/>
                <a:cs typeface="Gill Sans MT"/>
              </a:rPr>
              <a:t>Organisation</a:t>
            </a:r>
            <a:r>
              <a:rPr lang="en-US" sz="2800" b="0" dirty="0">
                <a:latin typeface="Gill Sans MT"/>
                <a:cs typeface="Gill Sans MT"/>
              </a:rPr>
              <a:t> (HUPO) </a:t>
            </a:r>
          </a:p>
          <a:p>
            <a:pPr algn="ctr">
              <a:lnSpc>
                <a:spcPct val="70000"/>
              </a:lnSpc>
            </a:pPr>
            <a:r>
              <a:rPr lang="en-US" sz="2800" b="0" dirty="0">
                <a:latin typeface="Gill Sans MT"/>
                <a:cs typeface="Gill Sans MT"/>
              </a:rPr>
              <a:t>Proteomics Standards Initiative (PSI) </a:t>
            </a:r>
            <a:endParaRPr lang="en-US" sz="2800" b="0" dirty="0" smtClean="0">
              <a:latin typeface="Gill Sans MT"/>
              <a:cs typeface="Gill Sans MT"/>
            </a:endParaRPr>
          </a:p>
          <a:p>
            <a:pPr algn="ctr">
              <a:lnSpc>
                <a:spcPct val="70000"/>
              </a:lnSpc>
            </a:pPr>
            <a:r>
              <a:rPr lang="en-US" b="0" dirty="0" smtClean="0">
                <a:latin typeface="Gill Sans MT"/>
                <a:cs typeface="Gill Sans MT"/>
              </a:rPr>
              <a:t>http</a:t>
            </a:r>
            <a:r>
              <a:rPr lang="en-US" b="0" dirty="0">
                <a:latin typeface="Gill Sans MT"/>
                <a:cs typeface="Gill Sans MT"/>
              </a:rPr>
              <a:t>://</a:t>
            </a:r>
            <a:r>
              <a:rPr lang="en-US" b="0" dirty="0" err="1">
                <a:latin typeface="Gill Sans MT"/>
                <a:cs typeface="Gill Sans MT"/>
              </a:rPr>
              <a:t>www.psidev.info</a:t>
            </a:r>
            <a:r>
              <a:rPr lang="en-US" b="0" dirty="0">
                <a:latin typeface="Gill Sans MT"/>
                <a:cs typeface="Gill Sans MT"/>
              </a:rPr>
              <a:t>/</a:t>
            </a:r>
            <a:r>
              <a:rPr lang="en-US" sz="2800" b="0" dirty="0">
                <a:latin typeface="Gill Sans MT"/>
                <a:cs typeface="Gill Sans MT"/>
              </a:rPr>
              <a:t> </a:t>
            </a:r>
          </a:p>
        </p:txBody>
      </p:sp>
      <p:pic>
        <p:nvPicPr>
          <p:cNvPr id="2" name="Picture 1" descr="Screen Shot 2015-07-04 at 6.42.41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1649" y="1219200"/>
            <a:ext cx="6919226" cy="5638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582" y="6183781"/>
            <a:ext cx="1238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7F7F7F"/>
                </a:solidFill>
                <a:latin typeface="Gill Sans MT"/>
                <a:cs typeface="Gill Sans MT"/>
              </a:rPr>
              <a:t>B&amp;FG </a:t>
            </a:r>
            <a:r>
              <a:rPr lang="en-US" dirty="0" smtClean="0">
                <a:solidFill>
                  <a:srgbClr val="7F7F7F"/>
                </a:solidFill>
                <a:latin typeface="Gill Sans MT"/>
                <a:cs typeface="Gill Sans MT"/>
              </a:rPr>
              <a:t>3e</a:t>
            </a:r>
            <a:endParaRPr lang="en-US" dirty="0">
              <a:solidFill>
                <a:srgbClr val="7F7F7F"/>
              </a:solidFill>
              <a:latin typeface="Gill Sans MT"/>
              <a:cs typeface="Gill Sans MT"/>
            </a:endParaRPr>
          </a:p>
          <a:p>
            <a:r>
              <a:rPr lang="en-US" dirty="0">
                <a:solidFill>
                  <a:srgbClr val="7F7F7F"/>
                </a:solidFill>
                <a:latin typeface="Gill Sans MT"/>
                <a:cs typeface="Gill Sans MT"/>
              </a:rPr>
              <a:t>Page </a:t>
            </a:r>
            <a:r>
              <a:rPr lang="en-US" dirty="0" smtClean="0">
                <a:solidFill>
                  <a:srgbClr val="7F7F7F"/>
                </a:solidFill>
                <a:latin typeface="Gill Sans MT"/>
                <a:cs typeface="Gill Sans MT"/>
              </a:rPr>
              <a:t>54</a:t>
            </a:r>
            <a:r>
              <a:rPr lang="en-US" dirty="0">
                <a:solidFill>
                  <a:srgbClr val="7F7F7F"/>
                </a:solidFill>
                <a:latin typeface="Gill Sans MT"/>
                <a:cs typeface="Gill Sans MT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280570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52400" y="76200"/>
            <a:ext cx="9182100" cy="685800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rgbClr val="000000"/>
                </a:solidFill>
              </a:rPr>
              <a:t>The World of </a:t>
            </a:r>
            <a:r>
              <a:rPr lang="en-US" b="1" dirty="0" err="1" smtClean="0">
                <a:solidFill>
                  <a:srgbClr val="000000"/>
                </a:solidFill>
              </a:rPr>
              <a:t>Omes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3" name="Slide Number Placeholder 10"/>
          <p:cNvSpPr>
            <a:spLocks noGrp="1"/>
          </p:cNvSpPr>
          <p:nvPr>
            <p:ph type="sldNum" sz="quarter" idx="10"/>
          </p:nvPr>
        </p:nvSpPr>
        <p:spPr>
          <a:xfrm>
            <a:off x="6858000" y="6648450"/>
            <a:ext cx="2286000" cy="209550"/>
          </a:xfrm>
        </p:spPr>
        <p:txBody>
          <a:bodyPr/>
          <a:lstStyle/>
          <a:p>
            <a:pPr>
              <a:defRPr/>
            </a:pPr>
            <a:fld id="{A77A9DC2-C420-754D-ACF0-1EF8238576B0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4" name="Content Placeholder 4"/>
          <p:cNvSpPr txBox="1">
            <a:spLocks/>
          </p:cNvSpPr>
          <p:nvPr/>
        </p:nvSpPr>
        <p:spPr>
          <a:xfrm>
            <a:off x="5745163" y="990600"/>
            <a:ext cx="3398837" cy="531812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smtClean="0"/>
              <a:t>Genome</a:t>
            </a:r>
          </a:p>
          <a:p>
            <a:endParaRPr lang="en-US" b="1" smtClean="0"/>
          </a:p>
          <a:p>
            <a:endParaRPr lang="en-US" b="1" smtClean="0"/>
          </a:p>
          <a:p>
            <a:r>
              <a:rPr lang="en-US" b="1" smtClean="0"/>
              <a:t>Transcriptome</a:t>
            </a:r>
          </a:p>
          <a:p>
            <a:endParaRPr lang="en-US" b="1" smtClean="0"/>
          </a:p>
          <a:p>
            <a:endParaRPr lang="en-US" b="1" smtClean="0"/>
          </a:p>
          <a:p>
            <a:r>
              <a:rPr lang="en-US" b="1" smtClean="0"/>
              <a:t>Proteome</a:t>
            </a:r>
          </a:p>
          <a:p>
            <a:endParaRPr lang="en-US" b="1" smtClean="0"/>
          </a:p>
          <a:p>
            <a:endParaRPr lang="en-US" b="1" smtClean="0"/>
          </a:p>
          <a:p>
            <a:r>
              <a:rPr lang="en-US" b="1" smtClean="0"/>
              <a:t>Metabolome</a:t>
            </a:r>
          </a:p>
          <a:p>
            <a:endParaRPr lang="en-US" b="1" smtClean="0"/>
          </a:p>
          <a:p>
            <a:endParaRPr lang="en-US" b="1" dirty="0"/>
          </a:p>
        </p:txBody>
      </p:sp>
      <p:sp>
        <p:nvSpPr>
          <p:cNvPr id="5" name="Rectangle 4"/>
          <p:cNvSpPr/>
          <p:nvPr/>
        </p:nvSpPr>
        <p:spPr bwMode="auto">
          <a:xfrm>
            <a:off x="3059832" y="1052736"/>
            <a:ext cx="2016224" cy="50405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2800" b="1" dirty="0" smtClean="0">
                <a:solidFill>
                  <a:srgbClr val="000000"/>
                </a:solidFill>
                <a:latin typeface="Trebuchet MS" pitchFamily="-65" charset="0"/>
              </a:rPr>
              <a:t>DNA</a:t>
            </a:r>
            <a:endParaRPr lang="en-US" sz="2800" b="1" dirty="0">
              <a:solidFill>
                <a:srgbClr val="000000"/>
              </a:solidFill>
              <a:latin typeface="Trebuchet MS" pitchFamily="-65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3059832" y="2564904"/>
            <a:ext cx="2016224" cy="50405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2800" b="1" dirty="0" smtClean="0">
                <a:solidFill>
                  <a:srgbClr val="000000"/>
                </a:solidFill>
                <a:latin typeface="Trebuchet MS" pitchFamily="-65" charset="0"/>
              </a:rPr>
              <a:t>mRNA</a:t>
            </a:r>
            <a:endParaRPr lang="en-US" sz="2800" b="1" dirty="0">
              <a:solidFill>
                <a:srgbClr val="000000"/>
              </a:solidFill>
              <a:latin typeface="Trebuchet MS" pitchFamily="-65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3059832" y="4077072"/>
            <a:ext cx="2016224" cy="50405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2800" b="1" dirty="0" smtClean="0">
                <a:solidFill>
                  <a:srgbClr val="000000"/>
                </a:solidFill>
                <a:latin typeface="Trebuchet MS" pitchFamily="-65" charset="0"/>
              </a:rPr>
              <a:t>Protein</a:t>
            </a:r>
            <a:endParaRPr lang="en-US" sz="2800" b="1" dirty="0">
              <a:solidFill>
                <a:srgbClr val="000000"/>
              </a:solidFill>
              <a:latin typeface="Trebuchet MS" pitchFamily="-65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3059832" y="5661248"/>
            <a:ext cx="2016224" cy="50405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2400" b="1" dirty="0" smtClean="0">
                <a:solidFill>
                  <a:srgbClr val="000000"/>
                </a:solidFill>
                <a:latin typeface="Trebuchet MS" pitchFamily="-65" charset="0"/>
              </a:rPr>
              <a:t>Metabolites</a:t>
            </a:r>
            <a:endParaRPr lang="en-US" sz="2400" b="1" dirty="0">
              <a:solidFill>
                <a:srgbClr val="000000"/>
              </a:solidFill>
              <a:latin typeface="Trebuchet MS" pitchFamily="-65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36286" y="6623539"/>
            <a:ext cx="3044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eaLnBrk="0" hangingPunct="0"/>
            <a:r>
              <a:rPr lang="en-US" sz="900" dirty="0">
                <a:solidFill>
                  <a:srgbClr val="000000"/>
                </a:solidFill>
                <a:latin typeface="Trebuchet MS" pitchFamily="-65" charset="0"/>
                <a:ea typeface="+mn-ea"/>
              </a:rPr>
              <a:t>http://</a:t>
            </a:r>
            <a:r>
              <a:rPr lang="en-US" sz="900" dirty="0" err="1">
                <a:solidFill>
                  <a:srgbClr val="000000"/>
                </a:solidFill>
                <a:latin typeface="Trebuchet MS" pitchFamily="-65" charset="0"/>
                <a:ea typeface="+mn-ea"/>
              </a:rPr>
              <a:t>www.pdb.org</a:t>
            </a:r>
            <a:r>
              <a:rPr lang="en-US" sz="900" dirty="0">
                <a:solidFill>
                  <a:srgbClr val="000000"/>
                </a:solidFill>
                <a:latin typeface="Trebuchet MS" pitchFamily="-65" charset="0"/>
                <a:ea typeface="+mn-ea"/>
              </a:rPr>
              <a:t>/</a:t>
            </a:r>
            <a:r>
              <a:rPr lang="en-US" sz="900" dirty="0" err="1">
                <a:solidFill>
                  <a:srgbClr val="000000"/>
                </a:solidFill>
                <a:latin typeface="Trebuchet MS" pitchFamily="-65" charset="0"/>
                <a:ea typeface="+mn-ea"/>
              </a:rPr>
              <a:t>pdb</a:t>
            </a:r>
            <a:r>
              <a:rPr lang="en-US" sz="900" dirty="0">
                <a:solidFill>
                  <a:srgbClr val="000000"/>
                </a:solidFill>
                <a:latin typeface="Trebuchet MS" pitchFamily="-65" charset="0"/>
                <a:ea typeface="+mn-ea"/>
              </a:rPr>
              <a:t>/images/2nzt_bio_r_500.jpg</a:t>
            </a:r>
          </a:p>
        </p:txBody>
      </p:sp>
      <p:sp>
        <p:nvSpPr>
          <p:cNvPr id="10" name="Down Arrow 9"/>
          <p:cNvSpPr/>
          <p:nvPr/>
        </p:nvSpPr>
        <p:spPr bwMode="auto">
          <a:xfrm>
            <a:off x="3527884" y="1663122"/>
            <a:ext cx="1080120" cy="792088"/>
          </a:xfrm>
          <a:prstGeom prst="down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r" eaLnBrk="0" hangingPunct="0"/>
            <a:endParaRPr lang="en-US" sz="4400" b="1">
              <a:solidFill>
                <a:srgbClr val="A51E37"/>
              </a:solidFill>
              <a:latin typeface="Trebuchet MS" pitchFamily="-65" charset="0"/>
            </a:endParaRPr>
          </a:p>
        </p:txBody>
      </p:sp>
      <p:sp>
        <p:nvSpPr>
          <p:cNvPr id="11" name="Down Arrow 10"/>
          <p:cNvSpPr/>
          <p:nvPr/>
        </p:nvSpPr>
        <p:spPr bwMode="auto">
          <a:xfrm>
            <a:off x="3527884" y="3140968"/>
            <a:ext cx="1080120" cy="792088"/>
          </a:xfrm>
          <a:prstGeom prst="down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r" eaLnBrk="0" hangingPunct="0"/>
            <a:endParaRPr lang="en-US" sz="4400" b="1">
              <a:solidFill>
                <a:srgbClr val="A51E37"/>
              </a:solidFill>
              <a:latin typeface="Trebuchet MS" pitchFamily="-65" charset="0"/>
            </a:endParaRPr>
          </a:p>
        </p:txBody>
      </p:sp>
      <p:sp>
        <p:nvSpPr>
          <p:cNvPr id="12" name="Down Arrow 11"/>
          <p:cNvSpPr/>
          <p:nvPr/>
        </p:nvSpPr>
        <p:spPr bwMode="auto">
          <a:xfrm>
            <a:off x="3527884" y="4797152"/>
            <a:ext cx="1080120" cy="792088"/>
          </a:xfrm>
          <a:prstGeom prst="down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r" eaLnBrk="0" hangingPunct="0"/>
            <a:endParaRPr lang="en-US" sz="4400" b="1">
              <a:solidFill>
                <a:srgbClr val="A51E37"/>
              </a:solidFill>
              <a:latin typeface="Trebuchet MS" pitchFamily="-65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882123"/>
            <a:ext cx="1749906" cy="1322741"/>
          </a:xfrm>
          <a:prstGeom prst="rect">
            <a:avLst/>
          </a:prstGeom>
        </p:spPr>
      </p:pic>
      <p:sp>
        <p:nvSpPr>
          <p:cNvPr id="14" name="Curved Down Arrow 13"/>
          <p:cNvSpPr/>
          <p:nvPr/>
        </p:nvSpPr>
        <p:spPr bwMode="auto">
          <a:xfrm>
            <a:off x="323528" y="4797152"/>
            <a:ext cx="2304256" cy="864195"/>
          </a:xfrm>
          <a:prstGeom prst="curvedDown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r" eaLnBrk="0" hangingPunct="0"/>
            <a:endParaRPr lang="en-US" sz="4400" b="1">
              <a:solidFill>
                <a:srgbClr val="A51E37"/>
              </a:solidFill>
              <a:latin typeface="Trebuchet MS" pitchFamily="-65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/>
          <a:srcRect l="13757" r="44372" b="18975"/>
          <a:stretch/>
        </p:blipFill>
        <p:spPr>
          <a:xfrm rot="5400000">
            <a:off x="1022183" y="1650225"/>
            <a:ext cx="792090" cy="2333416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auto">
          <a:xfrm>
            <a:off x="2022524" y="3054361"/>
            <a:ext cx="216024" cy="216024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r" eaLnBrk="0" hangingPunct="0"/>
            <a:endParaRPr lang="en-US" sz="4400" b="1">
              <a:solidFill>
                <a:srgbClr val="A51E37"/>
              </a:solidFill>
              <a:latin typeface="Trebuchet MS" pitchFamily="-65" charset="0"/>
              <a:ea typeface="+mn-ea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5"/>
          <a:srcRect t="18408" r="68788" b="19280"/>
          <a:stretch/>
        </p:blipFill>
        <p:spPr>
          <a:xfrm>
            <a:off x="149179" y="5733256"/>
            <a:ext cx="1182461" cy="78836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5"/>
          <a:srcRect l="57973" r="8889" b="21858"/>
          <a:stretch/>
        </p:blipFill>
        <p:spPr>
          <a:xfrm>
            <a:off x="1660362" y="5661248"/>
            <a:ext cx="1255454" cy="98864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76" y="3717032"/>
            <a:ext cx="1302792" cy="1302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5481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03375" y="1788656"/>
            <a:ext cx="719444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Gill Sans MT"/>
                <a:cs typeface="Gill Sans MT"/>
              </a:rPr>
              <a:t>Introduction</a:t>
            </a:r>
          </a:p>
          <a:p>
            <a:r>
              <a:rPr lang="en-US" sz="2400" dirty="0" smtClean="0">
                <a:solidFill>
                  <a:prstClr val="black"/>
                </a:solidFill>
                <a:latin typeface="Gill Sans MT"/>
                <a:cs typeface="Gill Sans MT"/>
              </a:rPr>
              <a:t>Techniques for identifying proteins</a:t>
            </a:r>
          </a:p>
          <a:p>
            <a:r>
              <a:rPr lang="en-US" sz="2400" dirty="0" smtClean="0">
                <a:solidFill>
                  <a:prstClr val="black"/>
                </a:solidFill>
                <a:latin typeface="Gill Sans MT"/>
                <a:cs typeface="Gill Sans MT"/>
              </a:rPr>
              <a:t>Four perspectives on proteins</a:t>
            </a:r>
          </a:p>
          <a:p>
            <a:r>
              <a:rPr lang="en-US" sz="2400" dirty="0">
                <a:solidFill>
                  <a:prstClr val="black"/>
                </a:solidFill>
                <a:latin typeface="Gill Sans MT"/>
                <a:cs typeface="Gill Sans MT"/>
              </a:rPr>
              <a:t>	</a:t>
            </a:r>
            <a:r>
              <a:rPr lang="en-US" sz="2400" dirty="0"/>
              <a:t>Perspective 1: Protein Domains and </a:t>
            </a:r>
            <a:r>
              <a:rPr lang="en-US" sz="2400" dirty="0" smtClean="0"/>
              <a:t>Motifs</a:t>
            </a:r>
          </a:p>
          <a:p>
            <a:r>
              <a:rPr lang="en-US" sz="2400" dirty="0" smtClean="0"/>
              <a:t>	Perspective </a:t>
            </a:r>
            <a:r>
              <a:rPr lang="en-US" sz="2400" dirty="0"/>
              <a:t>2: Physical Properties of </a:t>
            </a:r>
            <a:r>
              <a:rPr lang="en-US" sz="2400" dirty="0" smtClean="0"/>
              <a:t>Proteins</a:t>
            </a:r>
          </a:p>
          <a:p>
            <a:r>
              <a:rPr lang="en-US" sz="2400" dirty="0">
                <a:solidFill>
                  <a:prstClr val="black"/>
                </a:solidFill>
                <a:latin typeface="Gill Sans MT"/>
                <a:cs typeface="Gill Sans MT"/>
              </a:rPr>
              <a:t>	</a:t>
            </a:r>
            <a:r>
              <a:rPr lang="en-US" sz="2400" dirty="0"/>
              <a:t>Introduction to Perspectives 3 and 4: Gene </a:t>
            </a:r>
            <a:r>
              <a:rPr lang="en-US" sz="2400" dirty="0" smtClean="0"/>
              <a:t>Ontology</a:t>
            </a:r>
          </a:p>
          <a:p>
            <a:r>
              <a:rPr lang="en-US" sz="2400" dirty="0">
                <a:solidFill>
                  <a:prstClr val="black"/>
                </a:solidFill>
                <a:latin typeface="Gill Sans MT"/>
                <a:cs typeface="Gill Sans MT"/>
              </a:rPr>
              <a:t>	</a:t>
            </a:r>
            <a:r>
              <a:rPr lang="en-US" sz="2400" dirty="0"/>
              <a:t>Perspective 3: Protein </a:t>
            </a:r>
            <a:r>
              <a:rPr lang="en-US" sz="2400" dirty="0" smtClean="0"/>
              <a:t>Localization</a:t>
            </a:r>
          </a:p>
          <a:p>
            <a:r>
              <a:rPr lang="en-US" sz="2400" dirty="0">
                <a:solidFill>
                  <a:prstClr val="black"/>
                </a:solidFill>
                <a:latin typeface="Gill Sans MT"/>
                <a:cs typeface="Gill Sans MT"/>
              </a:rPr>
              <a:t>	</a:t>
            </a:r>
            <a:r>
              <a:rPr lang="en-US" sz="2400" dirty="0"/>
              <a:t>Perspective 4: Protein </a:t>
            </a:r>
            <a:r>
              <a:rPr lang="en-US" sz="2400" dirty="0" smtClean="0"/>
              <a:t>Function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63901" y="279400"/>
            <a:ext cx="175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prstClr val="black"/>
                </a:solidFill>
                <a:latin typeface="Gill Sans MT"/>
                <a:cs typeface="Gill Sans MT"/>
              </a:rPr>
              <a:t>Outline</a:t>
            </a:r>
          </a:p>
        </p:txBody>
      </p:sp>
      <p:sp>
        <p:nvSpPr>
          <p:cNvPr id="5" name="Rectangle 4"/>
          <p:cNvSpPr/>
          <p:nvPr/>
        </p:nvSpPr>
        <p:spPr>
          <a:xfrm>
            <a:off x="1476375" y="2169656"/>
            <a:ext cx="6953251" cy="449719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Gill Sans M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582" y="6183781"/>
            <a:ext cx="10456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7F7F7F"/>
                </a:solidFill>
                <a:latin typeface="Gill Sans MT"/>
                <a:cs typeface="Gill Sans MT"/>
              </a:rPr>
              <a:t>B&amp;FG </a:t>
            </a:r>
            <a:r>
              <a:rPr lang="en-US" dirty="0" smtClean="0">
                <a:solidFill>
                  <a:srgbClr val="7F7F7F"/>
                </a:solidFill>
                <a:latin typeface="Gill Sans MT"/>
                <a:cs typeface="Gill Sans MT"/>
              </a:rPr>
              <a:t>3e</a:t>
            </a:r>
            <a:endParaRPr lang="en-US" dirty="0">
              <a:solidFill>
                <a:srgbClr val="7F7F7F"/>
              </a:solidFill>
              <a:latin typeface="Gill Sans MT"/>
              <a:cs typeface="Gill Sans MT"/>
            </a:endParaRPr>
          </a:p>
          <a:p>
            <a:r>
              <a:rPr lang="en-US" dirty="0">
                <a:solidFill>
                  <a:srgbClr val="7F7F7F"/>
                </a:solidFill>
                <a:latin typeface="Gill Sans MT"/>
                <a:cs typeface="Gill Sans MT"/>
              </a:rPr>
              <a:t>Page </a:t>
            </a:r>
            <a:r>
              <a:rPr lang="en-US" dirty="0" smtClean="0">
                <a:solidFill>
                  <a:srgbClr val="7F7F7F"/>
                </a:solidFill>
                <a:latin typeface="Gill Sans MT"/>
                <a:cs typeface="Gill Sans MT"/>
              </a:rPr>
              <a:t>543</a:t>
            </a:r>
            <a:endParaRPr lang="en-US" dirty="0">
              <a:solidFill>
                <a:srgbClr val="7F7F7F"/>
              </a:solidFill>
              <a:latin typeface="Gill Sans MT"/>
              <a:cs typeface="Gill Sans MT"/>
            </a:endParaRPr>
          </a:p>
        </p:txBody>
      </p:sp>
    </p:spTree>
    <p:extLst>
      <p:ext uri="{BB962C8B-B14F-4D97-AF65-F5344CB8AC3E}">
        <p14:creationId xmlns:p14="http://schemas.microsoft.com/office/powerpoint/2010/main" val="19333296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582" y="5897385"/>
            <a:ext cx="10456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7F7F7F"/>
                </a:solidFill>
                <a:latin typeface="Gill Sans MT"/>
                <a:cs typeface="Gill Sans MT"/>
              </a:rPr>
              <a:t>B&amp;FG </a:t>
            </a:r>
            <a:r>
              <a:rPr lang="en-US" dirty="0" smtClean="0">
                <a:solidFill>
                  <a:srgbClr val="7F7F7F"/>
                </a:solidFill>
                <a:latin typeface="Gill Sans MT"/>
                <a:cs typeface="Gill Sans MT"/>
              </a:rPr>
              <a:t>3e</a:t>
            </a:r>
            <a:endParaRPr lang="en-US" dirty="0">
              <a:solidFill>
                <a:srgbClr val="7F7F7F"/>
              </a:solidFill>
              <a:latin typeface="Gill Sans MT"/>
              <a:cs typeface="Gill Sans MT"/>
            </a:endParaRPr>
          </a:p>
          <a:p>
            <a:r>
              <a:rPr lang="en-US" dirty="0" smtClean="0">
                <a:solidFill>
                  <a:srgbClr val="7F7F7F"/>
                </a:solidFill>
                <a:latin typeface="Gill Sans MT"/>
                <a:cs typeface="Gill Sans MT"/>
              </a:rPr>
              <a:t>Fig. 12.1</a:t>
            </a:r>
          </a:p>
          <a:p>
            <a:r>
              <a:rPr lang="en-US" dirty="0" smtClean="0">
                <a:solidFill>
                  <a:srgbClr val="7F7F7F"/>
                </a:solidFill>
                <a:latin typeface="Gill Sans MT"/>
                <a:cs typeface="Gill Sans MT"/>
              </a:rPr>
              <a:t>Page 543</a:t>
            </a:r>
            <a:endParaRPr lang="en-US" dirty="0">
              <a:solidFill>
                <a:srgbClr val="7F7F7F"/>
              </a:solidFill>
              <a:latin typeface="Gill Sans MT"/>
              <a:cs typeface="Gill Sans M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55258" y="49811"/>
            <a:ext cx="62007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Protein sequencing by </a:t>
            </a:r>
            <a:r>
              <a:rPr lang="en-US" sz="2800" dirty="0" err="1"/>
              <a:t>Edman</a:t>
            </a:r>
            <a:r>
              <a:rPr lang="en-US" sz="2800" dirty="0"/>
              <a:t> degradation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7582" y="1718391"/>
            <a:ext cx="936041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Beginning in the 1949 </a:t>
            </a:r>
            <a:r>
              <a:rPr lang="en-US" sz="2400" dirty="0" err="1" smtClean="0"/>
              <a:t>Pehr</a:t>
            </a:r>
            <a:r>
              <a:rPr lang="en-US" sz="2400" dirty="0" smtClean="0"/>
              <a:t> </a:t>
            </a:r>
            <a:r>
              <a:rPr lang="en-US" sz="2400" dirty="0" err="1" smtClean="0"/>
              <a:t>Edman</a:t>
            </a:r>
            <a:r>
              <a:rPr lang="en-US" sz="2400" dirty="0" smtClean="0"/>
              <a:t> developed a method to determine the amino-terminal amino acid sequence of a peptide (protein).</a:t>
            </a:r>
          </a:p>
          <a:p>
            <a:endParaRPr lang="en-US" sz="2400" dirty="0"/>
          </a:p>
          <a:p>
            <a:r>
              <a:rPr lang="en-US" sz="2400" dirty="0" smtClean="0"/>
              <a:t>The method involves modification of the N-terminal amino acid of a purified protein by </a:t>
            </a:r>
            <a:r>
              <a:rPr lang="en-US" sz="2400" dirty="0" err="1" smtClean="0"/>
              <a:t>phenylisothiocyanate</a:t>
            </a:r>
            <a:r>
              <a:rPr lang="en-US" sz="2400" dirty="0" smtClean="0"/>
              <a:t>, cleavage, and identification of the residue.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671199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582" y="5897385"/>
            <a:ext cx="10456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7F7F7F"/>
                </a:solidFill>
                <a:latin typeface="Gill Sans MT"/>
                <a:cs typeface="Gill Sans MT"/>
              </a:rPr>
              <a:t>B&amp;FG </a:t>
            </a:r>
            <a:r>
              <a:rPr lang="en-US" dirty="0" smtClean="0">
                <a:solidFill>
                  <a:srgbClr val="7F7F7F"/>
                </a:solidFill>
                <a:latin typeface="Gill Sans MT"/>
                <a:cs typeface="Gill Sans MT"/>
              </a:rPr>
              <a:t>3e</a:t>
            </a:r>
            <a:endParaRPr lang="en-US" dirty="0">
              <a:solidFill>
                <a:srgbClr val="7F7F7F"/>
              </a:solidFill>
              <a:latin typeface="Gill Sans MT"/>
              <a:cs typeface="Gill Sans MT"/>
            </a:endParaRPr>
          </a:p>
          <a:p>
            <a:r>
              <a:rPr lang="en-US" dirty="0" smtClean="0">
                <a:solidFill>
                  <a:srgbClr val="7F7F7F"/>
                </a:solidFill>
                <a:latin typeface="Gill Sans MT"/>
                <a:cs typeface="Gill Sans MT"/>
              </a:rPr>
              <a:t>Fig. 12.1</a:t>
            </a:r>
          </a:p>
          <a:p>
            <a:r>
              <a:rPr lang="en-US" dirty="0" smtClean="0">
                <a:solidFill>
                  <a:srgbClr val="7F7F7F"/>
                </a:solidFill>
                <a:latin typeface="Gill Sans MT"/>
                <a:cs typeface="Gill Sans MT"/>
              </a:rPr>
              <a:t>Page 544</a:t>
            </a:r>
            <a:endParaRPr lang="en-US" dirty="0">
              <a:solidFill>
                <a:srgbClr val="7F7F7F"/>
              </a:solidFill>
              <a:latin typeface="Gill Sans MT"/>
              <a:cs typeface="Gill Sans M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55258" y="49811"/>
            <a:ext cx="62007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Protein sequencing by </a:t>
            </a:r>
            <a:r>
              <a:rPr lang="en-US" sz="2800" dirty="0" err="1"/>
              <a:t>Edman</a:t>
            </a:r>
            <a:r>
              <a:rPr lang="en-US" sz="2800" dirty="0"/>
              <a:t> degradation</a:t>
            </a:r>
          </a:p>
        </p:txBody>
      </p:sp>
      <p:pic>
        <p:nvPicPr>
          <p:cNvPr id="6" name="Picture 5" descr="Screen Shot 2015-07-03 at 8.31.1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8164" y="697062"/>
            <a:ext cx="4760608" cy="6098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2296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582" y="6171329"/>
            <a:ext cx="10456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7F7F7F"/>
                </a:solidFill>
                <a:latin typeface="Gill Sans MT"/>
                <a:cs typeface="Gill Sans MT"/>
              </a:rPr>
              <a:t>B&amp;FG </a:t>
            </a:r>
            <a:r>
              <a:rPr lang="en-US" dirty="0" smtClean="0">
                <a:solidFill>
                  <a:srgbClr val="7F7F7F"/>
                </a:solidFill>
                <a:latin typeface="Gill Sans MT"/>
                <a:cs typeface="Gill Sans MT"/>
              </a:rPr>
              <a:t>3e</a:t>
            </a:r>
          </a:p>
          <a:p>
            <a:r>
              <a:rPr lang="en-US" dirty="0" smtClean="0">
                <a:solidFill>
                  <a:srgbClr val="7F7F7F"/>
                </a:solidFill>
                <a:latin typeface="Gill Sans MT"/>
                <a:cs typeface="Gill Sans MT"/>
              </a:rPr>
              <a:t>Page 544</a:t>
            </a:r>
            <a:endParaRPr lang="en-US" dirty="0">
              <a:solidFill>
                <a:srgbClr val="7F7F7F"/>
              </a:solidFill>
              <a:latin typeface="Gill Sans MT"/>
              <a:cs typeface="Gill Sans M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43183" y="49811"/>
            <a:ext cx="6412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Polyacrylamide gel electrophoresis (PAGE)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582" y="1290134"/>
            <a:ext cx="866191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Sodium dodecyl sulfate polyacrylamide gel electrophoresis (SDS-PAGE) is useful to separate proteins based on molecular mass.</a:t>
            </a:r>
          </a:p>
          <a:p>
            <a:endParaRPr lang="en-US" sz="2400" dirty="0"/>
          </a:p>
          <a:p>
            <a:r>
              <a:rPr lang="en-US" sz="2400" dirty="0" smtClean="0"/>
              <a:t>Two dimensional SDS-PAGE includes a second separation of proteins in the basis of charge: a protein migrates in an electric field to its isoelectric point, the pH at which the net charge is neutral.</a:t>
            </a:r>
          </a:p>
          <a:p>
            <a:endParaRPr lang="en-US" sz="2400" dirty="0"/>
          </a:p>
          <a:p>
            <a:r>
              <a:rPr lang="en-US" sz="2400" dirty="0" smtClean="0"/>
              <a:t>Proteins on 1D or 2D SDS-PAGE can be visualized with dyes, identified with an antibody (Western blotting), sequenced by </a:t>
            </a:r>
            <a:r>
              <a:rPr lang="en-US" sz="2400" dirty="0" err="1" smtClean="0"/>
              <a:t>Edman</a:t>
            </a:r>
            <a:r>
              <a:rPr lang="en-US" sz="2400" dirty="0" smtClean="0"/>
              <a:t> degradation, or identified by mass spectrometry (MS).</a:t>
            </a:r>
            <a:endParaRPr lang="en-US" sz="2400" dirty="0"/>
          </a:p>
        </p:txBody>
      </p:sp>
      <p:sp>
        <p:nvSpPr>
          <p:cNvPr id="7" name="Line 3"/>
          <p:cNvSpPr>
            <a:spLocks noChangeShapeType="1"/>
          </p:cNvSpPr>
          <p:nvPr/>
        </p:nvSpPr>
        <p:spPr bwMode="auto">
          <a:xfrm>
            <a:off x="1536700" y="773408"/>
            <a:ext cx="68453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solidFill>
                <a:srgbClr val="000000"/>
              </a:solidFill>
              <a:latin typeface="Gill Sans MT"/>
              <a:cs typeface="Gill Sans MT"/>
            </a:endParaRPr>
          </a:p>
        </p:txBody>
      </p:sp>
    </p:spTree>
    <p:extLst>
      <p:ext uri="{BB962C8B-B14F-4D97-AF65-F5344CB8AC3E}">
        <p14:creationId xmlns:p14="http://schemas.microsoft.com/office/powerpoint/2010/main" val="22434048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582" y="5897385"/>
            <a:ext cx="10456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7F7F7F"/>
                </a:solidFill>
                <a:latin typeface="Gill Sans MT"/>
                <a:cs typeface="Gill Sans MT"/>
              </a:rPr>
              <a:t>B&amp;FG </a:t>
            </a:r>
            <a:r>
              <a:rPr lang="en-US" dirty="0" smtClean="0">
                <a:solidFill>
                  <a:srgbClr val="7F7F7F"/>
                </a:solidFill>
                <a:latin typeface="Gill Sans MT"/>
                <a:cs typeface="Gill Sans MT"/>
              </a:rPr>
              <a:t>3e</a:t>
            </a:r>
            <a:endParaRPr lang="en-US" dirty="0">
              <a:solidFill>
                <a:srgbClr val="7F7F7F"/>
              </a:solidFill>
              <a:latin typeface="Gill Sans MT"/>
              <a:cs typeface="Gill Sans MT"/>
            </a:endParaRPr>
          </a:p>
          <a:p>
            <a:r>
              <a:rPr lang="en-US" dirty="0" smtClean="0">
                <a:solidFill>
                  <a:srgbClr val="7F7F7F"/>
                </a:solidFill>
                <a:latin typeface="Gill Sans MT"/>
                <a:cs typeface="Gill Sans MT"/>
              </a:rPr>
              <a:t>Fig. 12.2</a:t>
            </a:r>
          </a:p>
          <a:p>
            <a:r>
              <a:rPr lang="en-US" dirty="0" smtClean="0">
                <a:solidFill>
                  <a:srgbClr val="7F7F7F"/>
                </a:solidFill>
                <a:latin typeface="Gill Sans MT"/>
                <a:cs typeface="Gill Sans MT"/>
              </a:rPr>
              <a:t>Page 545</a:t>
            </a:r>
            <a:endParaRPr lang="en-US" dirty="0">
              <a:solidFill>
                <a:srgbClr val="7F7F7F"/>
              </a:solidFill>
              <a:latin typeface="Gill Sans MT"/>
              <a:cs typeface="Gill Sans M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43183" y="49811"/>
            <a:ext cx="6412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Polyacrylamide gel electrophoresis (PAGE)</a:t>
            </a:r>
          </a:p>
        </p:txBody>
      </p:sp>
      <p:pic>
        <p:nvPicPr>
          <p:cNvPr id="2" name="Picture 1" descr="Screen Shot 2015-07-03 at 8.32.5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449" y="722221"/>
            <a:ext cx="4838242" cy="4666429"/>
          </a:xfrm>
          <a:prstGeom prst="rect">
            <a:avLst/>
          </a:prstGeom>
        </p:spPr>
      </p:pic>
      <p:pic>
        <p:nvPicPr>
          <p:cNvPr id="3" name="Picture 2" descr="Screen Shot 2015-07-03 at 8.33.30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9188" y="4818936"/>
            <a:ext cx="2692270" cy="20390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40985" y="5127040"/>
            <a:ext cx="3802223" cy="15696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See 2D gels (SDS-PAGE, isoelectric focusing) at the </a:t>
            </a:r>
            <a:r>
              <a:rPr lang="en-US" sz="2400" dirty="0" err="1" smtClean="0"/>
              <a:t>ExPASy</a:t>
            </a:r>
            <a:r>
              <a:rPr lang="en-US" sz="2400" dirty="0" smtClean="0"/>
              <a:t> website. Mouse over a spot for information.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052932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582" y="5897385"/>
            <a:ext cx="10456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7F7F7F"/>
                </a:solidFill>
                <a:latin typeface="Gill Sans MT"/>
                <a:cs typeface="Gill Sans MT"/>
              </a:rPr>
              <a:t>B&amp;FG </a:t>
            </a:r>
            <a:r>
              <a:rPr lang="en-US" dirty="0" smtClean="0">
                <a:solidFill>
                  <a:srgbClr val="7F7F7F"/>
                </a:solidFill>
                <a:latin typeface="Gill Sans MT"/>
                <a:cs typeface="Gill Sans MT"/>
              </a:rPr>
              <a:t>3e</a:t>
            </a:r>
            <a:endParaRPr lang="en-US" dirty="0">
              <a:solidFill>
                <a:srgbClr val="7F7F7F"/>
              </a:solidFill>
              <a:latin typeface="Gill Sans MT"/>
              <a:cs typeface="Gill Sans MT"/>
            </a:endParaRPr>
          </a:p>
          <a:p>
            <a:r>
              <a:rPr lang="en-US" dirty="0" smtClean="0">
                <a:solidFill>
                  <a:srgbClr val="7F7F7F"/>
                </a:solidFill>
                <a:latin typeface="Gill Sans MT"/>
                <a:cs typeface="Gill Sans MT"/>
              </a:rPr>
              <a:t>Fig. 12.3</a:t>
            </a:r>
          </a:p>
          <a:p>
            <a:r>
              <a:rPr lang="en-US" dirty="0" smtClean="0">
                <a:solidFill>
                  <a:srgbClr val="7F7F7F"/>
                </a:solidFill>
                <a:latin typeface="Gill Sans MT"/>
                <a:cs typeface="Gill Sans MT"/>
              </a:rPr>
              <a:t>Page 546</a:t>
            </a:r>
            <a:endParaRPr lang="en-US" dirty="0">
              <a:solidFill>
                <a:srgbClr val="7F7F7F"/>
              </a:solidFill>
              <a:latin typeface="Gill Sans MT"/>
              <a:cs typeface="Gill Sans M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43183" y="49811"/>
            <a:ext cx="6412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ExPASy</a:t>
            </a:r>
            <a:r>
              <a:rPr lang="en-US" sz="2800" dirty="0" smtClean="0"/>
              <a:t> offers many proteomics resources</a:t>
            </a:r>
            <a:endParaRPr lang="en-US" sz="2800" dirty="0"/>
          </a:p>
        </p:txBody>
      </p:sp>
      <p:pic>
        <p:nvPicPr>
          <p:cNvPr id="7" name="Picture 6" descr="Screen Shot 2015-07-03 at 8.34.0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498" y="996169"/>
            <a:ext cx="7833987" cy="5564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4166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582" y="5897385"/>
            <a:ext cx="10456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7F7F7F"/>
                </a:solidFill>
                <a:latin typeface="Gill Sans MT"/>
                <a:cs typeface="Gill Sans MT"/>
              </a:rPr>
              <a:t>B&amp;FG </a:t>
            </a:r>
            <a:r>
              <a:rPr lang="en-US" dirty="0" smtClean="0">
                <a:solidFill>
                  <a:srgbClr val="7F7F7F"/>
                </a:solidFill>
                <a:latin typeface="Gill Sans MT"/>
                <a:cs typeface="Gill Sans MT"/>
              </a:rPr>
              <a:t>3e</a:t>
            </a:r>
            <a:endParaRPr lang="en-US" dirty="0">
              <a:solidFill>
                <a:srgbClr val="7F7F7F"/>
              </a:solidFill>
              <a:latin typeface="Gill Sans MT"/>
              <a:cs typeface="Gill Sans MT"/>
            </a:endParaRPr>
          </a:p>
          <a:p>
            <a:r>
              <a:rPr lang="en-US" dirty="0" smtClean="0">
                <a:solidFill>
                  <a:srgbClr val="7F7F7F"/>
                </a:solidFill>
                <a:latin typeface="Gill Sans MT"/>
                <a:cs typeface="Gill Sans MT"/>
              </a:rPr>
              <a:t>Fig. 12.4</a:t>
            </a:r>
          </a:p>
          <a:p>
            <a:r>
              <a:rPr lang="en-US" dirty="0" smtClean="0">
                <a:solidFill>
                  <a:srgbClr val="7F7F7F"/>
                </a:solidFill>
                <a:latin typeface="Gill Sans MT"/>
                <a:cs typeface="Gill Sans MT"/>
              </a:rPr>
              <a:t>Page 548</a:t>
            </a:r>
            <a:endParaRPr lang="en-US" dirty="0">
              <a:solidFill>
                <a:srgbClr val="7F7F7F"/>
              </a:solidFill>
              <a:latin typeface="Gill Sans MT"/>
              <a:cs typeface="Gill Sans M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43183" y="49811"/>
            <a:ext cx="64124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Matrix‐assisted laser desorption/ionization time‐of‐flight spectroscopy (</a:t>
            </a:r>
            <a:r>
              <a:rPr lang="en-US" sz="2800" dirty="0" smtClean="0"/>
              <a:t>MALDI-TOF)</a:t>
            </a:r>
            <a:endParaRPr lang="en-US" sz="2800" dirty="0"/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>
            <a:off x="1536700" y="1022448"/>
            <a:ext cx="68453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solidFill>
                <a:srgbClr val="000000"/>
              </a:solidFill>
              <a:latin typeface="Gill Sans MT"/>
              <a:cs typeface="Gill Sans MT"/>
            </a:endParaRPr>
          </a:p>
        </p:txBody>
      </p:sp>
      <p:pic>
        <p:nvPicPr>
          <p:cNvPr id="2" name="Picture 1" descr="Screen Shot 2015-07-03 at 8.34.3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419" y="1431992"/>
            <a:ext cx="7387517" cy="354287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36700" y="5337070"/>
            <a:ext cx="66615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Mass spectrometry (MS) enables sensitive identification of proteins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66019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582" y="5897385"/>
            <a:ext cx="10456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7F7F7F"/>
                </a:solidFill>
                <a:latin typeface="Gill Sans MT"/>
                <a:cs typeface="Gill Sans MT"/>
              </a:rPr>
              <a:t>B&amp;FG </a:t>
            </a:r>
            <a:r>
              <a:rPr lang="en-US" dirty="0" smtClean="0">
                <a:solidFill>
                  <a:srgbClr val="7F7F7F"/>
                </a:solidFill>
                <a:latin typeface="Gill Sans MT"/>
                <a:cs typeface="Gill Sans MT"/>
              </a:rPr>
              <a:t>3e</a:t>
            </a:r>
            <a:endParaRPr lang="en-US" dirty="0">
              <a:solidFill>
                <a:srgbClr val="7F7F7F"/>
              </a:solidFill>
              <a:latin typeface="Gill Sans MT"/>
              <a:cs typeface="Gill Sans MT"/>
            </a:endParaRPr>
          </a:p>
          <a:p>
            <a:r>
              <a:rPr lang="en-US" dirty="0" smtClean="0">
                <a:solidFill>
                  <a:srgbClr val="7F7F7F"/>
                </a:solidFill>
                <a:latin typeface="Gill Sans MT"/>
                <a:cs typeface="Gill Sans MT"/>
              </a:rPr>
              <a:t>Fig. 12.5</a:t>
            </a:r>
          </a:p>
          <a:p>
            <a:r>
              <a:rPr lang="en-US" dirty="0" smtClean="0">
                <a:solidFill>
                  <a:srgbClr val="7F7F7F"/>
                </a:solidFill>
                <a:latin typeface="Gill Sans MT"/>
                <a:cs typeface="Gill Sans MT"/>
              </a:rPr>
              <a:t>Page 549</a:t>
            </a:r>
            <a:endParaRPr lang="en-US" dirty="0">
              <a:solidFill>
                <a:srgbClr val="7F7F7F"/>
              </a:solidFill>
              <a:latin typeface="Gill Sans MT"/>
              <a:cs typeface="Gill Sans MT"/>
            </a:endParaRPr>
          </a:p>
        </p:txBody>
      </p:sp>
      <p:pic>
        <p:nvPicPr>
          <p:cNvPr id="3" name="Picture 2" descr="Screen Shot 2015-07-03 at 8.34.5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985" y="123930"/>
            <a:ext cx="5687624" cy="673406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58564" y="161520"/>
            <a:ext cx="366048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Two MS workflows: targeted analyses and discovery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3090435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0"/>
          <p:cNvSpPr txBox="1">
            <a:spLocks/>
          </p:cNvSpPr>
          <p:nvPr/>
        </p:nvSpPr>
        <p:spPr>
          <a:xfrm>
            <a:off x="152400" y="76200"/>
            <a:ext cx="8991600" cy="6858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/>
              <a:t>Technologies</a:t>
            </a:r>
            <a:endParaRPr lang="en-US" b="1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0" y="3700463"/>
            <a:ext cx="4324350" cy="4730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sz="2400" b="1" smtClean="0"/>
              <a:t>Next-Generation Sequencing</a:t>
            </a:r>
            <a:endParaRPr lang="en-US" sz="2400" b="1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1959" y="2686805"/>
            <a:ext cx="2044477" cy="9036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 smtClean="0"/>
              <a:t>Genome</a:t>
            </a:r>
          </a:p>
          <a:p>
            <a:pPr marL="0" indent="0" algn="ctr">
              <a:buNone/>
            </a:pPr>
            <a:r>
              <a:rPr lang="en-US" sz="2400" dirty="0" err="1" smtClean="0"/>
              <a:t>Epigenome</a:t>
            </a:r>
            <a:endParaRPr lang="en-US" sz="24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398232" y="2686805"/>
            <a:ext cx="2044477" cy="9036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 err="1" smtClean="0"/>
              <a:t>Transcriptome</a:t>
            </a:r>
            <a:endParaRPr lang="en-US" sz="2400" b="1" dirty="0" smtClean="0"/>
          </a:p>
          <a:p>
            <a:pPr marL="0" indent="0" algn="ctr">
              <a:buNone/>
            </a:pPr>
            <a:r>
              <a:rPr lang="en-US" sz="2400" dirty="0" err="1" smtClean="0"/>
              <a:t>RNOme</a:t>
            </a:r>
            <a:endParaRPr lang="en-US" sz="2400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736990" y="2686805"/>
            <a:ext cx="2044477" cy="9036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 smtClean="0"/>
              <a:t>Proteome</a:t>
            </a:r>
          </a:p>
          <a:p>
            <a:pPr marL="0" indent="0" algn="ctr">
              <a:buNone/>
            </a:pPr>
            <a:r>
              <a:rPr lang="en-US" sz="2400" dirty="0" err="1" smtClean="0"/>
              <a:t>Interactome</a:t>
            </a:r>
            <a:endParaRPr lang="en-US" sz="24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7073263" y="2686805"/>
            <a:ext cx="2044477" cy="9036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 err="1" smtClean="0"/>
              <a:t>Metabolome</a:t>
            </a:r>
            <a:endParaRPr lang="en-US" sz="2400" b="1" dirty="0" smtClean="0"/>
          </a:p>
          <a:p>
            <a:pPr marL="0" indent="0" algn="ctr">
              <a:buNone/>
            </a:pPr>
            <a:r>
              <a:rPr lang="en-US" sz="2400" dirty="0" err="1" smtClean="0"/>
              <a:t>Lipidome</a:t>
            </a:r>
            <a:endParaRPr lang="en-US" sz="2400" dirty="0" smtClean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732020" y="3701325"/>
            <a:ext cx="4323768" cy="472476"/>
          </a:xfrm>
          <a:prstGeom prst="rect">
            <a:avLst/>
          </a:prstGeom>
          <a:solidFill>
            <a:srgbClr val="31424A"/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sz="2400" dirty="0" smtClean="0">
                <a:solidFill>
                  <a:schemeClr val="bg1"/>
                </a:solidFill>
              </a:rPr>
              <a:t>Mass Spectrometry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1797906" y="1602539"/>
            <a:ext cx="617059" cy="89839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4423490" y="1602539"/>
            <a:ext cx="617059" cy="89839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>
            <a:off x="6643310" y="1602539"/>
            <a:ext cx="617059" cy="89839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910439">
            <a:off x="318266" y="1529483"/>
            <a:ext cx="1345671" cy="101718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/>
          <a:srcRect l="10951" r="45141" b="58706"/>
          <a:stretch/>
        </p:blipFill>
        <p:spPr>
          <a:xfrm>
            <a:off x="177093" y="4173801"/>
            <a:ext cx="1898561" cy="149167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73349" y="4953000"/>
            <a:ext cx="2274533" cy="163008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89855" y="4362395"/>
            <a:ext cx="2024703" cy="216932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39531" y="4267200"/>
            <a:ext cx="1898196" cy="23622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14819" y="2030699"/>
            <a:ext cx="575553" cy="582307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9"/>
          <a:srcRect l="4031" t="56973" r="54528" b="-1"/>
          <a:stretch/>
        </p:blipFill>
        <p:spPr>
          <a:xfrm>
            <a:off x="2661738" y="1358622"/>
            <a:ext cx="953081" cy="140009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5400000">
            <a:off x="5010151" y="1456884"/>
            <a:ext cx="1546412" cy="1150852"/>
          </a:xfrm>
          <a:prstGeom prst="rect">
            <a:avLst/>
          </a:prstGeom>
        </p:spPr>
      </p:pic>
      <p:pic>
        <p:nvPicPr>
          <p:cNvPr id="20" name="Bild 25"/>
          <p:cNvPicPr>
            <a:picLocks noChangeAspect="1"/>
          </p:cNvPicPr>
          <p:nvPr/>
        </p:nvPicPr>
        <p:blipFill>
          <a:blip r:embed="rId11"/>
          <a:srcRect t="38976" b="37205"/>
          <a:stretch>
            <a:fillRect/>
          </a:stretch>
        </p:blipFill>
        <p:spPr>
          <a:xfrm>
            <a:off x="7341774" y="2228012"/>
            <a:ext cx="1513943" cy="360622"/>
          </a:xfrm>
          <a:prstGeom prst="rect">
            <a:avLst/>
          </a:prstGeom>
        </p:spPr>
      </p:pic>
      <p:pic>
        <p:nvPicPr>
          <p:cNvPr id="21" name="Bild 26"/>
          <p:cNvPicPr>
            <a:picLocks noChangeAspect="1"/>
          </p:cNvPicPr>
          <p:nvPr/>
        </p:nvPicPr>
        <p:blipFill>
          <a:blip r:embed="rId12"/>
          <a:srcRect l="77724" t="9888" b="36257"/>
          <a:stretch>
            <a:fillRect/>
          </a:stretch>
        </p:blipFill>
        <p:spPr>
          <a:xfrm>
            <a:off x="7415552" y="1231177"/>
            <a:ext cx="580131" cy="486426"/>
          </a:xfrm>
          <a:prstGeom prst="rect">
            <a:avLst/>
          </a:prstGeom>
        </p:spPr>
      </p:pic>
      <p:pic>
        <p:nvPicPr>
          <p:cNvPr id="22" name="Bild 2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067565" y="1279810"/>
            <a:ext cx="645457" cy="645457"/>
          </a:xfrm>
          <a:prstGeom prst="rect">
            <a:avLst/>
          </a:prstGeom>
        </p:spPr>
      </p:pic>
      <p:pic>
        <p:nvPicPr>
          <p:cNvPr id="23" name="Bild 2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726001" y="1728350"/>
            <a:ext cx="664293" cy="664293"/>
          </a:xfrm>
          <a:prstGeom prst="rect">
            <a:avLst/>
          </a:prstGeom>
        </p:spPr>
      </p:pic>
      <p:sp>
        <p:nvSpPr>
          <p:cNvPr id="2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858000" y="6648450"/>
            <a:ext cx="2286000" cy="209550"/>
          </a:xfrm>
        </p:spPr>
        <p:txBody>
          <a:bodyPr/>
          <a:lstStyle/>
          <a:p>
            <a:pPr>
              <a:defRPr/>
            </a:pPr>
            <a:fld id="{35979B48-182A-6E47-BAC4-1A7913E83AF7}" type="slidenum">
              <a:rPr lang="de-DE" smtClean="0"/>
              <a:pPr>
                <a:defRPr/>
              </a:pPr>
              <a:t>3</a:t>
            </a:fld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6910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52400" y="76200"/>
            <a:ext cx="8991600" cy="685800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/>
              <a:t>Integrative Analysis </a:t>
            </a:r>
            <a:endParaRPr lang="en-US" b="1" dirty="0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52400" y="990600"/>
            <a:ext cx="8839200" cy="54102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/>
              <a:t>Analyzing individual data set is trivial </a:t>
            </a:r>
          </a:p>
          <a:p>
            <a:r>
              <a:rPr lang="en-US" sz="2800" b="1" dirty="0" smtClean="0">
                <a:solidFill>
                  <a:srgbClr val="D06B20"/>
                </a:solidFill>
              </a:rPr>
              <a:t>Simultaneous integrated analysis</a:t>
            </a:r>
            <a:r>
              <a:rPr lang="en-US" sz="2800" dirty="0" smtClean="0">
                <a:solidFill>
                  <a:srgbClr val="D06B20"/>
                </a:solidFill>
              </a:rPr>
              <a:t> </a:t>
            </a:r>
            <a:r>
              <a:rPr lang="en-US" sz="2800" dirty="0" smtClean="0"/>
              <a:t>of data from multiple layers/types of data is currently still the major challenge!</a:t>
            </a:r>
          </a:p>
          <a:p>
            <a:endParaRPr lang="en-US" sz="2800" dirty="0"/>
          </a:p>
        </p:txBody>
      </p:sp>
      <p:sp>
        <p:nvSpPr>
          <p:cNvPr id="4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6858000" y="6648450"/>
            <a:ext cx="2286000" cy="2095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798B94F-023B-48CF-8FC6-5AE4FACDB598}" type="slidenum">
              <a:rPr lang="de-DE" smtClean="0"/>
              <a:pPr>
                <a:defRPr/>
              </a:pPr>
              <a:t>4</a:t>
            </a:fld>
            <a:endParaRPr lang="de-DE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/>
          <a:srcRect l="29926" t="10207" r="21230" b="9644"/>
          <a:stretch>
            <a:fillRect/>
          </a:stretch>
        </p:blipFill>
        <p:spPr bwMode="auto">
          <a:xfrm>
            <a:off x="6732588" y="3213100"/>
            <a:ext cx="2193925" cy="30114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6" name="Picture 5" descr="CarbMetaKEG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068638"/>
            <a:ext cx="2097088" cy="3240087"/>
          </a:xfrm>
          <a:prstGeom prst="rect">
            <a:avLst/>
          </a:prstGeom>
          <a:noFill/>
        </p:spPr>
      </p:pic>
      <p:graphicFrame>
        <p:nvGraphicFramePr>
          <p:cNvPr id="7" name="Object 8"/>
          <p:cNvGraphicFramePr>
            <a:graphicFrameLocks noChangeAspect="1"/>
          </p:cNvGraphicFramePr>
          <p:nvPr/>
        </p:nvGraphicFramePr>
        <p:xfrm>
          <a:off x="2987675" y="3429000"/>
          <a:ext cx="2806700" cy="264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Image" r:id="rId5" imgW="2806349" imgH="2641270" progId="">
                  <p:embed/>
                </p:oleObj>
              </mc:Choice>
              <mc:Fallback>
                <p:oleObj name="Image" r:id="rId5" imgW="2806349" imgH="264127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675" y="3429000"/>
                        <a:ext cx="2806700" cy="264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AutoShape 10"/>
          <p:cNvSpPr>
            <a:spLocks noChangeArrowheads="1"/>
          </p:cNvSpPr>
          <p:nvPr/>
        </p:nvSpPr>
        <p:spPr bwMode="auto">
          <a:xfrm>
            <a:off x="1692275" y="3933825"/>
            <a:ext cx="1584325" cy="1511300"/>
          </a:xfrm>
          <a:prstGeom prst="leftRightArrow">
            <a:avLst>
              <a:gd name="adj1" fmla="val 50000"/>
              <a:gd name="adj2" fmla="val 20966"/>
            </a:avLst>
          </a:prstGeom>
          <a:solidFill>
            <a:srgbClr val="99FF33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AutoShape 11"/>
          <p:cNvSpPr>
            <a:spLocks noChangeArrowheads="1"/>
          </p:cNvSpPr>
          <p:nvPr/>
        </p:nvSpPr>
        <p:spPr bwMode="auto">
          <a:xfrm>
            <a:off x="5435600" y="4005263"/>
            <a:ext cx="1584325" cy="1511300"/>
          </a:xfrm>
          <a:prstGeom prst="leftRightArrow">
            <a:avLst>
              <a:gd name="adj1" fmla="val 50000"/>
              <a:gd name="adj2" fmla="val 20966"/>
            </a:avLst>
          </a:prstGeom>
          <a:solidFill>
            <a:srgbClr val="99FF33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9275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/>
          </p:cNvSpPr>
          <p:nvPr/>
        </p:nvSpPr>
        <p:spPr>
          <a:xfrm>
            <a:off x="152400" y="76200"/>
            <a:ext cx="8991600" cy="685800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/>
              <a:t>Challenges in Data Integration</a:t>
            </a:r>
            <a:endParaRPr lang="en-US" b="1" dirty="0"/>
          </a:p>
        </p:txBody>
      </p:sp>
      <p:sp>
        <p:nvSpPr>
          <p:cNvPr id="3" name="Inhaltsplatzhalter 2"/>
          <p:cNvSpPr txBox="1">
            <a:spLocks/>
          </p:cNvSpPr>
          <p:nvPr/>
        </p:nvSpPr>
        <p:spPr>
          <a:xfrm>
            <a:off x="152400" y="990600"/>
            <a:ext cx="8839200" cy="54102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2800" b="1" dirty="0" smtClean="0">
                <a:solidFill>
                  <a:srgbClr val="D06B20"/>
                </a:solidFill>
              </a:rPr>
              <a:t>Semantic integration</a:t>
            </a:r>
            <a:r>
              <a:rPr lang="en-US" sz="2800" b="1" dirty="0" smtClean="0">
                <a:solidFill>
                  <a:srgbClr val="A51E37"/>
                </a:solidFill>
              </a:rPr>
              <a:t> </a:t>
            </a:r>
            <a:r>
              <a:rPr lang="en-US" sz="2800" dirty="0" smtClean="0"/>
              <a:t>of data from different sources</a:t>
            </a:r>
          </a:p>
          <a:p>
            <a:pPr lvl="1">
              <a:lnSpc>
                <a:spcPct val="110000"/>
              </a:lnSpc>
            </a:pPr>
            <a:r>
              <a:rPr lang="en-US" sz="2400" dirty="0" smtClean="0"/>
              <a:t>Different data formats</a:t>
            </a:r>
          </a:p>
          <a:p>
            <a:pPr lvl="1">
              <a:lnSpc>
                <a:spcPct val="110000"/>
              </a:lnSpc>
            </a:pPr>
            <a:r>
              <a:rPr lang="en-US" sz="2400" dirty="0" smtClean="0"/>
              <a:t>Ambiguities, nomenclature</a:t>
            </a:r>
          </a:p>
          <a:p>
            <a:pPr>
              <a:lnSpc>
                <a:spcPct val="110000"/>
              </a:lnSpc>
            </a:pPr>
            <a:r>
              <a:rPr lang="en-US" sz="2800" b="1" dirty="0" smtClean="0">
                <a:solidFill>
                  <a:srgbClr val="D06B20"/>
                </a:solidFill>
              </a:rPr>
              <a:t>Lack of data</a:t>
            </a:r>
          </a:p>
          <a:p>
            <a:pPr lvl="1">
              <a:lnSpc>
                <a:spcPct val="110000"/>
              </a:lnSpc>
            </a:pPr>
            <a:r>
              <a:rPr lang="en-US" sz="2400" dirty="0" smtClean="0"/>
              <a:t>We do not know everything!</a:t>
            </a:r>
          </a:p>
          <a:p>
            <a:pPr lvl="1">
              <a:lnSpc>
                <a:spcPct val="110000"/>
              </a:lnSpc>
            </a:pPr>
            <a:r>
              <a:rPr lang="en-US" sz="2400" dirty="0" smtClean="0"/>
              <a:t>High-throughput methods show only a fraction of ‘everything’ (detection limits!)</a:t>
            </a:r>
          </a:p>
          <a:p>
            <a:pPr>
              <a:lnSpc>
                <a:spcPct val="110000"/>
              </a:lnSpc>
            </a:pPr>
            <a:r>
              <a:rPr lang="en-US" sz="2800" b="1" dirty="0" smtClean="0">
                <a:solidFill>
                  <a:srgbClr val="D06B20"/>
                </a:solidFill>
              </a:rPr>
              <a:t>Different scales</a:t>
            </a:r>
          </a:p>
          <a:p>
            <a:pPr lvl="1">
              <a:lnSpc>
                <a:spcPct val="110000"/>
              </a:lnSpc>
            </a:pPr>
            <a:r>
              <a:rPr lang="en-US" sz="2400" dirty="0" smtClean="0"/>
              <a:t>Time scales different, length scales different</a:t>
            </a:r>
          </a:p>
          <a:p>
            <a:pPr lvl="1">
              <a:lnSpc>
                <a:spcPct val="110000"/>
              </a:lnSpc>
            </a:pPr>
            <a:r>
              <a:rPr lang="en-US" sz="2400" dirty="0" smtClean="0"/>
              <a:t>How to model different resolutions simultaneously?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858000" y="6648450"/>
            <a:ext cx="2286000" cy="2095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798B94F-023B-48CF-8FC6-5AE4FACDB598}" type="slidenum">
              <a:rPr lang="de-DE" smtClean="0"/>
              <a:pPr>
                <a:defRPr/>
              </a:pPr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42655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8535" y="41805"/>
            <a:ext cx="8229600" cy="1143000"/>
          </a:xfrm>
        </p:spPr>
        <p:txBody>
          <a:bodyPr/>
          <a:lstStyle/>
          <a:p>
            <a:r>
              <a:rPr lang="en-US" b="1" dirty="0" smtClean="0"/>
              <a:t>Protein</a:t>
            </a:r>
            <a:endParaRPr lang="en-US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48167" y="1184806"/>
            <a:ext cx="8538633" cy="4941358"/>
          </a:xfrm>
        </p:spPr>
        <p:txBody>
          <a:bodyPr/>
          <a:lstStyle/>
          <a:p>
            <a:r>
              <a:rPr lang="en-US" dirty="0" smtClean="0"/>
              <a:t>A protein or polypeptide consists of a linear chain of amino acids that build 3-dimensional structures</a:t>
            </a:r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Amino acids are connected via peptide bonds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8" descr="tertiary_struc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290442" y="2280933"/>
            <a:ext cx="2057988" cy="1360760"/>
          </a:xfrm>
          <a:prstGeom prst="rect">
            <a:avLst/>
          </a:prstGeom>
          <a:noFill/>
        </p:spPr>
      </p:pic>
      <p:grpSp>
        <p:nvGrpSpPr>
          <p:cNvPr id="108" name="Gruppieren 107"/>
          <p:cNvGrpSpPr/>
          <p:nvPr/>
        </p:nvGrpSpPr>
        <p:grpSpPr>
          <a:xfrm>
            <a:off x="1597152" y="5012432"/>
            <a:ext cx="5946540" cy="1083712"/>
            <a:chOff x="1376185" y="1134610"/>
            <a:chExt cx="5946540" cy="1083712"/>
          </a:xfrm>
        </p:grpSpPr>
        <p:sp>
          <p:nvSpPr>
            <p:cNvPr id="109" name="TextBox 3"/>
            <p:cNvSpPr txBox="1"/>
            <p:nvPr/>
          </p:nvSpPr>
          <p:spPr>
            <a:xfrm>
              <a:off x="1376185" y="1491800"/>
              <a:ext cx="8763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800" b="1" dirty="0" smtClean="0">
                  <a:solidFill>
                    <a:schemeClr val="tx1"/>
                  </a:solidFill>
                </a:rPr>
                <a:t>H</a:t>
              </a:r>
              <a:r>
                <a:rPr lang="de-DE" sz="1800" b="1" baseline="-25000" dirty="0" smtClean="0">
                  <a:solidFill>
                    <a:schemeClr val="tx1"/>
                  </a:solidFill>
                </a:rPr>
                <a:t>2</a:t>
              </a:r>
              <a:r>
                <a:rPr lang="de-DE" sz="1800" b="1" dirty="0">
                  <a:solidFill>
                    <a:schemeClr val="tx1"/>
                  </a:solidFill>
                </a:rPr>
                <a:t>N</a:t>
              </a:r>
            </a:p>
          </p:txBody>
        </p:sp>
        <p:sp>
          <p:nvSpPr>
            <p:cNvPr id="110" name="TextBox 4"/>
            <p:cNvSpPr txBox="1"/>
            <p:nvPr/>
          </p:nvSpPr>
          <p:spPr>
            <a:xfrm>
              <a:off x="2395365" y="1491800"/>
              <a:ext cx="285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800" b="1" dirty="0" smtClean="0">
                  <a:solidFill>
                    <a:schemeClr val="tx1"/>
                  </a:solidFill>
                </a:rPr>
                <a:t>C</a:t>
              </a:r>
              <a:endParaRPr lang="de-D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111" name="TextBox 5"/>
            <p:cNvSpPr txBox="1"/>
            <p:nvPr/>
          </p:nvSpPr>
          <p:spPr>
            <a:xfrm>
              <a:off x="2395365" y="1134610"/>
              <a:ext cx="285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800" b="1" dirty="0" smtClean="0">
                  <a:solidFill>
                    <a:schemeClr val="tx1"/>
                  </a:solidFill>
                </a:rPr>
                <a:t>H</a:t>
              </a:r>
              <a:endParaRPr lang="de-D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112" name="TextBox 6"/>
            <p:cNvSpPr txBox="1"/>
            <p:nvPr/>
          </p:nvSpPr>
          <p:spPr>
            <a:xfrm>
              <a:off x="2363614" y="1843651"/>
              <a:ext cx="428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800" b="1" dirty="0" smtClean="0">
                  <a:solidFill>
                    <a:schemeClr val="tx1"/>
                  </a:solidFill>
                </a:rPr>
                <a:t>R</a:t>
              </a:r>
              <a:r>
                <a:rPr lang="de-DE" sz="1800" b="1" baseline="-25000" dirty="0" smtClean="0">
                  <a:solidFill>
                    <a:schemeClr val="tx1"/>
                  </a:solidFill>
                </a:rPr>
                <a:t>1</a:t>
              </a:r>
              <a:endParaRPr lang="de-DE" sz="1800" b="1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13" name="TextBox 8"/>
            <p:cNvSpPr txBox="1"/>
            <p:nvPr/>
          </p:nvSpPr>
          <p:spPr>
            <a:xfrm>
              <a:off x="2752554" y="1491800"/>
              <a:ext cx="285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800" b="1" dirty="0" smtClean="0">
                  <a:solidFill>
                    <a:schemeClr val="tx1"/>
                  </a:solidFill>
                </a:rPr>
                <a:t>C</a:t>
              </a:r>
              <a:endParaRPr lang="de-D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114" name="TextBox 10"/>
            <p:cNvSpPr txBox="1"/>
            <p:nvPr/>
          </p:nvSpPr>
          <p:spPr>
            <a:xfrm>
              <a:off x="3081849" y="1491800"/>
              <a:ext cx="5715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800" b="1" dirty="0" smtClean="0">
                  <a:solidFill>
                    <a:schemeClr val="tx1"/>
                  </a:solidFill>
                </a:rPr>
                <a:t>NH</a:t>
              </a:r>
              <a:endParaRPr lang="de-D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115" name="TextBox 11"/>
            <p:cNvSpPr txBox="1"/>
            <p:nvPr/>
          </p:nvSpPr>
          <p:spPr>
            <a:xfrm>
              <a:off x="3609810" y="1491800"/>
              <a:ext cx="285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800" b="1" dirty="0" smtClean="0">
                  <a:solidFill>
                    <a:schemeClr val="tx1"/>
                  </a:solidFill>
                </a:rPr>
                <a:t>C</a:t>
              </a:r>
              <a:endParaRPr lang="de-D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116" name="TextBox 12"/>
            <p:cNvSpPr txBox="1"/>
            <p:nvPr/>
          </p:nvSpPr>
          <p:spPr>
            <a:xfrm>
              <a:off x="3967001" y="1491800"/>
              <a:ext cx="285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800" b="1" dirty="0" smtClean="0">
                  <a:solidFill>
                    <a:schemeClr val="tx1"/>
                  </a:solidFill>
                </a:rPr>
                <a:t>C</a:t>
              </a:r>
              <a:endParaRPr lang="de-D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117" name="TextBox 13"/>
            <p:cNvSpPr txBox="1"/>
            <p:nvPr/>
          </p:nvSpPr>
          <p:spPr>
            <a:xfrm>
              <a:off x="4324190" y="1491800"/>
              <a:ext cx="5000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800" b="1" dirty="0" smtClean="0">
                  <a:solidFill>
                    <a:schemeClr val="tx1"/>
                  </a:solidFill>
                </a:rPr>
                <a:t>NH</a:t>
              </a:r>
              <a:endParaRPr lang="de-D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118" name="TextBox 14"/>
            <p:cNvSpPr txBox="1"/>
            <p:nvPr/>
          </p:nvSpPr>
          <p:spPr>
            <a:xfrm>
              <a:off x="4824257" y="1491800"/>
              <a:ext cx="285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800" b="1" dirty="0" smtClean="0">
                  <a:solidFill>
                    <a:schemeClr val="tx1"/>
                  </a:solidFill>
                </a:rPr>
                <a:t>C</a:t>
              </a:r>
              <a:endParaRPr lang="de-D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119" name="TextBox 16"/>
            <p:cNvSpPr txBox="1"/>
            <p:nvPr/>
          </p:nvSpPr>
          <p:spPr>
            <a:xfrm>
              <a:off x="2752554" y="1134610"/>
              <a:ext cx="285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800" b="1" dirty="0">
                  <a:solidFill>
                    <a:schemeClr val="tx1"/>
                  </a:solidFill>
                </a:rPr>
                <a:t>O</a:t>
              </a:r>
            </a:p>
          </p:txBody>
        </p:sp>
        <p:cxnSp>
          <p:nvCxnSpPr>
            <p:cNvPr id="120" name="Straight Connector 20"/>
            <p:cNvCxnSpPr/>
            <p:nvPr/>
          </p:nvCxnSpPr>
          <p:spPr>
            <a:xfrm rot="5400000" flipH="1">
              <a:off x="2818668" y="1498381"/>
              <a:ext cx="144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21"/>
            <p:cNvCxnSpPr/>
            <p:nvPr/>
          </p:nvCxnSpPr>
          <p:spPr>
            <a:xfrm rot="5400000" flipH="1">
              <a:off x="2878201" y="1499505"/>
              <a:ext cx="144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22"/>
            <p:cNvCxnSpPr/>
            <p:nvPr/>
          </p:nvCxnSpPr>
          <p:spPr>
            <a:xfrm rot="5400000" flipH="1">
              <a:off x="2724544" y="1605542"/>
              <a:ext cx="0" cy="1440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23"/>
            <p:cNvCxnSpPr/>
            <p:nvPr/>
          </p:nvCxnSpPr>
          <p:spPr>
            <a:xfrm rot="5400000" flipH="1">
              <a:off x="2324488" y="1605542"/>
              <a:ext cx="0" cy="1440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24"/>
            <p:cNvCxnSpPr/>
            <p:nvPr/>
          </p:nvCxnSpPr>
          <p:spPr>
            <a:xfrm rot="5400000" flipH="1">
              <a:off x="2487677" y="1497124"/>
              <a:ext cx="144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25"/>
            <p:cNvCxnSpPr/>
            <p:nvPr/>
          </p:nvCxnSpPr>
          <p:spPr>
            <a:xfrm rot="5400000" flipH="1">
              <a:off x="2488465" y="1851603"/>
              <a:ext cx="144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26"/>
            <p:cNvCxnSpPr/>
            <p:nvPr/>
          </p:nvCxnSpPr>
          <p:spPr>
            <a:xfrm rot="5400000" flipH="1">
              <a:off x="3067004" y="1604854"/>
              <a:ext cx="0" cy="1440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27"/>
            <p:cNvCxnSpPr/>
            <p:nvPr/>
          </p:nvCxnSpPr>
          <p:spPr>
            <a:xfrm rot="5400000" flipH="1">
              <a:off x="3587303" y="1599251"/>
              <a:ext cx="0" cy="1440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28"/>
            <p:cNvCxnSpPr/>
            <p:nvPr/>
          </p:nvCxnSpPr>
          <p:spPr>
            <a:xfrm rot="5400000" flipH="1">
              <a:off x="3931575" y="1599251"/>
              <a:ext cx="0" cy="1440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29"/>
            <p:cNvCxnSpPr/>
            <p:nvPr/>
          </p:nvCxnSpPr>
          <p:spPr>
            <a:xfrm rot="5400000" flipH="1">
              <a:off x="4294368" y="1604854"/>
              <a:ext cx="0" cy="1440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30"/>
            <p:cNvCxnSpPr/>
            <p:nvPr/>
          </p:nvCxnSpPr>
          <p:spPr>
            <a:xfrm rot="5400000" flipH="1">
              <a:off x="4809064" y="1599251"/>
              <a:ext cx="0" cy="1440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TextBox 32"/>
            <p:cNvSpPr txBox="1"/>
            <p:nvPr/>
          </p:nvSpPr>
          <p:spPr>
            <a:xfrm>
              <a:off x="3582262" y="1848990"/>
              <a:ext cx="428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800" b="1" dirty="0" smtClean="0">
                  <a:solidFill>
                    <a:schemeClr val="tx1"/>
                  </a:solidFill>
                </a:rPr>
                <a:t>R</a:t>
              </a:r>
              <a:r>
                <a:rPr lang="de-DE" sz="1800" b="1" baseline="-25000" dirty="0" smtClean="0">
                  <a:solidFill>
                    <a:schemeClr val="tx1"/>
                  </a:solidFill>
                </a:rPr>
                <a:t>2</a:t>
              </a:r>
              <a:endParaRPr lang="de-DE" sz="1800" b="1" baseline="-25000" dirty="0">
                <a:solidFill>
                  <a:schemeClr val="tx1"/>
                </a:solidFill>
              </a:endParaRPr>
            </a:p>
          </p:txBody>
        </p:sp>
        <p:cxnSp>
          <p:nvCxnSpPr>
            <p:cNvPr id="132" name="Straight Connector 33"/>
            <p:cNvCxnSpPr/>
            <p:nvPr/>
          </p:nvCxnSpPr>
          <p:spPr>
            <a:xfrm rot="5400000" flipH="1">
              <a:off x="3680686" y="1849552"/>
              <a:ext cx="144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TextBox 34"/>
            <p:cNvSpPr txBox="1"/>
            <p:nvPr/>
          </p:nvSpPr>
          <p:spPr>
            <a:xfrm>
              <a:off x="3967001" y="1134610"/>
              <a:ext cx="285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800" b="1" dirty="0">
                  <a:solidFill>
                    <a:schemeClr val="tx1"/>
                  </a:solidFill>
                </a:rPr>
                <a:t>O</a:t>
              </a:r>
            </a:p>
          </p:txBody>
        </p:sp>
        <p:cxnSp>
          <p:nvCxnSpPr>
            <p:cNvPr id="134" name="Straight Connector 35"/>
            <p:cNvCxnSpPr/>
            <p:nvPr/>
          </p:nvCxnSpPr>
          <p:spPr>
            <a:xfrm rot="5400000" flipH="1">
              <a:off x="4033114" y="1498381"/>
              <a:ext cx="144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36"/>
            <p:cNvCxnSpPr/>
            <p:nvPr/>
          </p:nvCxnSpPr>
          <p:spPr>
            <a:xfrm rot="5400000" flipH="1">
              <a:off x="4092647" y="1499505"/>
              <a:ext cx="144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" name="TextBox 37"/>
            <p:cNvSpPr txBox="1"/>
            <p:nvPr/>
          </p:nvSpPr>
          <p:spPr>
            <a:xfrm>
              <a:off x="4809626" y="1140213"/>
              <a:ext cx="285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800" b="1" dirty="0" smtClean="0">
                  <a:solidFill>
                    <a:schemeClr val="tx1"/>
                  </a:solidFill>
                </a:rPr>
                <a:t>H</a:t>
              </a:r>
              <a:endParaRPr lang="de-DE" sz="1800" b="1" dirty="0">
                <a:solidFill>
                  <a:schemeClr val="tx1"/>
                </a:solidFill>
              </a:endParaRPr>
            </a:p>
          </p:txBody>
        </p:sp>
        <p:cxnSp>
          <p:nvCxnSpPr>
            <p:cNvPr id="137" name="Straight Connector 41"/>
            <p:cNvCxnSpPr/>
            <p:nvPr/>
          </p:nvCxnSpPr>
          <p:spPr>
            <a:xfrm rot="5400000" flipH="1">
              <a:off x="4901939" y="1502727"/>
              <a:ext cx="144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TextBox 42"/>
            <p:cNvSpPr txBox="1"/>
            <p:nvPr/>
          </p:nvSpPr>
          <p:spPr>
            <a:xfrm>
              <a:off x="4804023" y="1848990"/>
              <a:ext cx="428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800" b="1" dirty="0" smtClean="0">
                  <a:solidFill>
                    <a:schemeClr val="tx1"/>
                  </a:solidFill>
                </a:rPr>
                <a:t>R</a:t>
              </a:r>
              <a:r>
                <a:rPr lang="de-DE" sz="1800" b="1" baseline="-25000" dirty="0" smtClean="0">
                  <a:solidFill>
                    <a:schemeClr val="tx1"/>
                  </a:solidFill>
                </a:rPr>
                <a:t>3</a:t>
              </a:r>
              <a:endParaRPr lang="de-DE" sz="1800" b="1" baseline="-25000" dirty="0">
                <a:solidFill>
                  <a:schemeClr val="tx1"/>
                </a:solidFill>
              </a:endParaRPr>
            </a:p>
          </p:txBody>
        </p:sp>
        <p:cxnSp>
          <p:nvCxnSpPr>
            <p:cNvPr id="139" name="Straight Connector 43"/>
            <p:cNvCxnSpPr/>
            <p:nvPr/>
          </p:nvCxnSpPr>
          <p:spPr>
            <a:xfrm rot="5400000" flipH="1">
              <a:off x="4902447" y="1849552"/>
              <a:ext cx="144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TextBox 55"/>
            <p:cNvSpPr txBox="1"/>
            <p:nvPr/>
          </p:nvSpPr>
          <p:spPr>
            <a:xfrm>
              <a:off x="5196795" y="1491800"/>
              <a:ext cx="285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800" b="1" dirty="0" smtClean="0">
                  <a:solidFill>
                    <a:schemeClr val="tx1"/>
                  </a:solidFill>
                </a:rPr>
                <a:t>C</a:t>
              </a:r>
              <a:endParaRPr lang="de-D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141" name="TextBox 56"/>
            <p:cNvSpPr txBox="1"/>
            <p:nvPr/>
          </p:nvSpPr>
          <p:spPr>
            <a:xfrm>
              <a:off x="5553985" y="1491800"/>
              <a:ext cx="5000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800" b="1" dirty="0" smtClean="0">
                  <a:solidFill>
                    <a:schemeClr val="tx1"/>
                  </a:solidFill>
                </a:rPr>
                <a:t>NH</a:t>
              </a:r>
              <a:endParaRPr lang="de-D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142" name="TextBox 57"/>
            <p:cNvSpPr txBox="1"/>
            <p:nvPr/>
          </p:nvSpPr>
          <p:spPr>
            <a:xfrm>
              <a:off x="6054051" y="1491800"/>
              <a:ext cx="285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800" b="1" dirty="0" smtClean="0">
                  <a:solidFill>
                    <a:schemeClr val="tx1"/>
                  </a:solidFill>
                </a:rPr>
                <a:t>C</a:t>
              </a:r>
              <a:endParaRPr lang="de-D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143" name="TextBox 58"/>
            <p:cNvSpPr txBox="1"/>
            <p:nvPr/>
          </p:nvSpPr>
          <p:spPr>
            <a:xfrm>
              <a:off x="6411241" y="1491800"/>
              <a:ext cx="285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800" b="1" dirty="0" smtClean="0">
                  <a:solidFill>
                    <a:schemeClr val="tx1"/>
                  </a:solidFill>
                </a:rPr>
                <a:t>C</a:t>
              </a:r>
              <a:endParaRPr lang="de-DE" sz="1800" b="1" dirty="0">
                <a:solidFill>
                  <a:schemeClr val="tx1"/>
                </a:solidFill>
              </a:endParaRPr>
            </a:p>
          </p:txBody>
        </p:sp>
        <p:cxnSp>
          <p:nvCxnSpPr>
            <p:cNvPr id="144" name="Straight Connector 59"/>
            <p:cNvCxnSpPr/>
            <p:nvPr/>
          </p:nvCxnSpPr>
          <p:spPr>
            <a:xfrm rot="5400000" flipH="1">
              <a:off x="5161370" y="1599251"/>
              <a:ext cx="0" cy="1440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60"/>
            <p:cNvCxnSpPr/>
            <p:nvPr/>
          </p:nvCxnSpPr>
          <p:spPr>
            <a:xfrm rot="5400000" flipH="1">
              <a:off x="5524163" y="1604854"/>
              <a:ext cx="0" cy="1440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61"/>
            <p:cNvCxnSpPr/>
            <p:nvPr/>
          </p:nvCxnSpPr>
          <p:spPr>
            <a:xfrm rot="5400000" flipH="1">
              <a:off x="6038859" y="1599251"/>
              <a:ext cx="0" cy="1440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62"/>
            <p:cNvCxnSpPr/>
            <p:nvPr/>
          </p:nvCxnSpPr>
          <p:spPr>
            <a:xfrm rot="5400000" flipH="1">
              <a:off x="6375228" y="1599251"/>
              <a:ext cx="0" cy="1440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TextBox 63"/>
            <p:cNvSpPr txBox="1"/>
            <p:nvPr/>
          </p:nvSpPr>
          <p:spPr>
            <a:xfrm>
              <a:off x="5196795" y="1134610"/>
              <a:ext cx="285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800" b="1" dirty="0">
                  <a:solidFill>
                    <a:schemeClr val="tx1"/>
                  </a:solidFill>
                </a:rPr>
                <a:t>O</a:t>
              </a:r>
            </a:p>
          </p:txBody>
        </p:sp>
        <p:cxnSp>
          <p:nvCxnSpPr>
            <p:cNvPr id="149" name="Straight Connector 64"/>
            <p:cNvCxnSpPr/>
            <p:nvPr/>
          </p:nvCxnSpPr>
          <p:spPr>
            <a:xfrm rot="5400000" flipH="1">
              <a:off x="5262909" y="1498381"/>
              <a:ext cx="144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65"/>
            <p:cNvCxnSpPr/>
            <p:nvPr/>
          </p:nvCxnSpPr>
          <p:spPr>
            <a:xfrm rot="5400000" flipH="1">
              <a:off x="5322442" y="1499505"/>
              <a:ext cx="144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1" name="TextBox 66"/>
            <p:cNvSpPr txBox="1"/>
            <p:nvPr/>
          </p:nvSpPr>
          <p:spPr>
            <a:xfrm>
              <a:off x="6039421" y="1140213"/>
              <a:ext cx="285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800" b="1" dirty="0" smtClean="0">
                  <a:solidFill>
                    <a:schemeClr val="tx1"/>
                  </a:solidFill>
                </a:rPr>
                <a:t>H</a:t>
              </a:r>
              <a:endParaRPr lang="de-D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152" name="TextBox 67"/>
            <p:cNvSpPr txBox="1"/>
            <p:nvPr/>
          </p:nvSpPr>
          <p:spPr>
            <a:xfrm>
              <a:off x="6396611" y="1140213"/>
              <a:ext cx="285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800" b="1" dirty="0">
                  <a:solidFill>
                    <a:schemeClr val="tx1"/>
                  </a:solidFill>
                </a:rPr>
                <a:t>O</a:t>
              </a:r>
            </a:p>
          </p:txBody>
        </p:sp>
        <p:cxnSp>
          <p:nvCxnSpPr>
            <p:cNvPr id="153" name="Straight Connector 68"/>
            <p:cNvCxnSpPr/>
            <p:nvPr/>
          </p:nvCxnSpPr>
          <p:spPr>
            <a:xfrm rot="5400000" flipH="1">
              <a:off x="6462725" y="1503984"/>
              <a:ext cx="144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69"/>
            <p:cNvCxnSpPr/>
            <p:nvPr/>
          </p:nvCxnSpPr>
          <p:spPr>
            <a:xfrm rot="5400000" flipH="1">
              <a:off x="6522258" y="1505108"/>
              <a:ext cx="144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70"/>
            <p:cNvCxnSpPr/>
            <p:nvPr/>
          </p:nvCxnSpPr>
          <p:spPr>
            <a:xfrm rot="5400000" flipH="1">
              <a:off x="6131734" y="1502727"/>
              <a:ext cx="144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6" name="TextBox 71"/>
            <p:cNvSpPr txBox="1"/>
            <p:nvPr/>
          </p:nvSpPr>
          <p:spPr>
            <a:xfrm>
              <a:off x="6033818" y="1848990"/>
              <a:ext cx="428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800" b="1" dirty="0" smtClean="0">
                  <a:solidFill>
                    <a:schemeClr val="tx1"/>
                  </a:solidFill>
                </a:rPr>
                <a:t>R</a:t>
              </a:r>
              <a:r>
                <a:rPr lang="de-DE" sz="1800" b="1" baseline="-25000" dirty="0" smtClean="0">
                  <a:solidFill>
                    <a:schemeClr val="tx1"/>
                  </a:solidFill>
                </a:rPr>
                <a:t>4</a:t>
              </a:r>
              <a:endParaRPr lang="de-DE" sz="1800" b="1" baseline="-25000" dirty="0">
                <a:solidFill>
                  <a:schemeClr val="tx1"/>
                </a:solidFill>
              </a:endParaRPr>
            </a:p>
          </p:txBody>
        </p:sp>
        <p:cxnSp>
          <p:nvCxnSpPr>
            <p:cNvPr id="157" name="Straight Connector 72"/>
            <p:cNvCxnSpPr/>
            <p:nvPr/>
          </p:nvCxnSpPr>
          <p:spPr>
            <a:xfrm rot="5400000" flipH="1">
              <a:off x="6132242" y="1849552"/>
              <a:ext cx="144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8" name="TextBox 73"/>
            <p:cNvSpPr txBox="1"/>
            <p:nvPr/>
          </p:nvSpPr>
          <p:spPr>
            <a:xfrm>
              <a:off x="6822961" y="1491800"/>
              <a:ext cx="4997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800" b="1" dirty="0" smtClean="0">
                  <a:solidFill>
                    <a:schemeClr val="tx1"/>
                  </a:solidFill>
                </a:rPr>
                <a:t>OH</a:t>
              </a:r>
              <a:endParaRPr lang="de-DE" sz="1800" b="1" dirty="0">
                <a:solidFill>
                  <a:schemeClr val="tx1"/>
                </a:solidFill>
              </a:endParaRPr>
            </a:p>
          </p:txBody>
        </p:sp>
        <p:cxnSp>
          <p:nvCxnSpPr>
            <p:cNvPr id="159" name="Straight Connector 74"/>
            <p:cNvCxnSpPr/>
            <p:nvPr/>
          </p:nvCxnSpPr>
          <p:spPr>
            <a:xfrm rot="5400000" flipH="1">
              <a:off x="6741445" y="1599251"/>
              <a:ext cx="0" cy="1440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1" name="Gerade Verbindung 160"/>
          <p:cNvCxnSpPr/>
          <p:nvPr/>
        </p:nvCxnSpPr>
        <p:spPr bwMode="auto">
          <a:xfrm>
            <a:off x="3323395" y="5014218"/>
            <a:ext cx="0" cy="1152000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62" name="Gerade Verbindung 161"/>
          <p:cNvCxnSpPr/>
          <p:nvPr/>
        </p:nvCxnSpPr>
        <p:spPr bwMode="auto">
          <a:xfrm>
            <a:off x="4504944" y="5017152"/>
            <a:ext cx="0" cy="1152000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63" name="Gerade Verbindung 162"/>
          <p:cNvCxnSpPr/>
          <p:nvPr/>
        </p:nvCxnSpPr>
        <p:spPr bwMode="auto">
          <a:xfrm>
            <a:off x="5760720" y="5029344"/>
            <a:ext cx="0" cy="1152000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164" name="Textfeld 163"/>
          <p:cNvSpPr txBox="1"/>
          <p:nvPr/>
        </p:nvSpPr>
        <p:spPr>
          <a:xfrm>
            <a:off x="6269386" y="4419600"/>
            <a:ext cx="21796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b="0" dirty="0" smtClean="0">
                <a:solidFill>
                  <a:schemeClr val="tx1"/>
                </a:solidFill>
              </a:rPr>
              <a:t>Peptide bonds</a:t>
            </a:r>
            <a:endParaRPr lang="en-US" sz="2000" b="0" dirty="0">
              <a:solidFill>
                <a:schemeClr val="tx1"/>
              </a:solidFill>
            </a:endParaRPr>
          </a:p>
        </p:txBody>
      </p:sp>
      <p:cxnSp>
        <p:nvCxnSpPr>
          <p:cNvPr id="166" name="Gerade Verbindung mit Pfeil 165"/>
          <p:cNvCxnSpPr>
            <a:stCxn id="164" idx="1"/>
          </p:cNvCxnSpPr>
          <p:nvPr/>
        </p:nvCxnSpPr>
        <p:spPr bwMode="auto">
          <a:xfrm flipH="1">
            <a:off x="3323395" y="4619655"/>
            <a:ext cx="2945991" cy="409689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67" name="Gerade Verbindung mit Pfeil 166"/>
          <p:cNvCxnSpPr>
            <a:stCxn id="164" idx="1"/>
          </p:cNvCxnSpPr>
          <p:nvPr/>
        </p:nvCxnSpPr>
        <p:spPr bwMode="auto">
          <a:xfrm flipH="1">
            <a:off x="4545157" y="4619655"/>
            <a:ext cx="1724229" cy="392777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0" name="Gerade Verbindung mit Pfeil 169"/>
          <p:cNvCxnSpPr>
            <a:stCxn id="164" idx="1"/>
          </p:cNvCxnSpPr>
          <p:nvPr/>
        </p:nvCxnSpPr>
        <p:spPr bwMode="auto">
          <a:xfrm flipH="1">
            <a:off x="5774952" y="4619655"/>
            <a:ext cx="494434" cy="409689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73" name="Textfeld 172"/>
          <p:cNvSpPr txBox="1"/>
          <p:nvPr/>
        </p:nvSpPr>
        <p:spPr>
          <a:xfrm>
            <a:off x="7735474" y="5324034"/>
            <a:ext cx="21796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b="0" dirty="0" smtClean="0">
                <a:solidFill>
                  <a:schemeClr val="tx1"/>
                </a:solidFill>
              </a:rPr>
              <a:t>C-terminus</a:t>
            </a:r>
            <a:endParaRPr lang="en-US" sz="2000" b="0" dirty="0">
              <a:solidFill>
                <a:schemeClr val="tx1"/>
              </a:solidFill>
            </a:endParaRPr>
          </a:p>
        </p:txBody>
      </p:sp>
      <p:sp>
        <p:nvSpPr>
          <p:cNvPr id="174" name="Textfeld 173"/>
          <p:cNvSpPr txBox="1"/>
          <p:nvPr/>
        </p:nvSpPr>
        <p:spPr>
          <a:xfrm>
            <a:off x="381000" y="5334000"/>
            <a:ext cx="21796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b="0" dirty="0" smtClean="0">
                <a:solidFill>
                  <a:schemeClr val="tx1"/>
                </a:solidFill>
              </a:rPr>
              <a:t>N-terminus</a:t>
            </a:r>
            <a:endParaRPr lang="en-US" sz="2000" b="0" dirty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DDC0C6-E486-48DB-B9CE-6268CF8AB338}" type="slidenum">
              <a:rPr lang="de-DE" smtClean="0"/>
              <a:pPr>
                <a:defRPr/>
              </a:pPr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5573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1236" y="0"/>
            <a:ext cx="9132764" cy="1417638"/>
          </a:xfrm>
        </p:spPr>
        <p:txBody>
          <a:bodyPr/>
          <a:lstStyle/>
          <a:p>
            <a:r>
              <a:rPr lang="en-US" b="1" dirty="0" smtClean="0"/>
              <a:t>Proteomics</a:t>
            </a:r>
            <a:endParaRPr lang="en-US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52400" y="838200"/>
            <a:ext cx="5791200" cy="5410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b="1" dirty="0" smtClean="0">
                <a:solidFill>
                  <a:srgbClr val="D06B20"/>
                </a:solidFill>
              </a:rPr>
              <a:t>Proteomics</a:t>
            </a:r>
            <a:r>
              <a:rPr lang="en-US" sz="2800" dirty="0" smtClean="0"/>
              <a:t>: study of a proteome</a:t>
            </a:r>
          </a:p>
          <a:p>
            <a:pPr>
              <a:lnSpc>
                <a:spcPct val="90000"/>
              </a:lnSpc>
            </a:pPr>
            <a:r>
              <a:rPr lang="en-US" sz="2800" b="1" dirty="0" smtClean="0">
                <a:solidFill>
                  <a:srgbClr val="D06B20"/>
                </a:solidFill>
              </a:rPr>
              <a:t>Proteome</a:t>
            </a:r>
            <a:r>
              <a:rPr lang="en-US" sz="2800" dirty="0" smtClean="0"/>
              <a:t>: sum of all proteins in a given sample (e.g., tissue, cell, time-point)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dirty="0" smtClean="0"/>
              <a:t>Proteomics typically tries to 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Catalog the proteins in a sample (</a:t>
            </a:r>
            <a:r>
              <a:rPr lang="en-US" sz="2400" b="1" dirty="0" smtClean="0">
                <a:solidFill>
                  <a:srgbClr val="D06B20"/>
                </a:solidFill>
              </a:rPr>
              <a:t>qualitative proteomics</a:t>
            </a:r>
            <a:r>
              <a:rPr lang="en-US" sz="2400" dirty="0" smtClean="0"/>
              <a:t>)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Quantify the proteins in a sample, i.e., determine the concentrations of all proteins (</a:t>
            </a:r>
            <a:r>
              <a:rPr lang="en-US" sz="2400" b="1" dirty="0" smtClean="0">
                <a:solidFill>
                  <a:srgbClr val="D06B20"/>
                </a:solidFill>
              </a:rPr>
              <a:t>quantitative proteomics</a:t>
            </a:r>
            <a:r>
              <a:rPr lang="en-US" sz="2400" dirty="0" smtClean="0"/>
              <a:t>)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Concentrations in a sample vary drastically – large dynamic range required (see figure on the right)</a:t>
            </a:r>
          </a:p>
          <a:p>
            <a:pPr>
              <a:lnSpc>
                <a:spcPct val="90000"/>
              </a:lnSpc>
            </a:pPr>
            <a:endParaRPr lang="en-US" sz="2800" dirty="0" smtClean="0"/>
          </a:p>
          <a:p>
            <a:pPr>
              <a:lnSpc>
                <a:spcPct val="90000"/>
              </a:lnSpc>
            </a:pPr>
            <a:endParaRPr lang="en-US" sz="2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DDC0C6-E486-48DB-B9CE-6268CF8AB338}" type="slidenum">
              <a:rPr lang="de-DE" smtClean="0"/>
              <a:pPr>
                <a:defRPr/>
              </a:pPr>
              <a:t>7</a:t>
            </a:fld>
            <a:endParaRPr lang="de-DE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r="51022"/>
          <a:stretch/>
        </p:blipFill>
        <p:spPr>
          <a:xfrm>
            <a:off x="6248400" y="685800"/>
            <a:ext cx="2545875" cy="576942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236" y="6611779"/>
            <a:ext cx="42654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0" dirty="0" smtClean="0"/>
              <a:t>Kulak et al., Nat. </a:t>
            </a:r>
            <a:r>
              <a:rPr lang="en-US" sz="1000" b="0" dirty="0"/>
              <a:t>Methods 11, 319–324 (2014) doi:10.1038/nmeth.2834</a:t>
            </a:r>
          </a:p>
        </p:txBody>
      </p:sp>
    </p:spTree>
    <p:extLst>
      <p:ext uri="{BB962C8B-B14F-4D97-AF65-F5344CB8AC3E}">
        <p14:creationId xmlns:p14="http://schemas.microsoft.com/office/powerpoint/2010/main" val="3917095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2400" y="0"/>
            <a:ext cx="8991600" cy="1079500"/>
          </a:xfrm>
        </p:spPr>
        <p:txBody>
          <a:bodyPr/>
          <a:lstStyle/>
          <a:p>
            <a:r>
              <a:rPr lang="en-US" b="1" dirty="0" smtClean="0"/>
              <a:t>Proteomics – Typical Questions</a:t>
            </a:r>
            <a:endParaRPr lang="en-US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52400" y="850392"/>
            <a:ext cx="8991600" cy="5410200"/>
          </a:xfrm>
        </p:spPr>
        <p:txBody>
          <a:bodyPr/>
          <a:lstStyle/>
          <a:p>
            <a:r>
              <a:rPr lang="en-US" dirty="0" smtClean="0"/>
              <a:t>There are some problematic issues on defining a protein</a:t>
            </a:r>
          </a:p>
          <a:p>
            <a:pPr lvl="1"/>
            <a:r>
              <a:rPr lang="en-US" sz="2600" u="sng" dirty="0" smtClean="0"/>
              <a:t>Protein identity</a:t>
            </a:r>
            <a:r>
              <a:rPr lang="en-US" sz="2600" dirty="0" smtClean="0"/>
              <a:t>: unique amino acid sequence and single source of origin?</a:t>
            </a:r>
          </a:p>
          <a:p>
            <a:pPr lvl="2"/>
            <a:r>
              <a:rPr lang="en-US" sz="2200" dirty="0"/>
              <a:t>There may be different genes encoding the identical amino acid sequence</a:t>
            </a:r>
          </a:p>
          <a:p>
            <a:pPr lvl="2"/>
            <a:r>
              <a:rPr lang="en-US" sz="2200" dirty="0"/>
              <a:t>Different organisms may encode identical </a:t>
            </a:r>
            <a:r>
              <a:rPr lang="en-US" sz="2200" dirty="0" smtClean="0"/>
              <a:t>proteins</a:t>
            </a:r>
          </a:p>
          <a:p>
            <a:pPr lvl="1"/>
            <a:r>
              <a:rPr lang="en-US" sz="2600" u="sng" dirty="0" smtClean="0"/>
              <a:t>Splice variants: </a:t>
            </a:r>
            <a:r>
              <a:rPr lang="en-US" sz="2600" dirty="0" smtClean="0"/>
              <a:t>A </a:t>
            </a:r>
            <a:r>
              <a:rPr lang="en-US" sz="2600" dirty="0"/>
              <a:t>gene can give rise to different </a:t>
            </a:r>
            <a:r>
              <a:rPr lang="en-US" sz="2600" dirty="0" smtClean="0"/>
              <a:t>mRNAs</a:t>
            </a:r>
          </a:p>
          <a:p>
            <a:pPr lvl="1"/>
            <a:r>
              <a:rPr lang="en-US" sz="2600" u="sng" dirty="0" smtClean="0"/>
              <a:t>Polymorphisms:</a:t>
            </a:r>
            <a:r>
              <a:rPr lang="en-US" sz="2600" dirty="0" smtClean="0"/>
              <a:t> many genes occur in allelic variants encoding sequence variations </a:t>
            </a:r>
          </a:p>
          <a:p>
            <a:pPr lvl="1"/>
            <a:r>
              <a:rPr lang="en-US" sz="2600" u="sng" dirty="0" smtClean="0"/>
              <a:t>Posttranslational modifications:</a:t>
            </a:r>
            <a:r>
              <a:rPr lang="en-US" sz="2600" dirty="0" smtClean="0"/>
              <a:t> PTMs are very hetero-</a:t>
            </a:r>
            <a:r>
              <a:rPr lang="en-US" sz="2600" dirty="0" err="1" smtClean="0"/>
              <a:t>geneous</a:t>
            </a:r>
            <a:r>
              <a:rPr lang="en-US" sz="2600" dirty="0" smtClean="0"/>
              <a:t>  and significantly alter the function of the protein</a:t>
            </a:r>
            <a:endParaRPr lang="en-US" sz="2200" dirty="0" smtClean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DDC0C6-E486-48DB-B9CE-6268CF8AB338}" type="slidenum">
              <a:rPr lang="de-DE" smtClean="0"/>
              <a:pPr>
                <a:defRPr/>
              </a:pPr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7024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5448" y="73152"/>
            <a:ext cx="8988552" cy="685800"/>
          </a:xfrm>
        </p:spPr>
        <p:txBody>
          <a:bodyPr>
            <a:normAutofit fontScale="90000"/>
          </a:bodyPr>
          <a:lstStyle/>
          <a:p>
            <a:r>
              <a:rPr lang="de-DE" b="1" dirty="0" err="1" smtClean="0"/>
              <a:t>Proteomics</a:t>
            </a:r>
            <a:r>
              <a:rPr lang="de-DE" b="1" dirty="0" smtClean="0"/>
              <a:t> - </a:t>
            </a:r>
            <a:r>
              <a:rPr lang="de-DE" b="1" dirty="0" err="1" smtClean="0"/>
              <a:t>Examples</a:t>
            </a:r>
            <a:endParaRPr lang="de-DE" b="1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67544" y="1124744"/>
            <a:ext cx="7704855" cy="5040560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/>
            </a:r>
            <a:br>
              <a:rPr lang="de-DE" dirty="0" smtClean="0"/>
            </a:br>
            <a:endParaRPr lang="de-DE" dirty="0" smtClean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948068-EFF6-EC4E-8BB1-7B2A4497B83E}" type="slidenum">
              <a:rPr lang="en-US" noProof="0" smtClean="0"/>
              <a:pPr/>
              <a:t>9</a:t>
            </a:fld>
            <a:endParaRPr lang="en-US" noProof="0"/>
          </a:p>
        </p:txBody>
      </p:sp>
      <p:pic>
        <p:nvPicPr>
          <p:cNvPr id="5122" name="Picture 2" descr="http://www.iamashcash.com/wp-content/uploads/2011/03/caterpillar-to-butterfly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2" y="518482"/>
            <a:ext cx="9083061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hteck 4"/>
          <p:cNvSpPr/>
          <p:nvPr/>
        </p:nvSpPr>
        <p:spPr>
          <a:xfrm>
            <a:off x="0" y="6324600"/>
            <a:ext cx="8686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000" b="0" dirty="0">
                <a:solidFill>
                  <a:schemeClr val="tx1"/>
                </a:solidFill>
                <a:hlinkClick r:id="rId4"/>
              </a:rPr>
              <a:t>http://</a:t>
            </a:r>
            <a:r>
              <a:rPr lang="en-US" sz="1000" b="0" dirty="0" smtClean="0">
                <a:solidFill>
                  <a:schemeClr val="tx1"/>
                </a:solidFill>
                <a:hlinkClick r:id="rId4"/>
              </a:rPr>
              <a:t>www.iamashcash.com/wp-content/uploads/2011/03/caterpillar-to-butterfly1.jpg</a:t>
            </a:r>
            <a:r>
              <a:rPr lang="en-US" sz="1000" b="0" dirty="0" smtClean="0">
                <a:solidFill>
                  <a:schemeClr val="tx1"/>
                </a:solidFill>
              </a:rPr>
              <a:t>, accessed: 14/10/2013 6 PM</a:t>
            </a:r>
          </a:p>
          <a:p>
            <a:pPr algn="l"/>
            <a:r>
              <a:rPr lang="en-US" sz="1000" b="0" dirty="0" smtClean="0">
                <a:solidFill>
                  <a:schemeClr val="tx1"/>
                </a:solidFill>
                <a:hlinkClick r:id="rId5"/>
              </a:rPr>
              <a:t>http</a:t>
            </a:r>
            <a:r>
              <a:rPr lang="en-US" sz="1000" b="0" dirty="0">
                <a:solidFill>
                  <a:schemeClr val="tx1"/>
                </a:solidFill>
                <a:hlinkClick r:id="rId5"/>
              </a:rPr>
              <a:t>://www.ufrgs.br/laprotox/en/what-we-do/research-lines/ureases-non-enzymatic-properties/ureases-induce-platelet-secretion-and-</a:t>
            </a:r>
            <a:r>
              <a:rPr lang="en-US" sz="1000" b="0" dirty="0" smtClean="0">
                <a:solidFill>
                  <a:schemeClr val="tx1"/>
                </a:solidFill>
                <a:hlinkClick r:id="rId5"/>
              </a:rPr>
              <a:t>aggregation</a:t>
            </a:r>
            <a:endParaRPr lang="en-US" sz="1000" b="0" dirty="0" smtClean="0">
              <a:solidFill>
                <a:schemeClr val="tx1"/>
              </a:solidFill>
            </a:endParaRPr>
          </a:p>
          <a:p>
            <a:pPr algn="l"/>
            <a:r>
              <a:rPr lang="en-US" sz="1000" b="0" dirty="0">
                <a:solidFill>
                  <a:schemeClr val="tx1"/>
                </a:solidFill>
              </a:rPr>
              <a:t>Beck et al., Blood (2014), 123(5):e1-e10. </a:t>
            </a:r>
            <a:r>
              <a:rPr lang="en-US" sz="1000" b="0" dirty="0" err="1">
                <a:solidFill>
                  <a:schemeClr val="tx1"/>
                </a:solidFill>
              </a:rPr>
              <a:t>doi</a:t>
            </a:r>
            <a:r>
              <a:rPr lang="en-US" sz="1000" b="0" dirty="0">
                <a:solidFill>
                  <a:schemeClr val="tx1"/>
                </a:solidFill>
              </a:rPr>
              <a:t>: 10.1182/blood-2013-07-512384</a:t>
            </a:r>
          </a:p>
          <a:p>
            <a:pPr algn="l"/>
            <a:endParaRPr lang="en-US" sz="1000" b="0" dirty="0">
              <a:solidFill>
                <a:schemeClr val="tx1"/>
              </a:solidFill>
            </a:endParaRPr>
          </a:p>
        </p:txBody>
      </p:sp>
      <p:sp>
        <p:nvSpPr>
          <p:cNvPr id="11" name="Text Box 21"/>
          <p:cNvSpPr txBox="1">
            <a:spLocks noChangeArrowheads="1"/>
          </p:cNvSpPr>
          <p:nvPr/>
        </p:nvSpPr>
        <p:spPr bwMode="auto">
          <a:xfrm>
            <a:off x="6378" y="762000"/>
            <a:ext cx="352029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/>
            <a:r>
              <a:rPr lang="en-US" sz="2000" dirty="0" smtClean="0">
                <a:latin typeface="+mn-lt"/>
              </a:rPr>
              <a:t>Understanding phenotypes: </a:t>
            </a:r>
          </a:p>
          <a:p>
            <a:pPr algn="l" eaLnBrk="1" hangingPunct="1"/>
            <a:r>
              <a:rPr lang="en-US" sz="2000" b="0" i="1" dirty="0" smtClean="0">
                <a:latin typeface="+mn-lt"/>
              </a:rPr>
              <a:t>Genome remains the same…</a:t>
            </a:r>
            <a:endParaRPr lang="en-US" sz="2000" b="0" i="1" dirty="0">
              <a:latin typeface="+mn-lt"/>
            </a:endParaRPr>
          </a:p>
        </p:txBody>
      </p:sp>
      <p:sp>
        <p:nvSpPr>
          <p:cNvPr id="12" name="Text Box 21"/>
          <p:cNvSpPr txBox="1">
            <a:spLocks noChangeArrowheads="1"/>
          </p:cNvSpPr>
          <p:nvPr/>
        </p:nvSpPr>
        <p:spPr bwMode="auto">
          <a:xfrm>
            <a:off x="6436092" y="2636482"/>
            <a:ext cx="25296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/>
            <a:r>
              <a:rPr lang="en-US" sz="2000" b="0" i="1" dirty="0" smtClean="0">
                <a:latin typeface="+mn-lt"/>
              </a:rPr>
              <a:t>…proteome changes</a:t>
            </a:r>
            <a:endParaRPr lang="en-US" sz="2000" b="0" i="1" dirty="0">
              <a:latin typeface="+mn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/>
          <a:srcRect t="50454" r="38062"/>
          <a:stretch/>
        </p:blipFill>
        <p:spPr>
          <a:xfrm>
            <a:off x="6381492" y="3733800"/>
            <a:ext cx="2762508" cy="2235199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 bwMode="auto">
          <a:xfrm>
            <a:off x="-304800" y="3246082"/>
            <a:ext cx="10363200" cy="0"/>
          </a:xfrm>
          <a:prstGeom prst="line">
            <a:avLst/>
          </a:prstGeom>
          <a:noFill/>
          <a:ln w="9525" cap="flat" cmpd="sng" algn="ctr">
            <a:solidFill>
              <a:srgbClr val="B4A36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152400" y="3276600"/>
            <a:ext cx="3657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 smtClean="0"/>
              <a:t>Understanding signaling: </a:t>
            </a:r>
          </a:p>
          <a:p>
            <a:pPr algn="l"/>
            <a:r>
              <a:rPr lang="en-US" sz="2000" b="0" i="1" dirty="0" smtClean="0"/>
              <a:t>Platelets are non-nucleated cells – to understand their behavior (blood clotting) </a:t>
            </a:r>
            <a:r>
              <a:rPr lang="en-US" sz="2000" b="0" i="1" dirty="0" err="1" smtClean="0"/>
              <a:t>phosphoproteomics</a:t>
            </a:r>
            <a:r>
              <a:rPr lang="en-US" sz="2000" b="0" i="1" dirty="0" smtClean="0"/>
              <a:t> is required. It reveals time-resolved activation of kinases</a:t>
            </a:r>
            <a:r>
              <a:rPr lang="en-US" sz="2000" b="0" dirty="0" smtClean="0"/>
              <a:t>.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62400" y="3810000"/>
            <a:ext cx="2386370" cy="19050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495800" y="5943600"/>
            <a:ext cx="131716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Activated platelets</a:t>
            </a:r>
            <a:endParaRPr lang="en-US" sz="1000" dirty="0"/>
          </a:p>
        </p:txBody>
      </p:sp>
      <p:sp>
        <p:nvSpPr>
          <p:cNvPr id="16" name="TextBox 15"/>
          <p:cNvSpPr txBox="1"/>
          <p:nvPr/>
        </p:nvSpPr>
        <p:spPr>
          <a:xfrm>
            <a:off x="6541950" y="5943600"/>
            <a:ext cx="26782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/>
              <a:t>Time course of selected </a:t>
            </a:r>
            <a:r>
              <a:rPr lang="en-US" sz="1000" dirty="0" err="1" smtClean="0"/>
              <a:t>phosphopeptides</a:t>
            </a:r>
            <a:r>
              <a:rPr lang="en-US" sz="1000" dirty="0" smtClean="0"/>
              <a:t> </a:t>
            </a:r>
          </a:p>
          <a:p>
            <a:pPr algn="ctr"/>
            <a:r>
              <a:rPr lang="en-US" sz="1000" dirty="0" smtClean="0"/>
              <a:t>(Beck et al., 2014)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51939871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1424</Words>
  <Application>Microsoft Macintosh PowerPoint</Application>
  <PresentationFormat>On-screen Show (4:3)</PresentationFormat>
  <Paragraphs>260</Paragraphs>
  <Slides>27</Slides>
  <Notes>6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Office Theme</vt:lpstr>
      <vt:lpstr>Image</vt:lpstr>
      <vt:lpstr>Graph</vt:lpstr>
      <vt:lpstr> PROTEOMICS </vt:lpstr>
      <vt:lpstr>PowerPoint Presentation</vt:lpstr>
      <vt:lpstr>PowerPoint Presentation</vt:lpstr>
      <vt:lpstr>PowerPoint Presentation</vt:lpstr>
      <vt:lpstr>PowerPoint Presentation</vt:lpstr>
      <vt:lpstr>Protein</vt:lpstr>
      <vt:lpstr>Proteomics</vt:lpstr>
      <vt:lpstr>Proteomics – Typical Questions</vt:lpstr>
      <vt:lpstr>Proteomics - Examples</vt:lpstr>
      <vt:lpstr>Main fields of proteomics</vt:lpstr>
      <vt:lpstr>Applications of proteomics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PROTEOMICS </dc:title>
  <dc:creator>Geetha Saarunya S</dc:creator>
  <cp:lastModifiedBy>Geetha Saarunya S</cp:lastModifiedBy>
  <cp:revision>7</cp:revision>
  <dcterms:created xsi:type="dcterms:W3CDTF">2017-10-25T23:09:23Z</dcterms:created>
  <dcterms:modified xsi:type="dcterms:W3CDTF">2017-10-26T00:50:40Z</dcterms:modified>
</cp:coreProperties>
</file>