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media/image2.jpg" ContentType="image/jpg"/>
  <Override PartName="/ppt/media/image3.jpg" ContentType="image/jp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76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7" autoAdjust="0"/>
  </p:normalViewPr>
  <p:slideViewPr>
    <p:cSldViewPr snapToGrid="0" snapToObjects="1">
      <p:cViewPr>
        <p:scale>
          <a:sx n="107" d="100"/>
          <a:sy n="107" d="100"/>
        </p:scale>
        <p:origin x="-1144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866A2F-8B5D-A544-B0DA-58B18A9BDA22}" type="doc">
      <dgm:prSet loTypeId="urn:microsoft.com/office/officeart/2005/8/layout/pyramid2" loCatId="" qsTypeId="urn:microsoft.com/office/officeart/2005/8/quickstyle/simple4" qsCatId="simple" csTypeId="urn:microsoft.com/office/officeart/2005/8/colors/accent1_2" csCatId="accent1" phldr="1"/>
      <dgm:spPr/>
    </dgm:pt>
    <dgm:pt modelId="{0C111962-44CF-3148-BFC5-19B0D9C9D831}">
      <dgm:prSet phldrT="[Text]"/>
      <dgm:spPr/>
      <dgm:t>
        <a:bodyPr/>
        <a:lstStyle/>
        <a:p>
          <a:r>
            <a:rPr lang="en-US" dirty="0" smtClean="0"/>
            <a:t>STRATEGY 1: OBP from genome 1 : Blast </a:t>
          </a:r>
          <a:r>
            <a:rPr lang="en-US" dirty="0" smtClean="0"/>
            <a:t>( </a:t>
          </a:r>
          <a:r>
            <a:rPr lang="en-US" dirty="0" smtClean="0"/>
            <a:t>may not find all sequences)</a:t>
          </a:r>
          <a:endParaRPr lang="en-US" dirty="0"/>
        </a:p>
      </dgm:t>
    </dgm:pt>
    <dgm:pt modelId="{E595185F-53ED-1A4B-B97B-E3DCA2C77E58}" type="parTrans" cxnId="{B79BC36E-B78C-244C-AA4F-E44FB8F2D703}">
      <dgm:prSet/>
      <dgm:spPr/>
    </dgm:pt>
    <dgm:pt modelId="{82BAFC4F-DD3A-114D-B28E-8904E112273C}" type="sibTrans" cxnId="{B79BC36E-B78C-244C-AA4F-E44FB8F2D703}">
      <dgm:prSet/>
      <dgm:spPr/>
    </dgm:pt>
    <dgm:pt modelId="{02843195-43C1-304D-9DAE-C1686B60E00F}">
      <dgm:prSet phldrT="[Text]"/>
      <dgm:spPr/>
      <dgm:t>
        <a:bodyPr/>
        <a:lstStyle/>
        <a:p>
          <a:r>
            <a:rPr lang="en-US" dirty="0" smtClean="0"/>
            <a:t>STRATEGY 2: OBP from genome 1 against OBP of genome 2 ( 51 in Drosophila and </a:t>
          </a:r>
          <a:r>
            <a:rPr lang="en-US" dirty="0" smtClean="0"/>
            <a:t>21 </a:t>
          </a:r>
          <a:r>
            <a:rPr lang="en-US" dirty="0" smtClean="0"/>
            <a:t>in </a:t>
          </a:r>
          <a:r>
            <a:rPr lang="en-US" dirty="0" err="1" smtClean="0"/>
            <a:t>Apis</a:t>
          </a:r>
          <a:r>
            <a:rPr lang="en-US" dirty="0" smtClean="0"/>
            <a:t> </a:t>
          </a:r>
          <a:r>
            <a:rPr lang="en-US" dirty="0" err="1" smtClean="0"/>
            <a:t>mellifera</a:t>
          </a:r>
          <a:r>
            <a:rPr lang="en-US" dirty="0" smtClean="0"/>
            <a:t>)</a:t>
          </a:r>
          <a:endParaRPr lang="en-US" dirty="0"/>
        </a:p>
      </dgm:t>
    </dgm:pt>
    <dgm:pt modelId="{AF90AC35-9B2F-8645-A541-C9BF1C1F0EAF}" type="parTrans" cxnId="{91A32E39-CE0E-354E-B85E-21B3C0A24278}">
      <dgm:prSet/>
      <dgm:spPr/>
    </dgm:pt>
    <dgm:pt modelId="{A3DD77E3-AF6D-4B4D-888E-E2FF210FC014}" type="sibTrans" cxnId="{91A32E39-CE0E-354E-B85E-21B3C0A24278}">
      <dgm:prSet/>
      <dgm:spPr/>
    </dgm:pt>
    <dgm:pt modelId="{91B50CDB-E816-FD47-A731-7A3DBABFF253}">
      <dgm:prSet phldrT="[Text]"/>
      <dgm:spPr/>
      <dgm:t>
        <a:bodyPr/>
        <a:lstStyle/>
        <a:p>
          <a:r>
            <a:rPr lang="en-US" dirty="0" smtClean="0"/>
            <a:t>STRATEGY 3: Pull all OBP and create an phylogeny profile.</a:t>
          </a:r>
          <a:endParaRPr lang="en-US" dirty="0"/>
        </a:p>
      </dgm:t>
    </dgm:pt>
    <dgm:pt modelId="{89FA3FC7-FC89-A34C-8ED7-23A23E2C4E74}" type="parTrans" cxnId="{7C9DA8D5-DD4A-E647-9B01-C326C7CAC92A}">
      <dgm:prSet/>
      <dgm:spPr/>
    </dgm:pt>
    <dgm:pt modelId="{2AE34F80-4014-2B4B-B44B-0FD242F81005}" type="sibTrans" cxnId="{7C9DA8D5-DD4A-E647-9B01-C326C7CAC92A}">
      <dgm:prSet/>
      <dgm:spPr/>
    </dgm:pt>
    <dgm:pt modelId="{1577864F-2E79-5548-80AD-B07DB445476B}" type="pres">
      <dgm:prSet presAssocID="{11866A2F-8B5D-A544-B0DA-58B18A9BDA22}" presName="compositeShape" presStyleCnt="0">
        <dgm:presLayoutVars>
          <dgm:dir/>
          <dgm:resizeHandles/>
        </dgm:presLayoutVars>
      </dgm:prSet>
      <dgm:spPr/>
    </dgm:pt>
    <dgm:pt modelId="{1CF6BFF4-4A19-984B-A393-371EADEDE6CC}" type="pres">
      <dgm:prSet presAssocID="{11866A2F-8B5D-A544-B0DA-58B18A9BDA22}" presName="pyramid" presStyleLbl="node1" presStyleIdx="0" presStyleCnt="1"/>
      <dgm:spPr/>
    </dgm:pt>
    <dgm:pt modelId="{A81878D5-514E-0749-BC3F-16B74363EDA7}" type="pres">
      <dgm:prSet presAssocID="{11866A2F-8B5D-A544-B0DA-58B18A9BDA22}" presName="theList" presStyleCnt="0"/>
      <dgm:spPr/>
    </dgm:pt>
    <dgm:pt modelId="{978E23E4-98DE-ED43-879C-449336647516}" type="pres">
      <dgm:prSet presAssocID="{0C111962-44CF-3148-BFC5-19B0D9C9D83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49F6BC-E6D3-4C4D-A62E-EDE9961C8D19}" type="pres">
      <dgm:prSet presAssocID="{0C111962-44CF-3148-BFC5-19B0D9C9D831}" presName="aSpace" presStyleCnt="0"/>
      <dgm:spPr/>
    </dgm:pt>
    <dgm:pt modelId="{E544CC87-DBA0-D447-A534-AE2EF363CA2D}" type="pres">
      <dgm:prSet presAssocID="{02843195-43C1-304D-9DAE-C1686B60E00F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2DAFA-E1EA-334F-9634-169BF98EEE1F}" type="pres">
      <dgm:prSet presAssocID="{02843195-43C1-304D-9DAE-C1686B60E00F}" presName="aSpace" presStyleCnt="0"/>
      <dgm:spPr/>
    </dgm:pt>
    <dgm:pt modelId="{BF082033-9017-B044-B57B-04348C673882}" type="pres">
      <dgm:prSet presAssocID="{91B50CDB-E816-FD47-A731-7A3DBABFF253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AE5DE1-840C-024E-A08B-A2E268121CD5}" type="pres">
      <dgm:prSet presAssocID="{91B50CDB-E816-FD47-A731-7A3DBABFF253}" presName="aSpace" presStyleCnt="0"/>
      <dgm:spPr/>
    </dgm:pt>
  </dgm:ptLst>
  <dgm:cxnLst>
    <dgm:cxn modelId="{B79BC36E-B78C-244C-AA4F-E44FB8F2D703}" srcId="{11866A2F-8B5D-A544-B0DA-58B18A9BDA22}" destId="{0C111962-44CF-3148-BFC5-19B0D9C9D831}" srcOrd="0" destOrd="0" parTransId="{E595185F-53ED-1A4B-B97B-E3DCA2C77E58}" sibTransId="{82BAFC4F-DD3A-114D-B28E-8904E112273C}"/>
    <dgm:cxn modelId="{84F0448F-D477-2C43-B2C1-D3F2F7D8DAB7}" type="presOf" srcId="{0C111962-44CF-3148-BFC5-19B0D9C9D831}" destId="{978E23E4-98DE-ED43-879C-449336647516}" srcOrd="0" destOrd="0" presId="urn:microsoft.com/office/officeart/2005/8/layout/pyramid2"/>
    <dgm:cxn modelId="{7C9DA8D5-DD4A-E647-9B01-C326C7CAC92A}" srcId="{11866A2F-8B5D-A544-B0DA-58B18A9BDA22}" destId="{91B50CDB-E816-FD47-A731-7A3DBABFF253}" srcOrd="2" destOrd="0" parTransId="{89FA3FC7-FC89-A34C-8ED7-23A23E2C4E74}" sibTransId="{2AE34F80-4014-2B4B-B44B-0FD242F81005}"/>
    <dgm:cxn modelId="{C1C02749-7802-4041-86B2-CFD3157B264D}" type="presOf" srcId="{91B50CDB-E816-FD47-A731-7A3DBABFF253}" destId="{BF082033-9017-B044-B57B-04348C673882}" srcOrd="0" destOrd="0" presId="urn:microsoft.com/office/officeart/2005/8/layout/pyramid2"/>
    <dgm:cxn modelId="{91A32E39-CE0E-354E-B85E-21B3C0A24278}" srcId="{11866A2F-8B5D-A544-B0DA-58B18A9BDA22}" destId="{02843195-43C1-304D-9DAE-C1686B60E00F}" srcOrd="1" destOrd="0" parTransId="{AF90AC35-9B2F-8645-A541-C9BF1C1F0EAF}" sibTransId="{A3DD77E3-AF6D-4B4D-888E-E2FF210FC014}"/>
    <dgm:cxn modelId="{83864C52-DAD5-574E-B6F5-F4E48515CCCC}" type="presOf" srcId="{02843195-43C1-304D-9DAE-C1686B60E00F}" destId="{E544CC87-DBA0-D447-A534-AE2EF363CA2D}" srcOrd="0" destOrd="0" presId="urn:microsoft.com/office/officeart/2005/8/layout/pyramid2"/>
    <dgm:cxn modelId="{6057C8D0-AD50-4F48-B814-F6473C62ADC8}" type="presOf" srcId="{11866A2F-8B5D-A544-B0DA-58B18A9BDA22}" destId="{1577864F-2E79-5548-80AD-B07DB445476B}" srcOrd="0" destOrd="0" presId="urn:microsoft.com/office/officeart/2005/8/layout/pyramid2"/>
    <dgm:cxn modelId="{E4BE75CA-3D6B-424B-8566-C6C8F8596324}" type="presParOf" srcId="{1577864F-2E79-5548-80AD-B07DB445476B}" destId="{1CF6BFF4-4A19-984B-A393-371EADEDE6CC}" srcOrd="0" destOrd="0" presId="urn:microsoft.com/office/officeart/2005/8/layout/pyramid2"/>
    <dgm:cxn modelId="{2575ADB0-A1D5-0148-B1D9-583789724D7B}" type="presParOf" srcId="{1577864F-2E79-5548-80AD-B07DB445476B}" destId="{A81878D5-514E-0749-BC3F-16B74363EDA7}" srcOrd="1" destOrd="0" presId="urn:microsoft.com/office/officeart/2005/8/layout/pyramid2"/>
    <dgm:cxn modelId="{14B1001B-7E45-9C49-AE60-0922C3F49605}" type="presParOf" srcId="{A81878D5-514E-0749-BC3F-16B74363EDA7}" destId="{978E23E4-98DE-ED43-879C-449336647516}" srcOrd="0" destOrd="0" presId="urn:microsoft.com/office/officeart/2005/8/layout/pyramid2"/>
    <dgm:cxn modelId="{C8AB3034-8954-D940-AD37-8203B54DD47D}" type="presParOf" srcId="{A81878D5-514E-0749-BC3F-16B74363EDA7}" destId="{4849F6BC-E6D3-4C4D-A62E-EDE9961C8D19}" srcOrd="1" destOrd="0" presId="urn:microsoft.com/office/officeart/2005/8/layout/pyramid2"/>
    <dgm:cxn modelId="{7A67D728-0CC4-164B-AA62-B6B0343B51DF}" type="presParOf" srcId="{A81878D5-514E-0749-BC3F-16B74363EDA7}" destId="{E544CC87-DBA0-D447-A534-AE2EF363CA2D}" srcOrd="2" destOrd="0" presId="urn:microsoft.com/office/officeart/2005/8/layout/pyramid2"/>
    <dgm:cxn modelId="{B0E4F077-DD60-0E4F-B7CD-4090FD75BE37}" type="presParOf" srcId="{A81878D5-514E-0749-BC3F-16B74363EDA7}" destId="{0702DAFA-E1EA-334F-9634-169BF98EEE1F}" srcOrd="3" destOrd="0" presId="urn:microsoft.com/office/officeart/2005/8/layout/pyramid2"/>
    <dgm:cxn modelId="{2AAFCC2B-99C6-E841-B410-93529967E001}" type="presParOf" srcId="{A81878D5-514E-0749-BC3F-16B74363EDA7}" destId="{BF082033-9017-B044-B57B-04348C673882}" srcOrd="4" destOrd="0" presId="urn:microsoft.com/office/officeart/2005/8/layout/pyramid2"/>
    <dgm:cxn modelId="{671D8CB9-2DE4-A042-80C1-11747EE866FC}" type="presParOf" srcId="{A81878D5-514E-0749-BC3F-16B74363EDA7}" destId="{51AE5DE1-840C-024E-A08B-A2E268121CD5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2EEA36-864B-42AC-8AB7-B540C427F4C6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71D5DA-99B2-4E6A-968C-75AF43391149}">
      <dgm:prSet phldrT="[Text]"/>
      <dgm:spPr/>
      <dgm:t>
        <a:bodyPr/>
        <a:lstStyle/>
        <a:p>
          <a:r>
            <a:rPr lang="en-US" dirty="0" smtClean="0"/>
            <a:t>STEP 1</a:t>
          </a:r>
          <a:endParaRPr lang="en-US" dirty="0"/>
        </a:p>
      </dgm:t>
    </dgm:pt>
    <dgm:pt modelId="{89312E81-3C56-4E79-81FA-C79E0C568DF6}" type="parTrans" cxnId="{CF67F66F-7B46-4A3E-A364-C7E5692B6FF5}">
      <dgm:prSet/>
      <dgm:spPr/>
      <dgm:t>
        <a:bodyPr/>
        <a:lstStyle/>
        <a:p>
          <a:endParaRPr lang="en-US"/>
        </a:p>
      </dgm:t>
    </dgm:pt>
    <dgm:pt modelId="{5A5336A3-9DB1-4DEF-8DBC-4916BA379FB4}" type="sibTrans" cxnId="{CF67F66F-7B46-4A3E-A364-C7E5692B6FF5}">
      <dgm:prSet/>
      <dgm:spPr/>
      <dgm:t>
        <a:bodyPr/>
        <a:lstStyle/>
        <a:p>
          <a:endParaRPr lang="en-US"/>
        </a:p>
      </dgm:t>
    </dgm:pt>
    <dgm:pt modelId="{52A510BC-30FE-48C0-8DBE-E6F182C81003}">
      <dgm:prSet phldrT="[Text]"/>
      <dgm:spPr/>
      <dgm:t>
        <a:bodyPr/>
        <a:lstStyle/>
        <a:p>
          <a:r>
            <a:rPr lang="en-US" b="1" dirty="0" smtClean="0"/>
            <a:t>Calculate the expected frequencies </a:t>
          </a:r>
          <a:endParaRPr lang="en-US" b="1" dirty="0"/>
        </a:p>
      </dgm:t>
    </dgm:pt>
    <dgm:pt modelId="{1A94702C-E76E-4DA1-80BE-935F66BB166A}" type="parTrans" cxnId="{4E8FC2CA-1535-42C5-A461-242FE0FA198C}">
      <dgm:prSet/>
      <dgm:spPr/>
      <dgm:t>
        <a:bodyPr/>
        <a:lstStyle/>
        <a:p>
          <a:endParaRPr lang="en-US"/>
        </a:p>
      </dgm:t>
    </dgm:pt>
    <dgm:pt modelId="{257278C9-9CE4-4578-BB73-A3BC72AB6299}" type="sibTrans" cxnId="{4E8FC2CA-1535-42C5-A461-242FE0FA198C}">
      <dgm:prSet/>
      <dgm:spPr/>
      <dgm:t>
        <a:bodyPr/>
        <a:lstStyle/>
        <a:p>
          <a:endParaRPr lang="en-US"/>
        </a:p>
      </dgm:t>
    </dgm:pt>
    <dgm:pt modelId="{7F5DC920-F949-4C95-A102-44226FFA3CAB}">
      <dgm:prSet phldrT="[Text]"/>
      <dgm:spPr/>
      <dgm:t>
        <a:bodyPr/>
        <a:lstStyle/>
        <a:p>
          <a:r>
            <a:rPr lang="en-US" dirty="0" smtClean="0"/>
            <a:t>STEP 2</a:t>
          </a:r>
          <a:endParaRPr lang="en-US" dirty="0"/>
        </a:p>
      </dgm:t>
    </dgm:pt>
    <dgm:pt modelId="{45A3FB2F-2F01-4B8E-86AB-66713004EBAF}" type="parTrans" cxnId="{8B8F1877-31C6-4974-A99F-1E6DD9E2C51C}">
      <dgm:prSet/>
      <dgm:spPr/>
      <dgm:t>
        <a:bodyPr/>
        <a:lstStyle/>
        <a:p>
          <a:endParaRPr lang="en-US"/>
        </a:p>
      </dgm:t>
    </dgm:pt>
    <dgm:pt modelId="{9E64A5E6-2AB8-4938-A94E-FB27BEE2AEE2}" type="sibTrans" cxnId="{8B8F1877-31C6-4974-A99F-1E6DD9E2C51C}">
      <dgm:prSet/>
      <dgm:spPr/>
      <dgm:t>
        <a:bodyPr/>
        <a:lstStyle/>
        <a:p>
          <a:endParaRPr lang="en-US"/>
        </a:p>
      </dgm:t>
    </dgm:pt>
    <dgm:pt modelId="{B69EB6B6-845B-45D4-8245-6BDCFBCB6596}">
      <dgm:prSet phldrT="[Text]"/>
      <dgm:spPr/>
      <dgm:t>
        <a:bodyPr/>
        <a:lstStyle/>
        <a:p>
          <a:pPr algn="just"/>
          <a:r>
            <a:rPr lang="en-US" b="1" dirty="0" smtClean="0"/>
            <a:t>Take the difference between the observed and expected frequencies and obtain the squares of these differences  (O-E)</a:t>
          </a:r>
          <a:r>
            <a:rPr lang="en-US" b="1" baseline="30000" dirty="0" smtClean="0"/>
            <a:t>2</a:t>
          </a:r>
          <a:endParaRPr lang="en-US" b="1" baseline="30000" dirty="0"/>
        </a:p>
      </dgm:t>
    </dgm:pt>
    <dgm:pt modelId="{155A6D77-99E9-4528-AAA1-E021CA453E4D}" type="parTrans" cxnId="{23B0EB3E-E3D6-40BD-A3C3-6D403E9BBB9C}">
      <dgm:prSet/>
      <dgm:spPr/>
      <dgm:t>
        <a:bodyPr/>
        <a:lstStyle/>
        <a:p>
          <a:endParaRPr lang="en-US"/>
        </a:p>
      </dgm:t>
    </dgm:pt>
    <dgm:pt modelId="{19DCF0F8-6D5D-4D5E-BD0C-48219EDFF8F0}" type="sibTrans" cxnId="{23B0EB3E-E3D6-40BD-A3C3-6D403E9BBB9C}">
      <dgm:prSet/>
      <dgm:spPr/>
      <dgm:t>
        <a:bodyPr/>
        <a:lstStyle/>
        <a:p>
          <a:endParaRPr lang="en-US"/>
        </a:p>
      </dgm:t>
    </dgm:pt>
    <dgm:pt modelId="{7C22B8E5-861E-487C-A16A-EAA8267BEC86}">
      <dgm:prSet phldrT="[Text]"/>
      <dgm:spPr/>
      <dgm:t>
        <a:bodyPr/>
        <a:lstStyle/>
        <a:p>
          <a:r>
            <a:rPr lang="en-US" dirty="0" smtClean="0"/>
            <a:t>STEP 3</a:t>
          </a:r>
          <a:endParaRPr lang="en-US" dirty="0"/>
        </a:p>
      </dgm:t>
    </dgm:pt>
    <dgm:pt modelId="{7EF48587-F418-4567-B3C5-1CD4AA2C3D1C}" type="parTrans" cxnId="{C6781015-DADB-45B7-B2FC-9487F23C5744}">
      <dgm:prSet/>
      <dgm:spPr/>
      <dgm:t>
        <a:bodyPr/>
        <a:lstStyle/>
        <a:p>
          <a:endParaRPr lang="en-US"/>
        </a:p>
      </dgm:t>
    </dgm:pt>
    <dgm:pt modelId="{80443CFD-3CE5-46B7-820A-7BCD2C410168}" type="sibTrans" cxnId="{C6781015-DADB-45B7-B2FC-9487F23C5744}">
      <dgm:prSet/>
      <dgm:spPr/>
      <dgm:t>
        <a:bodyPr/>
        <a:lstStyle/>
        <a:p>
          <a:endParaRPr lang="en-US"/>
        </a:p>
      </dgm:t>
    </dgm:pt>
    <dgm:pt modelId="{83798EA0-24D7-4B0D-963D-F4DFC6D3DC94}">
      <dgm:prSet phldrT="[Text]"/>
      <dgm:spPr/>
      <dgm:t>
        <a:bodyPr/>
        <a:lstStyle/>
        <a:p>
          <a:pPr algn="just"/>
          <a:r>
            <a:rPr lang="en-US" b="1" dirty="0" smtClean="0"/>
            <a:t>Divide the values obtained in Step 2 by the respective expected frequency, E and add all the values to get the value according to the formula given by:</a:t>
          </a:r>
          <a:endParaRPr lang="en-US" b="1" dirty="0"/>
        </a:p>
      </dgm:t>
    </dgm:pt>
    <dgm:pt modelId="{D345D984-B77A-4E8B-9B49-E2B187C874C9}" type="parTrans" cxnId="{DF915816-25EA-4E51-8ADD-587EB8B10D8A}">
      <dgm:prSet/>
      <dgm:spPr/>
      <dgm:t>
        <a:bodyPr/>
        <a:lstStyle/>
        <a:p>
          <a:endParaRPr lang="en-US"/>
        </a:p>
      </dgm:t>
    </dgm:pt>
    <dgm:pt modelId="{FBC0CC38-0E08-4583-85B3-19919AF5C325}" type="sibTrans" cxnId="{DF915816-25EA-4E51-8ADD-587EB8B10D8A}">
      <dgm:prSet/>
      <dgm:spPr/>
      <dgm:t>
        <a:bodyPr/>
        <a:lstStyle/>
        <a:p>
          <a:endParaRPr lang="en-US"/>
        </a:p>
      </dgm:t>
    </dgm:pt>
    <dgm:pt modelId="{4C1DE2FD-58A9-447D-AC6E-47008DD2D65C}" type="pres">
      <dgm:prSet presAssocID="{262EEA36-864B-42AC-8AB7-B540C427F4C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C9AA70-C7CC-4777-BC24-B651FBE330EA}" type="pres">
      <dgm:prSet presAssocID="{4171D5DA-99B2-4E6A-968C-75AF43391149}" presName="composite" presStyleCnt="0"/>
      <dgm:spPr/>
    </dgm:pt>
    <dgm:pt modelId="{4EDDC316-35F7-4BDB-8EE1-BDBD8A18EB29}" type="pres">
      <dgm:prSet presAssocID="{4171D5DA-99B2-4E6A-968C-75AF4339114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A60269-AE58-4895-8B44-88B59660BDE6}" type="pres">
      <dgm:prSet presAssocID="{4171D5DA-99B2-4E6A-968C-75AF4339114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81FAEF-2C5E-4913-8F13-484FB10F8BBE}" type="pres">
      <dgm:prSet presAssocID="{5A5336A3-9DB1-4DEF-8DBC-4916BA379FB4}" presName="sp" presStyleCnt="0"/>
      <dgm:spPr/>
    </dgm:pt>
    <dgm:pt modelId="{318D918C-4EA0-40F3-B64D-844926647C1C}" type="pres">
      <dgm:prSet presAssocID="{7F5DC920-F949-4C95-A102-44226FFA3CAB}" presName="composite" presStyleCnt="0"/>
      <dgm:spPr/>
    </dgm:pt>
    <dgm:pt modelId="{4128016F-B516-41C3-8158-B17A148807A9}" type="pres">
      <dgm:prSet presAssocID="{7F5DC920-F949-4C95-A102-44226FFA3C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5D31CA-59C5-422E-82C7-6828D047994D}" type="pres">
      <dgm:prSet presAssocID="{7F5DC920-F949-4C95-A102-44226FFA3C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2B00A3-7E21-4175-A8AC-194BF67AF75A}" type="pres">
      <dgm:prSet presAssocID="{9E64A5E6-2AB8-4938-A94E-FB27BEE2AEE2}" presName="sp" presStyleCnt="0"/>
      <dgm:spPr/>
    </dgm:pt>
    <dgm:pt modelId="{71F5E7CE-77BC-4C4F-970E-1A41009D6F7B}" type="pres">
      <dgm:prSet presAssocID="{7C22B8E5-861E-487C-A16A-EAA8267BEC86}" presName="composite" presStyleCnt="0"/>
      <dgm:spPr/>
    </dgm:pt>
    <dgm:pt modelId="{18F334A8-B6CF-401A-B3DA-2D660AB1AF5A}" type="pres">
      <dgm:prSet presAssocID="{7C22B8E5-861E-487C-A16A-EAA8267BEC8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50FCA8-D038-4E07-8873-DFCB5CA0BA20}" type="pres">
      <dgm:prSet presAssocID="{7C22B8E5-861E-487C-A16A-EAA8267BEC8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A1F634-291C-D940-BCCB-3C10CA965AD3}" type="presOf" srcId="{7C22B8E5-861E-487C-A16A-EAA8267BEC86}" destId="{18F334A8-B6CF-401A-B3DA-2D660AB1AF5A}" srcOrd="0" destOrd="0" presId="urn:microsoft.com/office/officeart/2005/8/layout/chevron2"/>
    <dgm:cxn modelId="{46AB277F-8856-5D43-98E8-E65C890D52F2}" type="presOf" srcId="{B69EB6B6-845B-45D4-8245-6BDCFBCB6596}" destId="{225D31CA-59C5-422E-82C7-6828D047994D}" srcOrd="0" destOrd="0" presId="urn:microsoft.com/office/officeart/2005/8/layout/chevron2"/>
    <dgm:cxn modelId="{C6781015-DADB-45B7-B2FC-9487F23C5744}" srcId="{262EEA36-864B-42AC-8AB7-B540C427F4C6}" destId="{7C22B8E5-861E-487C-A16A-EAA8267BEC86}" srcOrd="2" destOrd="0" parTransId="{7EF48587-F418-4567-B3C5-1CD4AA2C3D1C}" sibTransId="{80443CFD-3CE5-46B7-820A-7BCD2C410168}"/>
    <dgm:cxn modelId="{8B8F1877-31C6-4974-A99F-1E6DD9E2C51C}" srcId="{262EEA36-864B-42AC-8AB7-B540C427F4C6}" destId="{7F5DC920-F949-4C95-A102-44226FFA3CAB}" srcOrd="1" destOrd="0" parTransId="{45A3FB2F-2F01-4B8E-86AB-66713004EBAF}" sibTransId="{9E64A5E6-2AB8-4938-A94E-FB27BEE2AEE2}"/>
    <dgm:cxn modelId="{EDA2C0AF-E5ED-4A4E-AF45-5ECF4C00F1BF}" type="presOf" srcId="{4171D5DA-99B2-4E6A-968C-75AF43391149}" destId="{4EDDC316-35F7-4BDB-8EE1-BDBD8A18EB29}" srcOrd="0" destOrd="0" presId="urn:microsoft.com/office/officeart/2005/8/layout/chevron2"/>
    <dgm:cxn modelId="{5248CC5E-7AC2-3346-8F11-EF495BC31D82}" type="presOf" srcId="{7F5DC920-F949-4C95-A102-44226FFA3CAB}" destId="{4128016F-B516-41C3-8158-B17A148807A9}" srcOrd="0" destOrd="0" presId="urn:microsoft.com/office/officeart/2005/8/layout/chevron2"/>
    <dgm:cxn modelId="{CF67F66F-7B46-4A3E-A364-C7E5692B6FF5}" srcId="{262EEA36-864B-42AC-8AB7-B540C427F4C6}" destId="{4171D5DA-99B2-4E6A-968C-75AF43391149}" srcOrd="0" destOrd="0" parTransId="{89312E81-3C56-4E79-81FA-C79E0C568DF6}" sibTransId="{5A5336A3-9DB1-4DEF-8DBC-4916BA379FB4}"/>
    <dgm:cxn modelId="{2ABAD2C5-FC2D-7040-8321-E2A01CCC5649}" type="presOf" srcId="{83798EA0-24D7-4B0D-963D-F4DFC6D3DC94}" destId="{A650FCA8-D038-4E07-8873-DFCB5CA0BA20}" srcOrd="0" destOrd="0" presId="urn:microsoft.com/office/officeart/2005/8/layout/chevron2"/>
    <dgm:cxn modelId="{4FAAD22C-9674-B844-9D0C-358280EFEB23}" type="presOf" srcId="{262EEA36-864B-42AC-8AB7-B540C427F4C6}" destId="{4C1DE2FD-58A9-447D-AC6E-47008DD2D65C}" srcOrd="0" destOrd="0" presId="urn:microsoft.com/office/officeart/2005/8/layout/chevron2"/>
    <dgm:cxn modelId="{23B0EB3E-E3D6-40BD-A3C3-6D403E9BBB9C}" srcId="{7F5DC920-F949-4C95-A102-44226FFA3CAB}" destId="{B69EB6B6-845B-45D4-8245-6BDCFBCB6596}" srcOrd="0" destOrd="0" parTransId="{155A6D77-99E9-4528-AAA1-E021CA453E4D}" sibTransId="{19DCF0F8-6D5D-4D5E-BD0C-48219EDFF8F0}"/>
    <dgm:cxn modelId="{DF915816-25EA-4E51-8ADD-587EB8B10D8A}" srcId="{7C22B8E5-861E-487C-A16A-EAA8267BEC86}" destId="{83798EA0-24D7-4B0D-963D-F4DFC6D3DC94}" srcOrd="0" destOrd="0" parTransId="{D345D984-B77A-4E8B-9B49-E2B187C874C9}" sibTransId="{FBC0CC38-0E08-4583-85B3-19919AF5C325}"/>
    <dgm:cxn modelId="{2E9980CA-80B0-B740-B8EF-A51943546BB8}" type="presOf" srcId="{52A510BC-30FE-48C0-8DBE-E6F182C81003}" destId="{62A60269-AE58-4895-8B44-88B59660BDE6}" srcOrd="0" destOrd="0" presId="urn:microsoft.com/office/officeart/2005/8/layout/chevron2"/>
    <dgm:cxn modelId="{4E8FC2CA-1535-42C5-A461-242FE0FA198C}" srcId="{4171D5DA-99B2-4E6A-968C-75AF43391149}" destId="{52A510BC-30FE-48C0-8DBE-E6F182C81003}" srcOrd="0" destOrd="0" parTransId="{1A94702C-E76E-4DA1-80BE-935F66BB166A}" sibTransId="{257278C9-9CE4-4578-BB73-A3BC72AB6299}"/>
    <dgm:cxn modelId="{FE3C1C09-7D2F-4743-B862-A490AA104CEF}" type="presParOf" srcId="{4C1DE2FD-58A9-447D-AC6E-47008DD2D65C}" destId="{32C9AA70-C7CC-4777-BC24-B651FBE330EA}" srcOrd="0" destOrd="0" presId="urn:microsoft.com/office/officeart/2005/8/layout/chevron2"/>
    <dgm:cxn modelId="{F0375C59-65E6-AB49-A3E6-547FBF256E77}" type="presParOf" srcId="{32C9AA70-C7CC-4777-BC24-B651FBE330EA}" destId="{4EDDC316-35F7-4BDB-8EE1-BDBD8A18EB29}" srcOrd="0" destOrd="0" presId="urn:microsoft.com/office/officeart/2005/8/layout/chevron2"/>
    <dgm:cxn modelId="{2BA5349B-FC8B-534B-9AF6-CD38A9C009BE}" type="presParOf" srcId="{32C9AA70-C7CC-4777-BC24-B651FBE330EA}" destId="{62A60269-AE58-4895-8B44-88B59660BDE6}" srcOrd="1" destOrd="0" presId="urn:microsoft.com/office/officeart/2005/8/layout/chevron2"/>
    <dgm:cxn modelId="{925554D3-20B3-DB4B-8C6E-4562AA2F0B94}" type="presParOf" srcId="{4C1DE2FD-58A9-447D-AC6E-47008DD2D65C}" destId="{7C81FAEF-2C5E-4913-8F13-484FB10F8BBE}" srcOrd="1" destOrd="0" presId="urn:microsoft.com/office/officeart/2005/8/layout/chevron2"/>
    <dgm:cxn modelId="{70790895-1D75-F644-84E0-E5BB8C9A9819}" type="presParOf" srcId="{4C1DE2FD-58A9-447D-AC6E-47008DD2D65C}" destId="{318D918C-4EA0-40F3-B64D-844926647C1C}" srcOrd="2" destOrd="0" presId="urn:microsoft.com/office/officeart/2005/8/layout/chevron2"/>
    <dgm:cxn modelId="{AF6707E5-08FB-0947-B66C-23D4C222DBCC}" type="presParOf" srcId="{318D918C-4EA0-40F3-B64D-844926647C1C}" destId="{4128016F-B516-41C3-8158-B17A148807A9}" srcOrd="0" destOrd="0" presId="urn:microsoft.com/office/officeart/2005/8/layout/chevron2"/>
    <dgm:cxn modelId="{865254BA-A9BD-C243-92CB-2D40FBEEAD51}" type="presParOf" srcId="{318D918C-4EA0-40F3-B64D-844926647C1C}" destId="{225D31CA-59C5-422E-82C7-6828D047994D}" srcOrd="1" destOrd="0" presId="urn:microsoft.com/office/officeart/2005/8/layout/chevron2"/>
    <dgm:cxn modelId="{A1C3AEF7-79CC-F447-8E5C-B325307BCD1C}" type="presParOf" srcId="{4C1DE2FD-58A9-447D-AC6E-47008DD2D65C}" destId="{642B00A3-7E21-4175-A8AC-194BF67AF75A}" srcOrd="3" destOrd="0" presId="urn:microsoft.com/office/officeart/2005/8/layout/chevron2"/>
    <dgm:cxn modelId="{AB8E3580-C090-634F-A3B8-78D7ECEC1375}" type="presParOf" srcId="{4C1DE2FD-58A9-447D-AC6E-47008DD2D65C}" destId="{71F5E7CE-77BC-4C4F-970E-1A41009D6F7B}" srcOrd="4" destOrd="0" presId="urn:microsoft.com/office/officeart/2005/8/layout/chevron2"/>
    <dgm:cxn modelId="{FB1FC42A-7995-3047-86E7-6C28E8EB2770}" type="presParOf" srcId="{71F5E7CE-77BC-4C4F-970E-1A41009D6F7B}" destId="{18F334A8-B6CF-401A-B3DA-2D660AB1AF5A}" srcOrd="0" destOrd="0" presId="urn:microsoft.com/office/officeart/2005/8/layout/chevron2"/>
    <dgm:cxn modelId="{F7794EB5-69A9-CB49-9DAE-115E91F82A23}" type="presParOf" srcId="{71F5E7CE-77BC-4C4F-970E-1A41009D6F7B}" destId="{A650FCA8-D038-4E07-8873-DFCB5CA0BA2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F6BFF4-4A19-984B-A393-371EADEDE6CC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8E23E4-98DE-ED43-879C-449336647516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STRATEGY 1: OBP from genome 1 : Blast </a:t>
          </a:r>
          <a:r>
            <a:rPr lang="en-US" sz="1500" kern="1200" dirty="0" smtClean="0"/>
            <a:t>( </a:t>
          </a:r>
          <a:r>
            <a:rPr lang="en-US" sz="1500" kern="1200" dirty="0" smtClean="0"/>
            <a:t>may not find all sequences)</a:t>
          </a:r>
          <a:endParaRPr lang="en-US" sz="1500" kern="1200" dirty="0"/>
        </a:p>
      </dsp:txBody>
      <dsp:txXfrm>
        <a:off x="3827652" y="507327"/>
        <a:ext cx="2837275" cy="966780"/>
      </dsp:txXfrm>
    </dsp:sp>
    <dsp:sp modelId="{E544CC87-DBA0-D447-A534-AE2EF363CA2D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STRATEGY 2: OBP from genome 1 against OBP of genome 2 ( 51 in Drosophila and </a:t>
          </a:r>
          <a:r>
            <a:rPr lang="en-US" sz="1500" kern="1200" dirty="0" smtClean="0"/>
            <a:t>21 </a:t>
          </a:r>
          <a:r>
            <a:rPr lang="en-US" sz="1500" kern="1200" dirty="0" smtClean="0"/>
            <a:t>in </a:t>
          </a:r>
          <a:r>
            <a:rPr lang="en-US" sz="1500" kern="1200" dirty="0" err="1" smtClean="0"/>
            <a:t>Apis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mellifera</a:t>
          </a:r>
          <a:r>
            <a:rPr lang="en-US" sz="1500" kern="1200" dirty="0" smtClean="0"/>
            <a:t>)</a:t>
          </a:r>
          <a:endParaRPr lang="en-US" sz="1500" kern="1200" dirty="0"/>
        </a:p>
      </dsp:txBody>
      <dsp:txXfrm>
        <a:off x="3827652" y="1712630"/>
        <a:ext cx="2837275" cy="966780"/>
      </dsp:txXfrm>
    </dsp:sp>
    <dsp:sp modelId="{BF082033-9017-B044-B57B-04348C673882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STRATEGY 3: Pull all OBP and create an phylogeny profile.</a:t>
          </a:r>
          <a:endParaRPr lang="en-US" sz="1500" kern="1200" dirty="0"/>
        </a:p>
      </dsp:txBody>
      <dsp:txXfrm>
        <a:off x="3827652" y="2917932"/>
        <a:ext cx="2837275" cy="9667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DC316-35F7-4BDB-8EE1-BDBD8A18EB29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STEP 1</a:t>
          </a:r>
          <a:endParaRPr lang="en-US" sz="3200" kern="1200" dirty="0"/>
        </a:p>
      </dsp:txBody>
      <dsp:txXfrm rot="-5400000">
        <a:off x="1" y="573596"/>
        <a:ext cx="1146297" cy="491270"/>
      </dsp:txXfrm>
    </dsp:sp>
    <dsp:sp modelId="{62A60269-AE58-4895-8B44-88B59660BDE6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Calculate the expected frequencies </a:t>
          </a:r>
          <a:endParaRPr lang="en-US" sz="2200" b="1" kern="1200" dirty="0"/>
        </a:p>
      </dsp:txBody>
      <dsp:txXfrm rot="-5400000">
        <a:off x="1146298" y="52408"/>
        <a:ext cx="7031341" cy="960496"/>
      </dsp:txXfrm>
    </dsp:sp>
    <dsp:sp modelId="{4128016F-B516-41C3-8158-B17A148807A9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STEP 2</a:t>
          </a:r>
          <a:endParaRPr lang="en-US" sz="3200" kern="1200" dirty="0"/>
        </a:p>
      </dsp:txBody>
      <dsp:txXfrm rot="-5400000">
        <a:off x="1" y="2017346"/>
        <a:ext cx="1146297" cy="491270"/>
      </dsp:txXfrm>
    </dsp:sp>
    <dsp:sp modelId="{225D31CA-59C5-422E-82C7-6828D047994D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Take the difference between the observed and expected frequencies and obtain the squares of these differences  (O-E)</a:t>
          </a:r>
          <a:r>
            <a:rPr lang="en-US" sz="2200" b="1" kern="1200" baseline="30000" dirty="0" smtClean="0"/>
            <a:t>2</a:t>
          </a:r>
          <a:endParaRPr lang="en-US" sz="2200" b="1" kern="1200" baseline="30000" dirty="0"/>
        </a:p>
      </dsp:txBody>
      <dsp:txXfrm rot="-5400000">
        <a:off x="1146298" y="1496158"/>
        <a:ext cx="7031341" cy="960496"/>
      </dsp:txXfrm>
    </dsp:sp>
    <dsp:sp modelId="{18F334A8-B6CF-401A-B3DA-2D660AB1AF5A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STEP 3</a:t>
          </a:r>
          <a:endParaRPr lang="en-US" sz="3200" kern="1200" dirty="0"/>
        </a:p>
      </dsp:txBody>
      <dsp:txXfrm rot="-5400000">
        <a:off x="1" y="3461096"/>
        <a:ext cx="1146297" cy="491270"/>
      </dsp:txXfrm>
    </dsp:sp>
    <dsp:sp modelId="{A650FCA8-D038-4E07-8873-DFCB5CA0BA20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Divide the values obtained in Step 2 by the respective expected frequency, E and add all the values to get the value according to the formula given by:</a:t>
          </a:r>
          <a:endParaRPr lang="en-US" sz="2200" b="1" kern="1200" dirty="0"/>
        </a:p>
      </dsp:txBody>
      <dsp:txXfrm rot="-5400000">
        <a:off x="1146298" y="2939908"/>
        <a:ext cx="70313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DC5A5-FB5C-D54E-9797-F5A61D6BDC79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B7E4C-1495-2544-B124-0B51AB7A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1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https://</a:t>
            </a:r>
            <a:r>
              <a:rPr lang="en-US" b="1" dirty="0" err="1" smtClean="0"/>
              <a:t>statsmethods.wordpress.com</a:t>
            </a:r>
            <a:r>
              <a:rPr lang="en-US" b="1" dirty="0" smtClean="0"/>
              <a:t>/2013/05/06/contingency-table/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7E4C-1495-2544-B124-0B51AB7AF9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54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equation T = 6x + 53 roughly approximates the tuition per credit at ECC since 2001.   In this case, x represents the number of years since 2001 and T represents the tuition amount for that year.</a:t>
            </a:r>
          </a:p>
          <a:p>
            <a:r>
              <a:rPr lang="en-US" dirty="0" smtClean="0"/>
              <a:t>The graph below illustrates the relationship.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7E4C-1495-2544-B124-0B51AB7AF9C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64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maths.nayland.school.nz</a:t>
            </a:r>
            <a:r>
              <a:rPr lang="en-US" dirty="0" smtClean="0"/>
              <a:t>/Year_13_Maths/3.9_Bivariate_data/7_Coefficient_of_determination.html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7E4C-1495-2544-B124-0B51AB7AF9C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56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www.socialresearchmethods.net</a:t>
            </a:r>
            <a:r>
              <a:rPr lang="en-US" dirty="0" smtClean="0"/>
              <a:t>/kb/</a:t>
            </a:r>
            <a:r>
              <a:rPr lang="en-US" dirty="0" err="1" smtClean="0"/>
              <a:t>stat_t.php</a:t>
            </a:r>
            <a:endParaRPr lang="en-US" dirty="0" smtClean="0"/>
          </a:p>
          <a:p>
            <a:r>
              <a:rPr lang="en-US" dirty="0" smtClean="0"/>
              <a:t>The t-value will be positive if the first mean is larger than the second and negative if it is smaller. Once you compute the t-value you have to look it up in a table of significance to test whether the ratio is large enough to say that the difference between the groups is not likely to have been a chance finding.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7E4C-1495-2544-B124-0B51AB7AF9C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08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www.socialresearchmethods.net</a:t>
            </a:r>
            <a:r>
              <a:rPr lang="en-US" dirty="0" smtClean="0"/>
              <a:t>/kb/</a:t>
            </a:r>
            <a:r>
              <a:rPr lang="en-US" dirty="0" err="1" smtClean="0"/>
              <a:t>stat_t.php</a:t>
            </a:r>
            <a:endParaRPr lang="en-US" dirty="0" smtClean="0"/>
          </a:p>
          <a:p>
            <a:r>
              <a:rPr lang="en-US" dirty="0" smtClean="0"/>
              <a:t>The t-value will be positive if the first mean is larger than the second and negative if it is smaller. Once you compute the t-value you have to look it up in a table of significance to test whether the ratio is large enough to say that the difference between the groups is not likely to have been a chance finding.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7E4C-1495-2544-B124-0B51AB7AF9C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08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www.linkedin.com</a:t>
            </a:r>
            <a:r>
              <a:rPr lang="en-US" dirty="0" smtClean="0"/>
              <a:t>/pulse/</a:t>
            </a:r>
            <a:r>
              <a:rPr lang="en-US" dirty="0" err="1" smtClean="0"/>
              <a:t>anova</a:t>
            </a:r>
            <a:r>
              <a:rPr lang="en-US" dirty="0" smtClean="0"/>
              <a:t>-analysis-variance-</a:t>
            </a:r>
            <a:r>
              <a:rPr lang="en-US" dirty="0" err="1" smtClean="0"/>
              <a:t>kumar</a:t>
            </a:r>
            <a:r>
              <a:rPr lang="en-US" dirty="0" smtClean="0"/>
              <a:t>-p/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7E4C-1495-2544-B124-0B51AB7AF9C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47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6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4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38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0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0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5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4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036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75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54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9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DC2B6-7EC0-2E43-837F-7AC9A0578173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EC94C-49E7-564D-B2FD-8CCD2C5C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report two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925079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9933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5" dirty="0" smtClean="0"/>
              <a:t>Coefficient </a:t>
            </a:r>
            <a:r>
              <a:rPr lang="en-US" dirty="0" smtClean="0"/>
              <a:t>of</a:t>
            </a:r>
            <a:r>
              <a:rPr lang="en-US" spc="-20" dirty="0" smtClean="0"/>
              <a:t> </a:t>
            </a:r>
            <a:r>
              <a:rPr lang="en-US" spc="-5" dirty="0" smtClean="0"/>
              <a:t>Determination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5910" marR="76835" indent="-283210">
              <a:buClr>
                <a:srgbClr val="3791A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lang="en-US" spc="-5" dirty="0">
                <a:latin typeface="Gill Sans MT"/>
                <a:cs typeface="Gill Sans MT"/>
              </a:rPr>
              <a:t>This </a:t>
            </a:r>
            <a:r>
              <a:rPr lang="en-US" spc="-20" dirty="0">
                <a:latin typeface="Gill Sans MT"/>
                <a:cs typeface="Gill Sans MT"/>
              </a:rPr>
              <a:t>gives </a:t>
            </a:r>
            <a:r>
              <a:rPr lang="en-US" spc="-5" dirty="0">
                <a:latin typeface="Gill Sans MT"/>
                <a:cs typeface="Gill Sans MT"/>
              </a:rPr>
              <a:t>an </a:t>
            </a:r>
            <a:r>
              <a:rPr lang="en-US" spc="-10" dirty="0">
                <a:latin typeface="Gill Sans MT"/>
                <a:cs typeface="Gill Sans MT"/>
              </a:rPr>
              <a:t>indication of </a:t>
            </a:r>
            <a:r>
              <a:rPr lang="en-US" spc="-15" dirty="0">
                <a:latin typeface="Gill Sans MT"/>
                <a:cs typeface="Gill Sans MT"/>
              </a:rPr>
              <a:t>how </a:t>
            </a:r>
            <a:r>
              <a:rPr lang="en-US" spc="-10" dirty="0">
                <a:latin typeface="Gill Sans MT"/>
                <a:cs typeface="Gill Sans MT"/>
              </a:rPr>
              <a:t>‘good’ </a:t>
            </a:r>
            <a:r>
              <a:rPr lang="en-US" spc="-5" dirty="0">
                <a:latin typeface="Gill Sans MT"/>
                <a:cs typeface="Gill Sans MT"/>
              </a:rPr>
              <a:t>a</a:t>
            </a:r>
            <a:r>
              <a:rPr lang="en-US" spc="-200" dirty="0">
                <a:latin typeface="Gill Sans MT"/>
                <a:cs typeface="Gill Sans MT"/>
              </a:rPr>
              <a:t> </a:t>
            </a:r>
            <a:r>
              <a:rPr lang="en-US" spc="-10" dirty="0">
                <a:latin typeface="Gill Sans MT"/>
                <a:cs typeface="Gill Sans MT"/>
              </a:rPr>
              <a:t>fit  </a:t>
            </a:r>
            <a:r>
              <a:rPr lang="en-US" spc="-5" dirty="0">
                <a:latin typeface="Gill Sans MT"/>
                <a:cs typeface="Gill Sans MT"/>
              </a:rPr>
              <a:t>the </a:t>
            </a:r>
            <a:r>
              <a:rPr lang="en-US" spc="-20" dirty="0">
                <a:latin typeface="Gill Sans MT"/>
                <a:cs typeface="Gill Sans MT"/>
              </a:rPr>
              <a:t>‘regression </a:t>
            </a:r>
            <a:r>
              <a:rPr lang="en-US" spc="-5" dirty="0">
                <a:latin typeface="Gill Sans MT"/>
                <a:cs typeface="Gill Sans MT"/>
              </a:rPr>
              <a:t>line’ is </a:t>
            </a:r>
            <a:r>
              <a:rPr lang="en-US" spc="-10" dirty="0">
                <a:latin typeface="Gill Sans MT"/>
                <a:cs typeface="Gill Sans MT"/>
              </a:rPr>
              <a:t>to </a:t>
            </a:r>
            <a:r>
              <a:rPr lang="en-US" spc="-5" dirty="0">
                <a:latin typeface="Gill Sans MT"/>
                <a:cs typeface="Gill Sans MT"/>
              </a:rPr>
              <a:t>the data</a:t>
            </a:r>
            <a:r>
              <a:rPr lang="en-US" spc="-225" dirty="0">
                <a:latin typeface="Gill Sans MT"/>
                <a:cs typeface="Gill Sans MT"/>
              </a:rPr>
              <a:t> </a:t>
            </a:r>
            <a:r>
              <a:rPr lang="en-US" spc="-5" dirty="0">
                <a:latin typeface="Gill Sans MT"/>
                <a:cs typeface="Gill Sans MT"/>
              </a:rPr>
              <a:t>points</a:t>
            </a:r>
            <a:endParaRPr lang="en-US" dirty="0">
              <a:latin typeface="Gill Sans MT"/>
              <a:cs typeface="Gill Sans MT"/>
            </a:endParaRPr>
          </a:p>
          <a:p>
            <a:pPr marL="12700" marR="5080" indent="0" algn="just">
              <a:spcBef>
                <a:spcPts val="600"/>
              </a:spcBef>
              <a:buClr>
                <a:srgbClr val="3791A7"/>
              </a:buClr>
              <a:buSzPct val="79687"/>
              <a:buNone/>
              <a:tabLst>
                <a:tab pos="296545" algn="l"/>
              </a:tabLst>
            </a:pPr>
            <a:r>
              <a:rPr lang="en-US" spc="10" dirty="0" smtClean="0">
                <a:latin typeface="Gill Sans MT"/>
                <a:cs typeface="Gill Sans MT"/>
              </a:rPr>
              <a:t>(i.e.) </a:t>
            </a:r>
            <a:r>
              <a:rPr lang="en-US" spc="-20" dirty="0">
                <a:latin typeface="Gill Sans MT"/>
                <a:cs typeface="Gill Sans MT"/>
              </a:rPr>
              <a:t>How </a:t>
            </a:r>
            <a:r>
              <a:rPr lang="en-US" spc="-10" dirty="0">
                <a:latin typeface="Gill Sans MT"/>
                <a:cs typeface="Gill Sans MT"/>
              </a:rPr>
              <a:t>much of </a:t>
            </a:r>
            <a:r>
              <a:rPr lang="en-US" spc="-5" dirty="0">
                <a:latin typeface="Gill Sans MT"/>
                <a:cs typeface="Gill Sans MT"/>
              </a:rPr>
              <a:t>the </a:t>
            </a:r>
            <a:r>
              <a:rPr lang="en-US" spc="-10" dirty="0">
                <a:latin typeface="Gill Sans MT"/>
                <a:cs typeface="Gill Sans MT"/>
              </a:rPr>
              <a:t>total variation in</a:t>
            </a:r>
            <a:r>
              <a:rPr lang="en-US" spc="-715" dirty="0">
                <a:latin typeface="Gill Sans MT"/>
                <a:cs typeface="Gill Sans MT"/>
              </a:rPr>
              <a:t> </a:t>
            </a:r>
            <a:r>
              <a:rPr lang="en-US" spc="-5" dirty="0">
                <a:latin typeface="Gill Sans MT"/>
                <a:cs typeface="Gill Sans MT"/>
              </a:rPr>
              <a:t>Y is  described </a:t>
            </a:r>
            <a:r>
              <a:rPr lang="en-US" spc="-10" dirty="0">
                <a:latin typeface="Gill Sans MT"/>
                <a:cs typeface="Gill Sans MT"/>
              </a:rPr>
              <a:t>or </a:t>
            </a:r>
            <a:r>
              <a:rPr lang="en-US" spc="-5" dirty="0">
                <a:latin typeface="Gill Sans MT"/>
                <a:cs typeface="Gill Sans MT"/>
              </a:rPr>
              <a:t>‘determined’ </a:t>
            </a:r>
            <a:r>
              <a:rPr lang="en-US" spc="-15" dirty="0">
                <a:latin typeface="Gill Sans MT"/>
                <a:cs typeface="Gill Sans MT"/>
              </a:rPr>
              <a:t>by </a:t>
            </a:r>
            <a:r>
              <a:rPr lang="en-US" spc="-5" dirty="0">
                <a:latin typeface="Gill Sans MT"/>
                <a:cs typeface="Gill Sans MT"/>
              </a:rPr>
              <a:t>the</a:t>
            </a:r>
            <a:r>
              <a:rPr lang="en-US" spc="-280" dirty="0">
                <a:latin typeface="Gill Sans MT"/>
                <a:cs typeface="Gill Sans MT"/>
              </a:rPr>
              <a:t> </a:t>
            </a:r>
            <a:r>
              <a:rPr lang="en-US" spc="-10" dirty="0">
                <a:latin typeface="Gill Sans MT"/>
                <a:cs typeface="Gill Sans MT"/>
              </a:rPr>
              <a:t>variation  in</a:t>
            </a:r>
            <a:r>
              <a:rPr lang="en-US" spc="-105" dirty="0">
                <a:latin typeface="Gill Sans MT"/>
                <a:cs typeface="Gill Sans MT"/>
              </a:rPr>
              <a:t> </a:t>
            </a:r>
            <a:r>
              <a:rPr lang="en-US" spc="-10" dirty="0">
                <a:latin typeface="Gill Sans MT"/>
                <a:cs typeface="Gill Sans MT"/>
              </a:rPr>
              <a:t>X</a:t>
            </a:r>
            <a:endParaRPr lang="en-US" dirty="0">
              <a:latin typeface="Gill Sans MT"/>
              <a:cs typeface="Gill Sans MT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dirty="0" smtClean="0">
                <a:latin typeface="Gill Sans MT"/>
                <a:cs typeface="Gill Sans MT"/>
              </a:rPr>
              <a:t>Coefficient </a:t>
            </a:r>
            <a:r>
              <a:rPr lang="en-US" spc="5" dirty="0" smtClean="0">
                <a:latin typeface="Gill Sans MT"/>
                <a:cs typeface="Gill Sans MT"/>
              </a:rPr>
              <a:t>of</a:t>
            </a:r>
            <a:r>
              <a:rPr lang="en-US" spc="-120" dirty="0" smtClean="0">
                <a:latin typeface="Gill Sans MT"/>
                <a:cs typeface="Gill Sans MT"/>
              </a:rPr>
              <a:t> </a:t>
            </a:r>
            <a:r>
              <a:rPr lang="en-US" dirty="0" smtClean="0">
                <a:latin typeface="Gill Sans MT"/>
                <a:cs typeface="Gill Sans MT"/>
              </a:rPr>
              <a:t>determination</a:t>
            </a:r>
          </a:p>
          <a:p>
            <a:pPr marL="2413000" indent="0">
              <a:lnSpc>
                <a:spcPct val="100000"/>
              </a:lnSpc>
              <a:buNone/>
            </a:pPr>
            <a:r>
              <a:rPr lang="en-US" dirty="0" smtClean="0">
                <a:latin typeface="Gill Sans MT"/>
                <a:cs typeface="Gill Sans MT"/>
              </a:rPr>
              <a:t>= </a:t>
            </a:r>
            <a:r>
              <a:rPr lang="en-US" spc="-5" dirty="0" smtClean="0">
                <a:latin typeface="Gill Sans MT"/>
                <a:cs typeface="Gill Sans MT"/>
              </a:rPr>
              <a:t>(Correlation</a:t>
            </a:r>
            <a:r>
              <a:rPr lang="en-US" spc="-140" dirty="0" smtClean="0">
                <a:latin typeface="Gill Sans MT"/>
                <a:cs typeface="Gill Sans MT"/>
              </a:rPr>
              <a:t> </a:t>
            </a:r>
            <a:r>
              <a:rPr lang="en-US" dirty="0" smtClean="0">
                <a:latin typeface="Gill Sans MT"/>
                <a:cs typeface="Gill Sans MT"/>
              </a:rPr>
              <a:t>coefficient)</a:t>
            </a:r>
            <a:r>
              <a:rPr lang="en-US" baseline="30000" dirty="0" smtClean="0">
                <a:latin typeface="Gill Sans MT"/>
                <a:cs typeface="Gill Sans MT"/>
              </a:rPr>
              <a:t>2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758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51" y="0"/>
            <a:ext cx="8823099" cy="1417638"/>
          </a:xfrm>
        </p:spPr>
        <p:txBody>
          <a:bodyPr/>
          <a:lstStyle/>
          <a:p>
            <a:r>
              <a:rPr lang="en-US" spc="-5" dirty="0" smtClean="0"/>
              <a:t>Coefficient </a:t>
            </a:r>
            <a:r>
              <a:rPr lang="en-US" dirty="0" smtClean="0"/>
              <a:t>of</a:t>
            </a:r>
            <a:r>
              <a:rPr lang="en-US" spc="-20" dirty="0" smtClean="0"/>
              <a:t> </a:t>
            </a:r>
            <a:r>
              <a:rPr lang="en-US" spc="-5" dirty="0" smtClean="0"/>
              <a:t>Determination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R2 =	</a:t>
            </a:r>
            <a:r>
              <a:rPr lang="en-US" u="sng" dirty="0" smtClean="0"/>
              <a:t>Variation explained by the model </a:t>
            </a:r>
            <a:r>
              <a:rPr lang="en-US" dirty="0" smtClean="0"/>
              <a:t>*   </a:t>
            </a:r>
            <a:r>
              <a:rPr lang="en-US" u="sng" dirty="0" smtClean="0"/>
              <a:t>100</a:t>
            </a:r>
          </a:p>
          <a:p>
            <a:pPr marL="0" indent="0">
              <a:buNone/>
            </a:pPr>
            <a:r>
              <a:rPr lang="en-US" dirty="0" smtClean="0"/>
              <a:t>	                       Total Variation                        1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 </a:t>
            </a:r>
          </a:p>
        </p:txBody>
      </p:sp>
      <p:pic>
        <p:nvPicPr>
          <p:cNvPr id="4" name="Picture 3" descr="13_Coefficient_of_determination_clip_image00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41" y="2619254"/>
            <a:ext cx="8079959" cy="32243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6126163"/>
            <a:ext cx="899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Coefficient of Determination R2 is close to 100% then the model fits the data well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50539" y="4390741"/>
            <a:ext cx="3293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VERTICAL difference between the data point and the regression line is the 'Unexplained Variation'</a:t>
            </a:r>
          </a:p>
          <a:p>
            <a:r>
              <a:rPr lang="en-US" sz="1200" dirty="0" smtClean="0"/>
              <a:t>The VERTICAL difference between the mean y value and the regression line is the 'Explained Variation'</a:t>
            </a:r>
          </a:p>
          <a:p>
            <a:r>
              <a:rPr lang="en-US" sz="1200" dirty="0" smtClean="0"/>
              <a:t>The VERTICAL difference between the mean y value and the data point is the 'Total Variation'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7207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Types of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228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Spearman’s rank </a:t>
            </a:r>
            <a:r>
              <a:rPr lang="en-US" sz="2800" b="1" spc="-5" dirty="0" smtClean="0"/>
              <a:t>Coefficient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i="1" u="sng" dirty="0" smtClean="0"/>
              <a:t> </a:t>
            </a:r>
            <a:r>
              <a:rPr lang="en-US" sz="2800" i="1" u="sng" dirty="0"/>
              <a:t>R</a:t>
            </a:r>
            <a:r>
              <a:rPr lang="en-US" sz="2800" i="1" u="sng" dirty="0" smtClean="0"/>
              <a:t>elationship between ordered sets of  data</a:t>
            </a:r>
            <a:endParaRPr lang="en-US" sz="2800" i="1" u="sng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pc="-10" dirty="0">
                <a:latin typeface="Gill Sans MT"/>
                <a:cs typeface="Gill Sans MT"/>
              </a:rPr>
              <a:t>Used </a:t>
            </a:r>
            <a:r>
              <a:rPr lang="en-US" dirty="0">
                <a:latin typeface="Gill Sans MT"/>
                <a:cs typeface="Gill Sans MT"/>
              </a:rPr>
              <a:t>when </a:t>
            </a:r>
            <a:r>
              <a:rPr lang="en-US" spc="-40" dirty="0">
                <a:latin typeface="Gill Sans MT"/>
                <a:cs typeface="Gill Sans MT"/>
              </a:rPr>
              <a:t>we </a:t>
            </a:r>
            <a:r>
              <a:rPr lang="en-US" dirty="0">
                <a:latin typeface="Gill Sans MT"/>
                <a:cs typeface="Gill Sans MT"/>
              </a:rPr>
              <a:t>want </a:t>
            </a:r>
            <a:r>
              <a:rPr lang="en-US" spc="-10" dirty="0">
                <a:latin typeface="Gill Sans MT"/>
                <a:cs typeface="Gill Sans MT"/>
              </a:rPr>
              <a:t>to </a:t>
            </a:r>
            <a:r>
              <a:rPr lang="en-US" spc="-5" dirty="0">
                <a:latin typeface="Gill Sans MT"/>
                <a:cs typeface="Gill Sans MT"/>
              </a:rPr>
              <a:t>find the  </a:t>
            </a:r>
            <a:r>
              <a:rPr lang="en-US" spc="-15" dirty="0">
                <a:latin typeface="Gill Sans MT"/>
                <a:cs typeface="Gill Sans MT"/>
              </a:rPr>
              <a:t>correlation between </a:t>
            </a:r>
            <a:r>
              <a:rPr lang="en-US" spc="-5" dirty="0">
                <a:latin typeface="Gill Sans MT"/>
                <a:cs typeface="Gill Sans MT"/>
              </a:rPr>
              <a:t>2 </a:t>
            </a:r>
            <a:r>
              <a:rPr lang="en-US" spc="-10" dirty="0">
                <a:latin typeface="Gill Sans MT"/>
                <a:cs typeface="Gill Sans MT"/>
              </a:rPr>
              <a:t>sets of </a:t>
            </a:r>
            <a:r>
              <a:rPr lang="en-US" spc="-5" dirty="0">
                <a:latin typeface="Gill Sans MT"/>
                <a:cs typeface="Gill Sans MT"/>
              </a:rPr>
              <a:t>data that </a:t>
            </a:r>
            <a:r>
              <a:rPr lang="en-US" spc="-5" dirty="0" smtClean="0">
                <a:latin typeface="Gill Sans MT"/>
                <a:cs typeface="Gill Sans MT"/>
              </a:rPr>
              <a:t>is </a:t>
            </a:r>
            <a:r>
              <a:rPr lang="en-US" spc="-10" dirty="0">
                <a:latin typeface="Gill Sans MT"/>
                <a:cs typeface="Gill Sans MT"/>
              </a:rPr>
              <a:t>ordinal (</a:t>
            </a:r>
            <a:r>
              <a:rPr lang="en-US" spc="-10" dirty="0" err="1">
                <a:latin typeface="Gill Sans MT"/>
                <a:cs typeface="Gill Sans MT"/>
              </a:rPr>
              <a:t>i.e</a:t>
            </a:r>
            <a:r>
              <a:rPr lang="en-US" spc="-10" dirty="0">
                <a:latin typeface="Gill Sans MT"/>
                <a:cs typeface="Gill Sans MT"/>
              </a:rPr>
              <a:t> </a:t>
            </a:r>
            <a:r>
              <a:rPr lang="en-US" dirty="0">
                <a:latin typeface="Gill Sans MT"/>
                <a:cs typeface="Gill Sans MT"/>
              </a:rPr>
              <a:t>has</a:t>
            </a:r>
            <a:r>
              <a:rPr lang="en-US" spc="-50" dirty="0">
                <a:latin typeface="Gill Sans MT"/>
                <a:cs typeface="Gill Sans MT"/>
              </a:rPr>
              <a:t> </a:t>
            </a:r>
            <a:r>
              <a:rPr lang="en-US" spc="-10" dirty="0">
                <a:latin typeface="Gill Sans MT"/>
                <a:cs typeface="Gill Sans MT"/>
              </a:rPr>
              <a:t>order).</a:t>
            </a:r>
            <a:endParaRPr lang="en-US" dirty="0">
              <a:latin typeface="Gill Sans MT"/>
              <a:cs typeface="Gill Sans MT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12700">
              <a:lnSpc>
                <a:spcPct val="100000"/>
              </a:lnSpc>
            </a:pPr>
            <a:r>
              <a:rPr lang="en-US" spc="-10" dirty="0" smtClean="0">
                <a:latin typeface="Gill Sans MT"/>
                <a:cs typeface="Gill Sans MT"/>
              </a:rPr>
              <a:t>Where;</a:t>
            </a:r>
            <a:endParaRPr lang="en-US" dirty="0" smtClean="0">
              <a:latin typeface="Gill Sans MT"/>
              <a:cs typeface="Gill Sans MT"/>
            </a:endParaRPr>
          </a:p>
          <a:p>
            <a:pPr marL="347980">
              <a:lnSpc>
                <a:spcPct val="100000"/>
              </a:lnSpc>
            </a:pPr>
            <a:r>
              <a:rPr lang="en-US" dirty="0" smtClean="0">
                <a:latin typeface="Gill Sans MT"/>
                <a:cs typeface="Gill Sans MT"/>
              </a:rPr>
              <a:t>n = </a:t>
            </a:r>
            <a:r>
              <a:rPr lang="en-US" spc="-30" dirty="0" smtClean="0">
                <a:latin typeface="Gill Sans MT"/>
                <a:cs typeface="Gill Sans MT"/>
              </a:rPr>
              <a:t>no. </a:t>
            </a:r>
            <a:r>
              <a:rPr lang="en-US" spc="-5" dirty="0" smtClean="0">
                <a:latin typeface="Gill Sans MT"/>
                <a:cs typeface="Gill Sans MT"/>
              </a:rPr>
              <a:t>of </a:t>
            </a:r>
            <a:r>
              <a:rPr lang="en-US" spc="-10" dirty="0" smtClean="0">
                <a:latin typeface="Gill Sans MT"/>
                <a:cs typeface="Gill Sans MT"/>
              </a:rPr>
              <a:t>paired </a:t>
            </a:r>
            <a:r>
              <a:rPr lang="en-US" spc="-5" dirty="0" smtClean="0">
                <a:latin typeface="Gill Sans MT"/>
                <a:cs typeface="Gill Sans MT"/>
              </a:rPr>
              <a:t>data</a:t>
            </a:r>
            <a:r>
              <a:rPr lang="en-US" spc="-260" dirty="0" smtClean="0">
                <a:latin typeface="Gill Sans MT"/>
                <a:cs typeface="Gill Sans MT"/>
              </a:rPr>
              <a:t> </a:t>
            </a:r>
            <a:r>
              <a:rPr lang="en-US" spc="-5" dirty="0" smtClean="0">
                <a:latin typeface="Gill Sans MT"/>
                <a:cs typeface="Gill Sans MT"/>
              </a:rPr>
              <a:t>entries</a:t>
            </a:r>
            <a:endParaRPr lang="en-US" dirty="0" smtClean="0">
              <a:latin typeface="Gill Sans MT"/>
              <a:cs typeface="Gill Sans MT"/>
            </a:endParaRPr>
          </a:p>
          <a:p>
            <a:pPr marL="347980">
              <a:lnSpc>
                <a:spcPct val="100000"/>
              </a:lnSpc>
            </a:pPr>
            <a:r>
              <a:rPr lang="en-US" dirty="0" smtClean="0">
                <a:latin typeface="Gill Sans MT"/>
                <a:cs typeface="Gill Sans MT"/>
              </a:rPr>
              <a:t>d = </a:t>
            </a:r>
            <a:r>
              <a:rPr lang="en-US" spc="-5" dirty="0" smtClean="0">
                <a:latin typeface="Gill Sans MT"/>
                <a:cs typeface="Gill Sans MT"/>
              </a:rPr>
              <a:t>delta </a:t>
            </a:r>
            <a:r>
              <a:rPr lang="en-US" spc="-10" dirty="0" smtClean="0">
                <a:latin typeface="Gill Sans MT"/>
                <a:cs typeface="Gill Sans MT"/>
              </a:rPr>
              <a:t>between </a:t>
            </a:r>
            <a:r>
              <a:rPr lang="en-US" spc="-5" dirty="0" smtClean="0">
                <a:latin typeface="Gill Sans MT"/>
                <a:cs typeface="Gill Sans MT"/>
              </a:rPr>
              <a:t>the Ranks of </a:t>
            </a:r>
            <a:r>
              <a:rPr lang="en-US" dirty="0" smtClean="0">
                <a:latin typeface="Gill Sans MT"/>
                <a:cs typeface="Gill Sans MT"/>
              </a:rPr>
              <a:t>a </a:t>
            </a:r>
            <a:r>
              <a:rPr lang="en-US" spc="-10" dirty="0" smtClean="0">
                <a:latin typeface="Gill Sans MT"/>
                <a:cs typeface="Gill Sans MT"/>
              </a:rPr>
              <a:t>paired </a:t>
            </a:r>
            <a:r>
              <a:rPr lang="en-US" spc="-5" dirty="0" smtClean="0">
                <a:latin typeface="Gill Sans MT"/>
                <a:cs typeface="Gill Sans MT"/>
              </a:rPr>
              <a:t>data</a:t>
            </a:r>
            <a:r>
              <a:rPr lang="en-US" spc="-15" dirty="0" smtClean="0">
                <a:latin typeface="Gill Sans MT"/>
                <a:cs typeface="Gill Sans MT"/>
              </a:rPr>
              <a:t> </a:t>
            </a:r>
            <a:r>
              <a:rPr lang="en-US" spc="10" dirty="0" smtClean="0">
                <a:latin typeface="Gill Sans MT"/>
                <a:cs typeface="Gill Sans MT"/>
              </a:rPr>
              <a:t>entry</a:t>
            </a:r>
            <a:endParaRPr lang="en-US" dirty="0" smtClean="0">
              <a:latin typeface="Gill Sans MT"/>
              <a:cs typeface="Gill Sans MT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71616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5" name="object 13"/>
          <p:cNvSpPr/>
          <p:nvPr/>
        </p:nvSpPr>
        <p:spPr>
          <a:xfrm>
            <a:off x="2518560" y="3244334"/>
            <a:ext cx="2892105" cy="1416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3399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Student’s T test</a:t>
            </a:r>
            <a:br>
              <a:rPr lang="en-US" sz="2800" b="1" dirty="0" smtClean="0"/>
            </a:br>
            <a:r>
              <a:rPr lang="en-US" sz="2400" i="1" u="sng" dirty="0" smtClean="0"/>
              <a:t>Relationship between data with normal distribution and equal variances</a:t>
            </a:r>
            <a:endParaRPr lang="en-US" sz="2400" i="1" u="sng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t-test assesses whether the means of two groups are statistically different from each other.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3171616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6" name="Picture 5" descr="stat_t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66" y="2514796"/>
            <a:ext cx="5778500" cy="3822700"/>
          </a:xfrm>
          <a:prstGeom prst="rect">
            <a:avLst/>
          </a:prstGeom>
        </p:spPr>
      </p:pic>
      <p:pic>
        <p:nvPicPr>
          <p:cNvPr id="7" name="Picture 6" descr="stat_t5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900" y="3978277"/>
            <a:ext cx="3517900" cy="1549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6552337"/>
            <a:ext cx="8528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Remember, that the variance is simply the square of the standard deviation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078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Welch’s T test</a:t>
            </a:r>
            <a:br>
              <a:rPr lang="en-US" sz="2800" b="1" dirty="0" smtClean="0"/>
            </a:br>
            <a:r>
              <a:rPr lang="en-US" sz="2400" i="1" u="sng" dirty="0" smtClean="0"/>
              <a:t>Relationship between data with normal distribution and </a:t>
            </a:r>
            <a:r>
              <a:rPr lang="en-US" sz="2400" i="1" u="sng" dirty="0" err="1" smtClean="0"/>
              <a:t>UNequal</a:t>
            </a:r>
            <a:r>
              <a:rPr lang="en-US" sz="2400" i="1" u="sng" dirty="0" smtClean="0"/>
              <a:t> variances</a:t>
            </a:r>
            <a:endParaRPr lang="en-US" sz="2400" i="1" u="sng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t-test assesses whether the means of two groups are statistically equal or one population is greater than equal to the other.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</a:t>
            </a:r>
          </a:p>
          <a:p>
            <a:pPr marL="0" indent="0">
              <a:buNone/>
            </a:pPr>
            <a:r>
              <a:rPr lang="en-US" sz="2400" dirty="0" smtClean="0"/>
              <a:t>                                    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3171616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552337"/>
            <a:ext cx="8528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Remember, that the variance is simply the square of the standard deviation</a:t>
            </a:r>
            <a:endParaRPr lang="en-US" dirty="0"/>
          </a:p>
        </p:txBody>
      </p:sp>
      <p:pic>
        <p:nvPicPr>
          <p:cNvPr id="5" name="Picture 4" descr="downlo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82" y="2895600"/>
            <a:ext cx="2667000" cy="1066800"/>
          </a:xfrm>
          <a:prstGeom prst="rect">
            <a:avLst/>
          </a:prstGeom>
        </p:spPr>
      </p:pic>
      <p:pic>
        <p:nvPicPr>
          <p:cNvPr id="9" name="Picture 8" descr="download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866" y="2558534"/>
            <a:ext cx="2984500" cy="1371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0768" y="4404251"/>
            <a:ext cx="3431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Xi = the 1st sample mean, s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2 </a:t>
            </a:r>
            <a:r>
              <a:rPr lang="en-US" dirty="0" smtClean="0"/>
              <a:t>=population variance and N</a:t>
            </a:r>
            <a:r>
              <a:rPr lang="en-US" baseline="-25000" dirty="0" smtClean="0"/>
              <a:t>1 =</a:t>
            </a:r>
            <a:r>
              <a:rPr lang="en-US" dirty="0" smtClean="0"/>
              <a:t>sample size.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50747" y="4174582"/>
            <a:ext cx="3978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Degrees of freedom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629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Chi square test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800" dirty="0" smtClean="0"/>
              <a:t>Two variables within a single population</a:t>
            </a:r>
            <a:endParaRPr lang="en-US" sz="2800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729418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5715000"/>
            <a:ext cx="20574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72201" y="1905000"/>
            <a:ext cx="23622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2823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ANOVA</a:t>
            </a:r>
            <a:br>
              <a:rPr lang="en-US" dirty="0" smtClean="0"/>
            </a:br>
            <a:r>
              <a:rPr lang="en-US" sz="3100" dirty="0"/>
              <a:t>A</a:t>
            </a:r>
            <a:r>
              <a:rPr lang="en-US" sz="3100" dirty="0" smtClean="0"/>
              <a:t>nalyze the differences among group means and their associated procedures </a:t>
            </a:r>
            <a:endParaRPr lang="en-US" sz="3100" dirty="0"/>
          </a:p>
        </p:txBody>
      </p:sp>
      <p:pic>
        <p:nvPicPr>
          <p:cNvPr id="3" name="Picture 2" descr="AAEAAQAAAAAAAAhFAAAAJDA2MTRhMGU5LWNhMWQtNGRlNC1iMzBjLWRiMjIyOWExNTUxY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737439"/>
            <a:ext cx="8102600" cy="45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968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 smtClean="0"/>
              <a:t>Principal Component analysis</a:t>
            </a:r>
            <a:br>
              <a:rPr lang="en-US" sz="2800" b="1" dirty="0" smtClean="0"/>
            </a:br>
            <a:r>
              <a:rPr lang="en-US" sz="2800" b="1" dirty="0" smtClean="0"/>
              <a:t> </a:t>
            </a:r>
            <a:r>
              <a:rPr lang="en-US" sz="2800" i="1" u="sng" dirty="0" smtClean="0"/>
              <a:t>Reduce the dimensionality of a data set for easy interpretation and avoid overfitting.</a:t>
            </a:r>
            <a:endParaRPr lang="en-US" sz="2800" i="1" u="sng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Given N data vectors from n-dimensions, find k  &lt;=n orthogonal vectors (Principal components) that can be best used to represent data</a:t>
            </a:r>
          </a:p>
          <a:p>
            <a:r>
              <a:rPr lang="en-US" sz="2400" dirty="0" smtClean="0"/>
              <a:t>1. Normalize input data : Each attribute falls within same range.</a:t>
            </a:r>
          </a:p>
          <a:p>
            <a:r>
              <a:rPr lang="en-US" sz="2400" dirty="0" smtClean="0"/>
              <a:t>2. Compute K </a:t>
            </a:r>
            <a:r>
              <a:rPr lang="en-US" sz="2400" dirty="0" err="1" smtClean="0"/>
              <a:t>orthonomal</a:t>
            </a:r>
            <a:r>
              <a:rPr lang="en-US" sz="2400" dirty="0" smtClean="0"/>
              <a:t> (unit) vectors (</a:t>
            </a:r>
            <a:r>
              <a:rPr lang="en-US" sz="2400" dirty="0" err="1" smtClean="0"/>
              <a:t>i.e</a:t>
            </a:r>
            <a:r>
              <a:rPr lang="en-US" sz="2400" dirty="0" smtClean="0"/>
              <a:t>) principal components.</a:t>
            </a:r>
          </a:p>
          <a:p>
            <a:r>
              <a:rPr lang="en-US" sz="2400" dirty="0" smtClean="0"/>
              <a:t>3. Each input data (vector) is a linear combination of the k principal component vectors</a:t>
            </a:r>
          </a:p>
          <a:p>
            <a:r>
              <a:rPr lang="en-US" sz="2000" dirty="0" smtClean="0"/>
              <a:t>4.</a:t>
            </a:r>
            <a:r>
              <a:rPr lang="en-US" dirty="0" smtClean="0"/>
              <a:t> </a:t>
            </a:r>
            <a:r>
              <a:rPr lang="en-US" sz="2200" dirty="0" smtClean="0"/>
              <a:t>Since the components are sorted , the size of the data can be reduced by eliminating the weak components (</a:t>
            </a:r>
            <a:r>
              <a:rPr lang="en-US" sz="2200" dirty="0" err="1" smtClean="0"/>
              <a:t>i</a:t>
            </a:r>
            <a:r>
              <a:rPr lang="en-US" sz="2200" dirty="0" smtClean="0"/>
              <a:t>. e.) those with low variance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68211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1" y="108080"/>
            <a:ext cx="9417611" cy="65658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b="1" dirty="0" smtClean="0"/>
          </a:p>
          <a:p>
            <a:pPr marL="0" indent="0" algn="ctr">
              <a:buNone/>
            </a:pPr>
            <a:endParaRPr lang="en-US" sz="5400" b="1" dirty="0"/>
          </a:p>
          <a:p>
            <a:pPr marL="0" indent="0" algn="ctr">
              <a:buNone/>
            </a:pPr>
            <a:endParaRPr lang="en-US" sz="5400" b="1" dirty="0" smtClean="0"/>
          </a:p>
          <a:p>
            <a:pPr marL="0" indent="0" algn="ctr">
              <a:buNone/>
            </a:pPr>
            <a:r>
              <a:rPr lang="en-US" sz="5400" b="1" dirty="0" smtClean="0"/>
              <a:t>STAMP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974727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 smtClean="0"/>
              <a:t>Statistics </a:t>
            </a:r>
            <a:r>
              <a:rPr lang="en-US" sz="4800" b="1" dirty="0" smtClean="0"/>
              <a:t>2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3085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aseline="30000" dirty="0" smtClean="0">
                <a:solidFill>
                  <a:srgbClr val="000000"/>
                </a:solidFill>
                <a:latin typeface="TimesNewRomanPSMT"/>
              </a:rPr>
              <a:t>From within  STAMP, select   </a:t>
            </a:r>
            <a:r>
              <a:rPr lang="en-US" sz="2000" baseline="30000" dirty="0" smtClean="0">
                <a:solidFill>
                  <a:srgbClr val="000000"/>
                </a:solidFill>
                <a:latin typeface="CourierNewPSMT"/>
              </a:rPr>
              <a:t>File-&gt;Load data</a:t>
            </a:r>
          </a:p>
          <a:p>
            <a:pPr marL="0" indent="0">
              <a:buNone/>
            </a:pPr>
            <a:endParaRPr lang="en-US" sz="2000" baseline="30000" dirty="0">
              <a:solidFill>
                <a:srgbClr val="000000"/>
              </a:solidFill>
              <a:latin typeface="CourierNewPSMT"/>
            </a:endParaRPr>
          </a:p>
          <a:p>
            <a:pPr marL="0" indent="0">
              <a:buNone/>
            </a:pPr>
            <a:r>
              <a:rPr lang="en-US" baseline="30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From within  STAMP, select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“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Enterotypes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data”</a:t>
            </a:r>
          </a:p>
          <a:p>
            <a:pPr marL="0" indent="0">
              <a:buNone/>
            </a:pPr>
            <a:endParaRPr lang="en-US" sz="2000" baseline="30000" dirty="0" smtClean="0">
              <a:solidFill>
                <a:srgbClr val="000000"/>
              </a:solidFill>
              <a:latin typeface="CourierNewPSMT"/>
            </a:endParaRPr>
          </a:p>
          <a:p>
            <a:pPr marL="0" indent="0">
              <a:buNone/>
            </a:pPr>
            <a:endParaRPr lang="en-US" sz="2000" baseline="30000" dirty="0">
              <a:solidFill>
                <a:srgbClr val="000000"/>
              </a:solidFill>
              <a:latin typeface="CourierNewPSMT"/>
            </a:endParaRPr>
          </a:p>
          <a:p>
            <a:pPr marL="0" indent="0">
              <a:buNone/>
            </a:pPr>
            <a:endParaRPr lang="en-US" sz="2000" baseline="30000" dirty="0" smtClean="0">
              <a:solidFill>
                <a:srgbClr val="000000"/>
              </a:solidFill>
              <a:latin typeface="CourierNewPSMT"/>
            </a:endParaRPr>
          </a:p>
          <a:p>
            <a:pPr marL="0" indent="0">
              <a:buNone/>
            </a:pPr>
            <a:endParaRPr lang="en-US" sz="2000" baseline="30000" dirty="0" smtClean="0">
              <a:solidFill>
                <a:srgbClr val="000000"/>
              </a:solidFill>
              <a:latin typeface="CourierNewPSMT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465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200"/>
          </a:xfrm>
        </p:spPr>
        <p:txBody>
          <a:bodyPr/>
          <a:lstStyle/>
          <a:p>
            <a:r>
              <a:rPr lang="en-US" dirty="0" smtClean="0"/>
              <a:t>FINAL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151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708473"/>
          </a:xfrm>
        </p:spPr>
        <p:txBody>
          <a:bodyPr/>
          <a:lstStyle/>
          <a:p>
            <a:r>
              <a:rPr lang="en-US" b="1" dirty="0" smtClean="0"/>
              <a:t>BI</a:t>
            </a:r>
            <a:r>
              <a:rPr lang="en-US" b="1" smtClean="0"/>
              <a:t>/MULTI-VARIATE </a:t>
            </a:r>
            <a:r>
              <a:rPr lang="en-US" b="1" dirty="0" smtClean="0"/>
              <a:t>ANALYSIS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7857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895600" y="533400"/>
            <a:ext cx="3886200" cy="7620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BI/</a:t>
            </a:r>
            <a:r>
              <a:rPr lang="en-US" b="1" dirty="0" err="1" smtClean="0">
                <a:latin typeface="Times" pitchFamily="18" charset="0"/>
                <a:cs typeface="Times" pitchFamily="18" charset="0"/>
              </a:rPr>
              <a:t>MultiVARIATE</a:t>
            </a:r>
            <a:r>
              <a:rPr lang="en-US" b="1" dirty="0" smtClean="0">
                <a:latin typeface="Times" pitchFamily="18" charset="0"/>
                <a:cs typeface="Times" pitchFamily="18" charset="0"/>
              </a:rPr>
              <a:t> ANALYSIS</a:t>
            </a:r>
            <a:endParaRPr lang="en-IN" b="1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953000" y="2133600"/>
            <a:ext cx="3886200" cy="7620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INFERENTIAL STATISTICS</a:t>
            </a:r>
            <a:endParaRPr lang="en-IN" b="1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1000" y="2133600"/>
            <a:ext cx="3886200" cy="7620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DESCRIPTIVE STATISTICS</a:t>
            </a:r>
            <a:endParaRPr lang="en-IN" b="1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3352800"/>
            <a:ext cx="3733800" cy="31242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1)Contingency  tables</a:t>
            </a:r>
          </a:p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 frequency distribution where frequencies of two variables are cross tabulated</a:t>
            </a:r>
          </a:p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2)Correlation</a:t>
            </a:r>
          </a:p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Method of  relationship between two variables</a:t>
            </a:r>
            <a:endParaRPr lang="en-IN" b="1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05400" y="3352800"/>
            <a:ext cx="3733800" cy="31242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1)Karl Pearson’s linear correlation</a:t>
            </a:r>
          </a:p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2) Spearman’s rank </a:t>
            </a:r>
            <a:r>
              <a:rPr lang="en-US" b="1" dirty="0" smtClean="0">
                <a:latin typeface="Times" pitchFamily="18" charset="0"/>
                <a:cs typeface="Times" pitchFamily="18" charset="0"/>
              </a:rPr>
              <a:t>correlation</a:t>
            </a:r>
          </a:p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3) Student’s t test</a:t>
            </a:r>
          </a:p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4) Welch’s t test</a:t>
            </a:r>
          </a:p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5)</a:t>
            </a:r>
            <a:r>
              <a:rPr lang="en-US" b="1" dirty="0" err="1" smtClean="0">
                <a:latin typeface="Times" pitchFamily="18" charset="0"/>
                <a:cs typeface="Times" pitchFamily="18" charset="0"/>
              </a:rPr>
              <a:t>PCoA</a:t>
            </a:r>
            <a:endParaRPr lang="en-US" b="1" dirty="0" smtClean="0">
              <a:latin typeface="Times" pitchFamily="18" charset="0"/>
              <a:cs typeface="Times" pitchFamily="18" charset="0"/>
            </a:endParaRPr>
          </a:p>
          <a:p>
            <a:pPr algn="ctr"/>
            <a:r>
              <a:rPr lang="en-US" b="1" dirty="0" smtClean="0">
                <a:latin typeface="Times" pitchFamily="18" charset="0"/>
                <a:cs typeface="Times" pitchFamily="18" charset="0"/>
              </a:rPr>
              <a:t>6)ANOVA</a:t>
            </a:r>
            <a:endParaRPr lang="en-US" b="1" dirty="0" smtClean="0">
              <a:latin typeface="Times" pitchFamily="18" charset="0"/>
              <a:cs typeface="Times" pitchFamily="18" charset="0"/>
            </a:endParaRPr>
          </a:p>
          <a:p>
            <a:pPr algn="ctr"/>
            <a:endParaRPr lang="en-IN" b="1" dirty="0"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352800" y="1371600"/>
            <a:ext cx="990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29200" y="1371600"/>
            <a:ext cx="1219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17"/>
          <p:cNvSpPr/>
          <p:nvPr/>
        </p:nvSpPr>
        <p:spPr>
          <a:xfrm>
            <a:off x="2133600" y="2971800"/>
            <a:ext cx="152400" cy="304800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>
              <a:latin typeface="Times" pitchFamily="18" charset="0"/>
              <a:cs typeface="Times" pitchFamily="18" charset="0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6858000" y="2971800"/>
            <a:ext cx="152400" cy="304800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>
              <a:latin typeface="Times" pitchFamily="18" charset="0"/>
              <a:cs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313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6286"/>
          </a:xfrm>
        </p:spPr>
        <p:txBody>
          <a:bodyPr/>
          <a:lstStyle/>
          <a:p>
            <a:r>
              <a:rPr lang="en-US" dirty="0" smtClean="0"/>
              <a:t>Contingency tables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855089"/>
            <a:ext cx="9144000" cy="588502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/>
              <a:t>A</a:t>
            </a:r>
            <a:r>
              <a:rPr lang="en-US" dirty="0" smtClean="0"/>
              <a:t> table in the format of a matrix that displays the (multivariate) frequency distribution of the variables.</a:t>
            </a:r>
            <a:endParaRPr lang="en-US" dirty="0"/>
          </a:p>
        </p:txBody>
      </p:sp>
      <p:pic>
        <p:nvPicPr>
          <p:cNvPr id="5" name="Picture 4" descr="contingenc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353" y="1852875"/>
            <a:ext cx="6377854" cy="34679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783" y="5444435"/>
            <a:ext cx="8945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</a:t>
            </a:r>
            <a:r>
              <a:rPr lang="en-US" dirty="0" smtClean="0"/>
              <a:t>ses for this table include:</a:t>
            </a:r>
          </a:p>
          <a:p>
            <a:r>
              <a:rPr lang="en-US" dirty="0"/>
              <a:t>-</a:t>
            </a:r>
            <a:r>
              <a:rPr lang="en-US" dirty="0" smtClean="0"/>
              <a:t>To examine the relationship between both variables. How do they depend on each other?</a:t>
            </a:r>
          </a:p>
          <a:p>
            <a:r>
              <a:rPr lang="en-US" dirty="0" smtClean="0"/>
              <a:t>-To test a hypothesis.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814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20" dirty="0" smtClean="0"/>
              <a:t>Correlation</a:t>
            </a:r>
            <a:endParaRPr lang="en-US" dirty="0"/>
          </a:p>
        </p:txBody>
      </p:sp>
      <p:sp>
        <p:nvSpPr>
          <p:cNvPr id="6" name="object 12"/>
          <p:cNvSpPr/>
          <p:nvPr/>
        </p:nvSpPr>
        <p:spPr>
          <a:xfrm>
            <a:off x="457199" y="2394783"/>
            <a:ext cx="8420849" cy="16977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347430" y="4756717"/>
            <a:ext cx="8637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Corelation</a:t>
            </a:r>
            <a:r>
              <a:rPr lang="en-US" dirty="0" smtClean="0"/>
              <a:t> does  not imply causation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429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95910" marR="62230" indent="-283210">
              <a:lnSpc>
                <a:spcPts val="3460"/>
              </a:lnSpc>
              <a:buClr>
                <a:srgbClr val="3791A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lang="en-US" spc="-10" dirty="0">
                <a:latin typeface="Gill Sans MT"/>
                <a:cs typeface="Gill Sans MT"/>
              </a:rPr>
              <a:t>A </a:t>
            </a:r>
            <a:r>
              <a:rPr lang="en-US" spc="-15" dirty="0">
                <a:latin typeface="Gill Sans MT"/>
                <a:cs typeface="Gill Sans MT"/>
              </a:rPr>
              <a:t>correlation </a:t>
            </a:r>
            <a:r>
              <a:rPr lang="en-US" spc="-10" dirty="0">
                <a:latin typeface="Gill Sans MT"/>
                <a:cs typeface="Gill Sans MT"/>
              </a:rPr>
              <a:t>shows </a:t>
            </a:r>
            <a:r>
              <a:rPr lang="en-US" spc="-5" dirty="0" smtClean="0">
                <a:latin typeface="Gill Sans MT"/>
                <a:cs typeface="Gill Sans MT"/>
              </a:rPr>
              <a:t>a  </a:t>
            </a:r>
            <a:r>
              <a:rPr lang="en-US" spc="-10" dirty="0">
                <a:latin typeface="Gill Sans MT"/>
                <a:cs typeface="Gill Sans MT"/>
              </a:rPr>
              <a:t>relationship </a:t>
            </a:r>
            <a:r>
              <a:rPr lang="en-US" spc="-15" dirty="0">
                <a:latin typeface="Gill Sans MT"/>
                <a:cs typeface="Gill Sans MT"/>
              </a:rPr>
              <a:t>between </a:t>
            </a:r>
            <a:r>
              <a:rPr lang="en-US" spc="-5" dirty="0">
                <a:latin typeface="Gill Sans MT"/>
                <a:cs typeface="Gill Sans MT"/>
              </a:rPr>
              <a:t>2 variables ( </a:t>
            </a:r>
            <a:r>
              <a:rPr lang="en-US" spc="-10" dirty="0">
                <a:latin typeface="Gill Sans MT"/>
                <a:cs typeface="Gill Sans MT"/>
              </a:rPr>
              <a:t>X </a:t>
            </a:r>
            <a:r>
              <a:rPr lang="en-US" spc="-5" dirty="0">
                <a:latin typeface="Gill Sans MT"/>
                <a:cs typeface="Gill Sans MT"/>
              </a:rPr>
              <a:t>&amp;</a:t>
            </a:r>
            <a:r>
              <a:rPr lang="en-US" spc="-455" dirty="0">
                <a:latin typeface="Gill Sans MT"/>
                <a:cs typeface="Gill Sans MT"/>
              </a:rPr>
              <a:t> </a:t>
            </a:r>
            <a:r>
              <a:rPr lang="en-US" spc="-455" dirty="0" smtClean="0">
                <a:latin typeface="Gill Sans MT"/>
                <a:cs typeface="Gill Sans MT"/>
              </a:rPr>
              <a:t> </a:t>
            </a:r>
            <a:r>
              <a:rPr lang="en-US" spc="-10" dirty="0" smtClean="0">
                <a:latin typeface="Gill Sans MT"/>
                <a:cs typeface="Gill Sans MT"/>
              </a:rPr>
              <a:t>Y</a:t>
            </a:r>
            <a:r>
              <a:rPr lang="en-US" spc="-10" dirty="0">
                <a:latin typeface="Gill Sans MT"/>
                <a:cs typeface="Gill Sans MT"/>
              </a:rPr>
              <a:t>)</a:t>
            </a:r>
            <a:endParaRPr lang="en-US" dirty="0">
              <a:latin typeface="Gill Sans MT"/>
              <a:cs typeface="Gill Sans MT"/>
            </a:endParaRPr>
          </a:p>
          <a:p>
            <a:pPr marL="295910" marR="121920" indent="-283210">
              <a:lnSpc>
                <a:spcPts val="3460"/>
              </a:lnSpc>
              <a:spcBef>
                <a:spcPts val="595"/>
              </a:spcBef>
              <a:buClr>
                <a:srgbClr val="3791A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lang="en-US" spc="-10" dirty="0">
                <a:latin typeface="Gill Sans MT"/>
                <a:cs typeface="Gill Sans MT"/>
              </a:rPr>
              <a:t>With </a:t>
            </a:r>
            <a:r>
              <a:rPr lang="en-US" spc="-20" dirty="0">
                <a:latin typeface="Gill Sans MT"/>
                <a:cs typeface="Gill Sans MT"/>
              </a:rPr>
              <a:t>regression </a:t>
            </a:r>
            <a:r>
              <a:rPr lang="en-US" spc="-5" dirty="0">
                <a:latin typeface="Gill Sans MT"/>
                <a:cs typeface="Gill Sans MT"/>
              </a:rPr>
              <a:t>– </a:t>
            </a:r>
            <a:r>
              <a:rPr lang="en-US" spc="-40" dirty="0">
                <a:latin typeface="Gill Sans MT"/>
                <a:cs typeface="Gill Sans MT"/>
              </a:rPr>
              <a:t>we </a:t>
            </a:r>
            <a:r>
              <a:rPr lang="en-US" spc="25" dirty="0">
                <a:latin typeface="Gill Sans MT"/>
                <a:cs typeface="Gill Sans MT"/>
              </a:rPr>
              <a:t>try </a:t>
            </a:r>
            <a:r>
              <a:rPr lang="en-US" spc="-10" dirty="0">
                <a:latin typeface="Gill Sans MT"/>
                <a:cs typeface="Gill Sans MT"/>
              </a:rPr>
              <a:t>to ‘fit’ </a:t>
            </a:r>
            <a:r>
              <a:rPr lang="en-US" spc="-5" dirty="0">
                <a:latin typeface="Gill Sans MT"/>
                <a:cs typeface="Gill Sans MT"/>
              </a:rPr>
              <a:t>a line</a:t>
            </a:r>
            <a:r>
              <a:rPr lang="en-US" spc="-195" dirty="0">
                <a:latin typeface="Gill Sans MT"/>
                <a:cs typeface="Gill Sans MT"/>
              </a:rPr>
              <a:t> </a:t>
            </a:r>
            <a:r>
              <a:rPr lang="en-US" spc="-10" dirty="0" smtClean="0">
                <a:latin typeface="Gill Sans MT"/>
                <a:cs typeface="Gill Sans MT"/>
              </a:rPr>
              <a:t>to </a:t>
            </a:r>
            <a:r>
              <a:rPr lang="en-US" spc="-5" dirty="0">
                <a:latin typeface="Gill Sans MT"/>
                <a:cs typeface="Gill Sans MT"/>
              </a:rPr>
              <a:t>the data</a:t>
            </a:r>
            <a:r>
              <a:rPr lang="en-US" spc="-100" dirty="0">
                <a:latin typeface="Gill Sans MT"/>
                <a:cs typeface="Gill Sans MT"/>
              </a:rPr>
              <a:t> </a:t>
            </a:r>
            <a:r>
              <a:rPr lang="en-US" spc="-5" dirty="0">
                <a:latin typeface="Gill Sans MT"/>
                <a:cs typeface="Gill Sans MT"/>
              </a:rPr>
              <a:t>points.</a:t>
            </a:r>
            <a:endParaRPr lang="en-US" dirty="0">
              <a:latin typeface="Gill Sans MT"/>
              <a:cs typeface="Gill Sans MT"/>
            </a:endParaRPr>
          </a:p>
          <a:p>
            <a:pPr marL="295910" marR="5080" indent="-283210">
              <a:lnSpc>
                <a:spcPts val="3460"/>
              </a:lnSpc>
              <a:spcBef>
                <a:spcPts val="595"/>
              </a:spcBef>
              <a:buClr>
                <a:srgbClr val="3791A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lang="en-US" spc="-5" dirty="0">
                <a:latin typeface="Gill Sans MT"/>
                <a:cs typeface="Gill Sans MT"/>
              </a:rPr>
              <a:t>This line </a:t>
            </a:r>
            <a:r>
              <a:rPr lang="en-US" spc="-10" dirty="0">
                <a:latin typeface="Gill Sans MT"/>
                <a:cs typeface="Gill Sans MT"/>
              </a:rPr>
              <a:t>can </a:t>
            </a:r>
            <a:r>
              <a:rPr lang="en-US" dirty="0">
                <a:latin typeface="Gill Sans MT"/>
                <a:cs typeface="Gill Sans MT"/>
              </a:rPr>
              <a:t>be </a:t>
            </a:r>
            <a:r>
              <a:rPr lang="en-US" spc="-5" dirty="0">
                <a:latin typeface="Gill Sans MT"/>
                <a:cs typeface="Gill Sans MT"/>
              </a:rPr>
              <a:t>written as an </a:t>
            </a:r>
            <a:r>
              <a:rPr lang="en-US" spc="-5" dirty="0" smtClean="0">
                <a:latin typeface="Gill Sans MT"/>
                <a:cs typeface="Gill Sans MT"/>
              </a:rPr>
              <a:t>equation </a:t>
            </a:r>
            <a:r>
              <a:rPr lang="en-US" spc="-5" dirty="0">
                <a:latin typeface="Gill Sans MT"/>
                <a:cs typeface="Gill Sans MT"/>
              </a:rPr>
              <a:t>which </a:t>
            </a:r>
            <a:r>
              <a:rPr lang="en-US" spc="-10" dirty="0">
                <a:latin typeface="Gill Sans MT"/>
                <a:cs typeface="Gill Sans MT"/>
              </a:rPr>
              <a:t>can </a:t>
            </a:r>
            <a:r>
              <a:rPr lang="en-US" spc="-5" dirty="0">
                <a:latin typeface="Gill Sans MT"/>
                <a:cs typeface="Gill Sans MT"/>
              </a:rPr>
              <a:t>then </a:t>
            </a:r>
            <a:r>
              <a:rPr lang="en-US" dirty="0">
                <a:latin typeface="Gill Sans MT"/>
                <a:cs typeface="Gill Sans MT"/>
              </a:rPr>
              <a:t>be </a:t>
            </a:r>
            <a:r>
              <a:rPr lang="en-US" spc="-5" dirty="0">
                <a:latin typeface="Gill Sans MT"/>
                <a:cs typeface="Gill Sans MT"/>
              </a:rPr>
              <a:t>used </a:t>
            </a:r>
            <a:r>
              <a:rPr lang="en-US" spc="-20" dirty="0">
                <a:latin typeface="Gill Sans MT"/>
                <a:cs typeface="Gill Sans MT"/>
              </a:rPr>
              <a:t>for </a:t>
            </a:r>
            <a:r>
              <a:rPr lang="en-US" spc="-15" dirty="0">
                <a:latin typeface="Gill Sans MT"/>
                <a:cs typeface="Gill Sans MT"/>
              </a:rPr>
              <a:t>prediction </a:t>
            </a:r>
            <a:r>
              <a:rPr lang="en-US" spc="-10" dirty="0">
                <a:latin typeface="Gill Sans MT"/>
                <a:cs typeface="Gill Sans MT"/>
              </a:rPr>
              <a:t>(</a:t>
            </a:r>
            <a:r>
              <a:rPr lang="en-US" spc="-10" dirty="0" err="1" smtClean="0">
                <a:latin typeface="Gill Sans MT"/>
                <a:cs typeface="Gill Sans MT"/>
              </a:rPr>
              <a:t>i</a:t>
            </a:r>
            <a:r>
              <a:rPr lang="en-US" spc="-10" dirty="0" smtClean="0">
                <a:latin typeface="Gill Sans MT"/>
                <a:cs typeface="Gill Sans MT"/>
              </a:rPr>
              <a:t>. e.  </a:t>
            </a:r>
            <a:r>
              <a:rPr lang="en-US" spc="-20" dirty="0">
                <a:latin typeface="Gill Sans MT"/>
                <a:cs typeface="Gill Sans MT"/>
              </a:rPr>
              <a:t>for </a:t>
            </a:r>
            <a:r>
              <a:rPr lang="en-US" spc="-15" dirty="0">
                <a:latin typeface="Gill Sans MT"/>
                <a:cs typeface="Gill Sans MT"/>
              </a:rPr>
              <a:t>future </a:t>
            </a:r>
            <a:r>
              <a:rPr lang="en-US" spc="-5" dirty="0">
                <a:latin typeface="Gill Sans MT"/>
                <a:cs typeface="Gill Sans MT"/>
              </a:rPr>
              <a:t>values </a:t>
            </a:r>
            <a:r>
              <a:rPr lang="en-US" spc="-10" dirty="0">
                <a:latin typeface="Gill Sans MT"/>
                <a:cs typeface="Gill Sans MT"/>
              </a:rPr>
              <a:t>of X, </a:t>
            </a:r>
            <a:r>
              <a:rPr lang="en-US" dirty="0">
                <a:latin typeface="Gill Sans MT"/>
                <a:cs typeface="Gill Sans MT"/>
              </a:rPr>
              <a:t>what </a:t>
            </a:r>
            <a:r>
              <a:rPr lang="en-US" spc="-5" dirty="0">
                <a:latin typeface="Gill Sans MT"/>
                <a:cs typeface="Gill Sans MT"/>
              </a:rPr>
              <a:t>is</a:t>
            </a:r>
            <a:r>
              <a:rPr lang="en-US" spc="95" dirty="0">
                <a:latin typeface="Gill Sans MT"/>
                <a:cs typeface="Gill Sans MT"/>
              </a:rPr>
              <a:t> </a:t>
            </a:r>
            <a:r>
              <a:rPr lang="en-US" spc="-10" dirty="0">
                <a:latin typeface="Gill Sans MT"/>
                <a:cs typeface="Gill Sans MT"/>
              </a:rPr>
              <a:t>Y?)</a:t>
            </a:r>
            <a:endParaRPr lang="en-US" dirty="0">
              <a:latin typeface="Gill Sans MT"/>
              <a:cs typeface="Gill Sans MT"/>
            </a:endParaRPr>
          </a:p>
          <a:p>
            <a:pPr marL="295910" marR="326390" indent="-283210">
              <a:lnSpc>
                <a:spcPts val="3460"/>
              </a:lnSpc>
              <a:spcBef>
                <a:spcPts val="595"/>
              </a:spcBef>
              <a:buClr>
                <a:srgbClr val="3791A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lang="en-US" spc="-10" dirty="0">
                <a:latin typeface="Gill Sans MT"/>
                <a:cs typeface="Gill Sans MT"/>
              </a:rPr>
              <a:t>Our </a:t>
            </a:r>
            <a:r>
              <a:rPr lang="en-US" spc="-20" dirty="0">
                <a:latin typeface="Gill Sans MT"/>
                <a:cs typeface="Gill Sans MT"/>
              </a:rPr>
              <a:t>objective </a:t>
            </a:r>
            <a:r>
              <a:rPr lang="en-US" spc="-5" dirty="0">
                <a:latin typeface="Gill Sans MT"/>
                <a:cs typeface="Gill Sans MT"/>
              </a:rPr>
              <a:t>is </a:t>
            </a:r>
            <a:r>
              <a:rPr lang="en-US" spc="-10" dirty="0">
                <a:latin typeface="Gill Sans MT"/>
                <a:cs typeface="Gill Sans MT"/>
              </a:rPr>
              <a:t>to </a:t>
            </a:r>
            <a:r>
              <a:rPr lang="en-US" spc="-5" dirty="0">
                <a:latin typeface="Gill Sans MT"/>
                <a:cs typeface="Gill Sans MT"/>
              </a:rPr>
              <a:t>find the ‘best</a:t>
            </a:r>
            <a:r>
              <a:rPr lang="en-US" spc="-185" dirty="0">
                <a:latin typeface="Gill Sans MT"/>
                <a:cs typeface="Gill Sans MT"/>
              </a:rPr>
              <a:t> </a:t>
            </a:r>
            <a:r>
              <a:rPr lang="en-US" spc="-10" dirty="0">
                <a:latin typeface="Gill Sans MT"/>
                <a:cs typeface="Gill Sans MT"/>
              </a:rPr>
              <a:t>fitting’  </a:t>
            </a:r>
            <a:r>
              <a:rPr lang="en-US" spc="-20" dirty="0">
                <a:latin typeface="Gill Sans MT"/>
                <a:cs typeface="Gill Sans MT"/>
              </a:rPr>
              <a:t>regression </a:t>
            </a:r>
            <a:r>
              <a:rPr lang="en-US" spc="-5" dirty="0">
                <a:latin typeface="Gill Sans MT"/>
                <a:cs typeface="Gill Sans MT"/>
              </a:rPr>
              <a:t>line </a:t>
            </a:r>
            <a:r>
              <a:rPr lang="en-US" spc="5" dirty="0">
                <a:latin typeface="Gill Sans MT"/>
                <a:cs typeface="Gill Sans MT"/>
              </a:rPr>
              <a:t>(i.e. </a:t>
            </a:r>
            <a:r>
              <a:rPr lang="en-US" spc="-5" dirty="0">
                <a:latin typeface="Gill Sans MT"/>
                <a:cs typeface="Gill Sans MT"/>
              </a:rPr>
              <a:t>–the line that is  </a:t>
            </a:r>
            <a:r>
              <a:rPr lang="en-US" spc="-5" dirty="0" smtClean="0">
                <a:latin typeface="Gill Sans MT"/>
                <a:cs typeface="Gill Sans MT"/>
              </a:rPr>
              <a:t>encompasses/</a:t>
            </a:r>
            <a:r>
              <a:rPr lang="en-US" spc="-10" dirty="0" smtClean="0">
                <a:latin typeface="Gill Sans MT"/>
                <a:cs typeface="Gill Sans MT"/>
              </a:rPr>
              <a:t>closest </a:t>
            </a:r>
            <a:r>
              <a:rPr lang="en-US" spc="-10" dirty="0">
                <a:latin typeface="Gill Sans MT"/>
                <a:cs typeface="Gill Sans MT"/>
              </a:rPr>
              <a:t>to </a:t>
            </a:r>
            <a:r>
              <a:rPr lang="en-US" spc="-5" dirty="0">
                <a:latin typeface="Gill Sans MT"/>
                <a:cs typeface="Gill Sans MT"/>
              </a:rPr>
              <a:t>all the data</a:t>
            </a:r>
            <a:r>
              <a:rPr lang="en-US" spc="5" dirty="0">
                <a:latin typeface="Gill Sans MT"/>
                <a:cs typeface="Gill Sans MT"/>
              </a:rPr>
              <a:t> </a:t>
            </a:r>
            <a:r>
              <a:rPr lang="en-US" spc="-5" dirty="0">
                <a:latin typeface="Gill Sans MT"/>
                <a:cs typeface="Gill Sans MT"/>
              </a:rPr>
              <a:t>points)</a:t>
            </a:r>
            <a:endParaRPr lang="en-US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125113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&amp; regression coefficient</a:t>
            </a:r>
            <a:endParaRPr lang="en-US" dirty="0"/>
          </a:p>
        </p:txBody>
      </p:sp>
      <p:sp>
        <p:nvSpPr>
          <p:cNvPr id="6" name="object 12"/>
          <p:cNvSpPr/>
          <p:nvPr/>
        </p:nvSpPr>
        <p:spPr>
          <a:xfrm>
            <a:off x="1056428" y="1417638"/>
            <a:ext cx="6839711" cy="35661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621535" y="5403989"/>
            <a:ext cx="8404238" cy="673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3456940">
              <a:lnSpc>
                <a:spcPct val="100000"/>
              </a:lnSpc>
            </a:pPr>
            <a:r>
              <a:rPr lang="en-US" dirty="0" smtClean="0">
                <a:latin typeface="Gill Sans MT"/>
                <a:cs typeface="Gill Sans MT"/>
              </a:rPr>
              <a:t>X = Independent </a:t>
            </a:r>
            <a:r>
              <a:rPr lang="en-US" spc="-20" dirty="0" smtClean="0">
                <a:latin typeface="Gill Sans MT"/>
                <a:cs typeface="Gill Sans MT"/>
              </a:rPr>
              <a:t>Variable  </a:t>
            </a:r>
            <a:r>
              <a:rPr lang="en-US" dirty="0" smtClean="0">
                <a:latin typeface="Gill Sans MT"/>
                <a:cs typeface="Gill Sans MT"/>
              </a:rPr>
              <a:t>Y = Dependent</a:t>
            </a:r>
            <a:r>
              <a:rPr lang="en-US" spc="-480" dirty="0" smtClean="0">
                <a:latin typeface="Gill Sans MT"/>
                <a:cs typeface="Gill Sans MT"/>
              </a:rPr>
              <a:t> </a:t>
            </a:r>
            <a:r>
              <a:rPr lang="en-US" spc="-20" dirty="0" smtClean="0">
                <a:latin typeface="Gill Sans MT"/>
                <a:cs typeface="Gill Sans MT"/>
              </a:rPr>
              <a:t>Variable</a:t>
            </a:r>
            <a:endParaRPr lang="en-US" dirty="0" smtClean="0">
              <a:latin typeface="Gill Sans MT"/>
              <a:cs typeface="Gill Sans MT"/>
            </a:endParaRPr>
          </a:p>
          <a:p>
            <a:pPr marL="722630">
              <a:lnSpc>
                <a:spcPct val="100000"/>
              </a:lnSpc>
              <a:spcBef>
                <a:spcPts val="215"/>
              </a:spcBef>
            </a:pPr>
            <a:r>
              <a:rPr lang="en-US" dirty="0" smtClean="0">
                <a:solidFill>
                  <a:srgbClr val="FF0000"/>
                </a:solidFill>
                <a:latin typeface="Gill Sans MT"/>
                <a:cs typeface="Gill Sans MT"/>
              </a:rPr>
              <a:t>It </a:t>
            </a:r>
            <a:r>
              <a:rPr lang="en-US" spc="-5" dirty="0" smtClean="0">
                <a:solidFill>
                  <a:srgbClr val="FF0000"/>
                </a:solidFill>
                <a:latin typeface="Gill Sans MT"/>
                <a:cs typeface="Gill Sans MT"/>
              </a:rPr>
              <a:t>DOES matter </a:t>
            </a:r>
            <a:r>
              <a:rPr lang="en-US" dirty="0" smtClean="0">
                <a:solidFill>
                  <a:srgbClr val="FF0000"/>
                </a:solidFill>
                <a:latin typeface="Gill Sans MT"/>
                <a:cs typeface="Gill Sans MT"/>
              </a:rPr>
              <a:t>which variable is </a:t>
            </a:r>
            <a:r>
              <a:rPr lang="en-US" spc="-5" dirty="0" smtClean="0">
                <a:solidFill>
                  <a:srgbClr val="FF0000"/>
                </a:solidFill>
                <a:latin typeface="Gill Sans MT"/>
                <a:cs typeface="Gill Sans MT"/>
              </a:rPr>
              <a:t>termed </a:t>
            </a:r>
            <a:r>
              <a:rPr lang="en-US" dirty="0" smtClean="0">
                <a:solidFill>
                  <a:srgbClr val="FF0000"/>
                </a:solidFill>
                <a:latin typeface="Gill Sans MT"/>
                <a:cs typeface="Gill Sans MT"/>
              </a:rPr>
              <a:t>X </a:t>
            </a:r>
            <a:r>
              <a:rPr lang="en-US" spc="-5" dirty="0" smtClean="0">
                <a:solidFill>
                  <a:srgbClr val="FF0000"/>
                </a:solidFill>
                <a:latin typeface="Gill Sans MT"/>
                <a:cs typeface="Gill Sans MT"/>
              </a:rPr>
              <a:t>or</a:t>
            </a:r>
            <a:r>
              <a:rPr lang="en-US" spc="-480" dirty="0" smtClean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endParaRPr lang="en-US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35637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4581" y="1175369"/>
            <a:ext cx="90494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equation T = 6x + 53 roughly approximates the tuition per credit at ECC since 2001.   In this case, x represents the number of years since 2001 and T represents the tuition amount for that year.</a:t>
            </a:r>
          </a:p>
          <a:p>
            <a:r>
              <a:rPr lang="en-US" dirty="0" smtClean="0"/>
              <a:t>The graph below illustrates the relationship.</a:t>
            </a:r>
            <a:endParaRPr lang="en-US" dirty="0"/>
          </a:p>
        </p:txBody>
      </p:sp>
      <p:pic>
        <p:nvPicPr>
          <p:cNvPr id="4" name="Picture 3" descr="tuitio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75698"/>
            <a:ext cx="4227815" cy="39068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23655" y="2375699"/>
            <a:ext cx="38631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example, we can see that both the 6 and the 53 have very specific meanings:</a:t>
            </a:r>
          </a:p>
          <a:p>
            <a:endParaRPr lang="en-US" dirty="0" smtClean="0"/>
          </a:p>
          <a:p>
            <a:r>
              <a:rPr lang="en-US" dirty="0" smtClean="0"/>
              <a:t>The 6 is the increase per year. In other words, for every additional year, the tuition increases $6.</a:t>
            </a:r>
          </a:p>
          <a:p>
            <a:r>
              <a:rPr lang="en-US" dirty="0" smtClean="0"/>
              <a:t>The 53 represents the initial tuition, or the tuition per credit hour in 2001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066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1114</Words>
  <Application>Microsoft Macintosh PowerPoint</Application>
  <PresentationFormat>On-screen Show (4:3)</PresentationFormat>
  <Paragraphs>118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Project report two</vt:lpstr>
      <vt:lpstr>        Statistics 2</vt:lpstr>
      <vt:lpstr>BI/MULTI-VARIATE ANALYSIS</vt:lpstr>
      <vt:lpstr>PowerPoint Presentation</vt:lpstr>
      <vt:lpstr>Contingency tables</vt:lpstr>
      <vt:lpstr>Correlation</vt:lpstr>
      <vt:lpstr>Regression</vt:lpstr>
      <vt:lpstr>Regression &amp; regression coefficient</vt:lpstr>
      <vt:lpstr>Example</vt:lpstr>
      <vt:lpstr>Coefficient of Determination</vt:lpstr>
      <vt:lpstr>Coefficient of Determination</vt:lpstr>
      <vt:lpstr>        Types of Analysis</vt:lpstr>
      <vt:lpstr>Spearman’s rank Coefficient   Relationship between ordered sets of  data</vt:lpstr>
      <vt:lpstr>Student’s T test Relationship between data with normal distribution and equal variances</vt:lpstr>
      <vt:lpstr>Welch’s T test Relationship between data with normal distribution and UNequal variances</vt:lpstr>
      <vt:lpstr>Chi square test Two variables within a single population</vt:lpstr>
      <vt:lpstr>ANOVA Analyze the differences among group means and their associated procedures </vt:lpstr>
      <vt:lpstr>Principal Component analysis  Reduce the dimensionality of a data set for easy interpretation and avoid overfitting.</vt:lpstr>
      <vt:lpstr>PowerPoint Presentation</vt:lpstr>
      <vt:lpstr>DATA</vt:lpstr>
      <vt:lpstr>FINAL PROJECT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 2</dc:title>
  <dc:creator>Geetha Saarunya S</dc:creator>
  <cp:lastModifiedBy>Geetha Saarunya S</cp:lastModifiedBy>
  <cp:revision>28</cp:revision>
  <dcterms:created xsi:type="dcterms:W3CDTF">2017-09-25T23:11:31Z</dcterms:created>
  <dcterms:modified xsi:type="dcterms:W3CDTF">2017-09-26T14:29:49Z</dcterms:modified>
</cp:coreProperties>
</file>