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74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9CB9F-44AA-DF48-8692-E3FFE3A84CD8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C16A5-3AA3-614D-8199-8FE051853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4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1FADB8B-B494-4C44-91E5-61BDAF68D569}" type="slidenum">
              <a:rPr lang="en-US"/>
              <a:pPr eaLnBrk="1" hangingPunct="1"/>
              <a:t>7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58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B914FCA-7BF5-394A-AC37-A64D53F1B2C6}" type="slidenum">
              <a:rPr lang="en-US"/>
              <a:pPr eaLnBrk="1" hangingPunct="1"/>
              <a:t>8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45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C7AC5B1-CD66-4F46-BB9E-26D9E1A17347}" type="slidenum">
              <a:rPr lang="en-US"/>
              <a:pPr eaLnBrk="1" hangingPunct="1"/>
              <a:t>9</a:t>
            </a:fld>
            <a:endParaRPr lang="en-US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720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E1BE5DE-B25C-344A-83CF-8AAA14FD763F}" type="slidenum">
              <a:rPr lang="en-US"/>
              <a:pPr eaLnBrk="1" hangingPunct="1"/>
              <a:t>10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EF8018C-3B00-0E48-B696-5B7E9522017D}" type="slidenum">
              <a:rPr lang="en-US"/>
              <a:pPr eaLnBrk="1" hangingPunct="1"/>
              <a:t>11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79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EBABCD2-0AAE-D346-95B3-722FE132F3E8}" type="slidenum">
              <a:rPr lang="en-US"/>
              <a:pPr eaLnBrk="1" hangingPunct="1"/>
              <a:t>12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28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8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4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15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18C649-B658-A24E-AD3D-791AF23F7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69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85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9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2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8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40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65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1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40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A4733-63E2-BA4F-92BD-5394F50F77AD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4E0F6-DA27-0945-9F95-33B835A7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5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gelmatching.inf.fu-berlin.de/dhzbbild.jpg" TargetMode="External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Understanding Proteomics</a:t>
            </a:r>
            <a:endParaRPr lang="en-US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284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66800"/>
            <a:ext cx="4495800" cy="5791200"/>
          </a:xfrm>
        </p:spPr>
        <p:txBody>
          <a:bodyPr/>
          <a:lstStyle/>
          <a:p>
            <a:pPr algn="just" eaLnBrk="1" hangingPunct="1"/>
            <a:r>
              <a:rPr lang="en-US" b="1" i="1" dirty="0">
                <a:solidFill>
                  <a:srgbClr val="800080"/>
                </a:solidFill>
                <a:latin typeface="Times New Roman" charset="0"/>
              </a:rPr>
              <a:t>electrospray ionization</a:t>
            </a:r>
            <a:r>
              <a:rPr lang="en-US" dirty="0">
                <a:latin typeface="Times New Roman" charset="0"/>
              </a:rPr>
              <a:t>: </a:t>
            </a:r>
            <a:r>
              <a:rPr lang="en-US" sz="2800" dirty="0">
                <a:latin typeface="Times New Roman" charset="0"/>
              </a:rPr>
              <a:t>A technique used in mass spectrometry to produce ions. </a:t>
            </a:r>
          </a:p>
          <a:p>
            <a:pPr algn="just" eaLnBrk="1" hangingPunct="1"/>
            <a:endParaRPr lang="en-US" sz="2800" dirty="0">
              <a:latin typeface="Times New Roman" charset="0"/>
            </a:endParaRPr>
          </a:p>
          <a:p>
            <a:pPr algn="just" eaLnBrk="1" hangingPunct="1"/>
            <a:r>
              <a:rPr lang="en-US" sz="2800" dirty="0">
                <a:latin typeface="Times New Roman" charset="0"/>
              </a:rPr>
              <a:t>It is especially useful in producing ions from macromolecules because it overcomes the propensity of these molecules to fragment when ionized </a:t>
            </a:r>
          </a:p>
          <a:p>
            <a:pPr algn="just" eaLnBrk="1" hangingPunct="1"/>
            <a:endParaRPr lang="en-US" sz="2800" dirty="0">
              <a:latin typeface="Times New Roman" charset="0"/>
            </a:endParaRPr>
          </a:p>
        </p:txBody>
      </p:sp>
      <p:pic>
        <p:nvPicPr>
          <p:cNvPr id="24580" name="Picture 6" descr="05-03a%20ESI%20schemat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66800"/>
            <a:ext cx="4572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299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66800"/>
            <a:ext cx="4724400" cy="5791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sz="2400" dirty="0">
                <a:latin typeface="Times New Roman"/>
                <a:cs typeface="Times New Roman"/>
              </a:rPr>
              <a:t>Peptides eluting from the column can be identified by tandem mass spectrometry (MS/MS).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endParaRPr lang="en-US" sz="2800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400" dirty="0">
                <a:latin typeface="Times New Roman"/>
                <a:cs typeface="Times New Roman"/>
              </a:rPr>
              <a:t>The first stage of tandem MS/MS isolates individual peptide ions, and the second breaks the peptides into fragments and uses the fragmentation pattern to determine their amino acid sequences. </a:t>
            </a:r>
          </a:p>
          <a:p>
            <a:pPr algn="just" eaLnBrk="1" hangingPunct="1">
              <a:lnSpc>
                <a:spcPct val="90000"/>
              </a:lnSpc>
            </a:pPr>
            <a:endParaRPr lang="en-US" sz="2400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400" dirty="0">
                <a:latin typeface="Times New Roman"/>
                <a:cs typeface="Times New Roman"/>
              </a:rPr>
              <a:t>Labeling with isotope tags can be used to quantitatively compare proteins concentration among two or more protein samples.</a:t>
            </a:r>
          </a:p>
        </p:txBody>
      </p:sp>
      <p:pic>
        <p:nvPicPr>
          <p:cNvPr id="25604" name="Picture 4" descr="05-03c%20MS_MS%20schemat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66800"/>
            <a:ext cx="4191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87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9200"/>
            <a:ext cx="9144000" cy="5486400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Times New Roman" charset="0"/>
              </a:rPr>
              <a:t>Finally, use databases.</a:t>
            </a:r>
          </a:p>
          <a:p>
            <a:pPr eaLnBrk="1" hangingPunct="1"/>
            <a:endParaRPr lang="en-US" sz="2400" dirty="0">
              <a:latin typeface="Times New Roman" charset="0"/>
            </a:endParaRPr>
          </a:p>
          <a:p>
            <a:pPr eaLnBrk="1" hangingPunct="1"/>
            <a:r>
              <a:rPr lang="en-US" sz="2400" dirty="0">
                <a:latin typeface="Times New Roman" charset="0"/>
              </a:rPr>
              <a:t>Computer compares sequences to other sequences stored in an internationally accessible database.</a:t>
            </a:r>
          </a:p>
          <a:p>
            <a:pPr eaLnBrk="1" hangingPunct="1"/>
            <a:endParaRPr lang="en-US" sz="2400" dirty="0">
              <a:latin typeface="Times New Roman" charset="0"/>
            </a:endParaRPr>
          </a:p>
          <a:p>
            <a:pPr eaLnBrk="1" hangingPunct="1"/>
            <a:r>
              <a:rPr lang="en-US" sz="2400" dirty="0">
                <a:latin typeface="Times New Roman" charset="0"/>
              </a:rPr>
              <a:t>Determines the identity of the isolated protein</a:t>
            </a:r>
          </a:p>
          <a:p>
            <a:pPr eaLnBrk="1" hangingPunct="1"/>
            <a:endParaRPr lang="en-US" sz="2400" dirty="0">
              <a:latin typeface="Times New Roman" charset="0"/>
            </a:endParaRPr>
          </a:p>
          <a:p>
            <a:pPr eaLnBrk="1" hangingPunct="1"/>
            <a:r>
              <a:rPr lang="en-US" sz="2400" dirty="0">
                <a:latin typeface="Times New Roman" charset="0"/>
              </a:rPr>
              <a:t>As the entire human genome is known, computers are able to determine nearly every potential protein.</a:t>
            </a:r>
          </a:p>
          <a:p>
            <a:pPr eaLnBrk="1" hangingPunct="1"/>
            <a:endParaRPr lang="en-US" sz="2400" dirty="0">
              <a:latin typeface="Times New Roman" charset="0"/>
            </a:endParaRPr>
          </a:p>
          <a:p>
            <a:pPr eaLnBrk="1" hangingPunct="1"/>
            <a:r>
              <a:rPr lang="en-US" sz="2400" dirty="0">
                <a:latin typeface="Times New Roman" charset="0"/>
              </a:rPr>
              <a:t>New proteins are </a:t>
            </a:r>
            <a:r>
              <a:rPr lang="ja-JP" altLang="en-US" sz="2400" dirty="0">
                <a:latin typeface="Times New Roman" charset="0"/>
              </a:rPr>
              <a:t>“</a:t>
            </a:r>
            <a:r>
              <a:rPr lang="en-US" sz="2400" dirty="0">
                <a:latin typeface="Times New Roman" charset="0"/>
              </a:rPr>
              <a:t>discovered</a:t>
            </a:r>
            <a:r>
              <a:rPr lang="ja-JP" altLang="en-US" sz="2400" dirty="0">
                <a:latin typeface="Times New Roman" charset="0"/>
              </a:rPr>
              <a:t>”</a:t>
            </a:r>
            <a:r>
              <a:rPr lang="en-US" sz="2400" dirty="0">
                <a:latin typeface="Times New Roman" charset="0"/>
              </a:rPr>
              <a:t> when they match sequences predicted by the computer that have not previously been found.</a:t>
            </a:r>
          </a:p>
        </p:txBody>
      </p:sp>
    </p:spTree>
    <p:extLst>
      <p:ext uri="{BB962C8B-B14F-4D97-AF65-F5344CB8AC3E}">
        <p14:creationId xmlns:p14="http://schemas.microsoft.com/office/powerpoint/2010/main" val="2469690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interpret data?</a:t>
            </a:r>
            <a:endParaRPr lang="en-US" dirty="0"/>
          </a:p>
        </p:txBody>
      </p:sp>
      <p:pic>
        <p:nvPicPr>
          <p:cNvPr id="6" name="Content Placeholder 5" descr="F1.larg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3" t="-1706" r="-1" b="-5919"/>
          <a:stretch/>
        </p:blipFill>
        <p:spPr>
          <a:xfrm>
            <a:off x="326908" y="1094012"/>
            <a:ext cx="8359892" cy="5763988"/>
          </a:xfrm>
        </p:spPr>
      </p:pic>
    </p:spTree>
    <p:extLst>
      <p:ext uri="{BB962C8B-B14F-4D97-AF65-F5344CB8AC3E}">
        <p14:creationId xmlns:p14="http://schemas.microsoft.com/office/powerpoint/2010/main" val="1810191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Why study Proteomics?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Human Genome Project found fewer protein-coding genes in the human genome than proteins in the human proteome </a:t>
            </a:r>
          </a:p>
          <a:p>
            <a:pPr marL="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(i.e.) 20,000 to 25,000 genes coding for</a:t>
            </a:r>
          </a:p>
          <a:p>
            <a:pPr marL="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about 50,000 proteins. 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3204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Problem?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P</a:t>
            </a:r>
            <a:r>
              <a:rPr lang="en-US" dirty="0" smtClean="0">
                <a:latin typeface="Times New Roman"/>
                <a:cs typeface="Times New Roman"/>
              </a:rPr>
              <a:t>rotein diversity cannot be fully characterized by gene expression analysis, thus proteomics is useful for characterizing cells and tissues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6106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Why perform Proteomics ?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Most proteins function in collaboration with other proteins, and one goal of proteomics is to identify which proteins interact. </a:t>
            </a:r>
          </a:p>
          <a:p>
            <a:endParaRPr lang="en-US" dirty="0" smtClean="0">
              <a:latin typeface="Times New Roman" charset="0"/>
            </a:endParaRPr>
          </a:p>
          <a:p>
            <a:r>
              <a:rPr lang="en-US" dirty="0" smtClean="0">
                <a:latin typeface="Times New Roman" charset="0"/>
              </a:rPr>
              <a:t>This often gives important clues about the functions of newly discovered proteins</a:t>
            </a:r>
            <a:r>
              <a:rPr lang="en-US" dirty="0" smtClean="0">
                <a:latin typeface="Arial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488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imes New Roman"/>
                <a:cs typeface="Times New Roman"/>
              </a:rPr>
              <a:t>How does it work?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219200"/>
            <a:ext cx="4800600" cy="563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dirty="0" smtClean="0">
                <a:latin typeface="Times New Roman"/>
                <a:cs typeface="Times New Roman"/>
              </a:rPr>
              <a:t>Proteins are resolved, sometimes on a massive scale. Protein separation can be performed using 2-D gel electrophoresis,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 New Roman"/>
                <a:cs typeface="Times New Roman"/>
              </a:rPr>
              <a:t>`usually separates proteins first by </a:t>
            </a:r>
            <a:r>
              <a:rPr lang="en-US" sz="2000" b="1" i="1" dirty="0" smtClean="0">
                <a:solidFill>
                  <a:srgbClr val="800080"/>
                </a:solidFill>
                <a:latin typeface="Times New Roman"/>
                <a:cs typeface="Times New Roman"/>
              </a:rPr>
              <a:t>isoelectric point</a:t>
            </a:r>
            <a:r>
              <a:rPr lang="en-US" sz="2000" dirty="0" smtClean="0">
                <a:latin typeface="Times New Roman"/>
                <a:cs typeface="Times New Roman"/>
              </a:rPr>
              <a:t> and then by </a:t>
            </a:r>
            <a:r>
              <a:rPr lang="en-US" sz="2000" b="1" i="1" dirty="0" smtClean="0">
                <a:solidFill>
                  <a:srgbClr val="800080"/>
                </a:solidFill>
                <a:latin typeface="Times New Roman"/>
                <a:cs typeface="Times New Roman"/>
              </a:rPr>
              <a:t>molecular weight</a:t>
            </a:r>
            <a:r>
              <a:rPr lang="en-US" sz="2000" dirty="0" smtClean="0">
                <a:latin typeface="Times New Roman"/>
                <a:cs typeface="Times New Roman"/>
              </a:rPr>
              <a:t>.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</a:p>
          <a:p>
            <a:pPr>
              <a:lnSpc>
                <a:spcPct val="90000"/>
              </a:lnSpc>
            </a:pPr>
            <a:endParaRPr lang="en-US" sz="2800" dirty="0" smtClean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Times New Roman"/>
                <a:cs typeface="Times New Roman"/>
              </a:rPr>
              <a:t>Once proteins are separated and quantified, they are identified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</a:p>
          <a:p>
            <a:pPr>
              <a:lnSpc>
                <a:spcPct val="90000"/>
              </a:lnSpc>
            </a:pPr>
            <a:endParaRPr lang="en-US" sz="2800" dirty="0" smtClean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Times New Roman"/>
                <a:cs typeface="Times New Roman"/>
              </a:rPr>
              <a:t>Individual spots are cut out of the gel and cleaved into peptides with </a:t>
            </a:r>
            <a:r>
              <a:rPr lang="en-US" sz="2400" dirty="0" err="1" smtClean="0">
                <a:latin typeface="Times New Roman"/>
                <a:cs typeface="Times New Roman"/>
              </a:rPr>
              <a:t>proteolytic</a:t>
            </a:r>
            <a:r>
              <a:rPr lang="en-US" sz="2400" dirty="0" smtClean="0">
                <a:latin typeface="Times New Roman"/>
                <a:cs typeface="Times New Roman"/>
              </a:rPr>
              <a:t> enzymes</a:t>
            </a:r>
            <a:endParaRPr lang="en-US" sz="2400" dirty="0">
              <a:latin typeface="Times New Roman"/>
              <a:cs typeface="Times New Roman"/>
            </a:endParaRPr>
          </a:p>
        </p:txBody>
      </p:sp>
      <p:pic>
        <p:nvPicPr>
          <p:cNvPr id="6" name="Picture 5" descr="dhzbbil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295400"/>
            <a:ext cx="4267200" cy="5562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039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solidFill>
                <a:srgbClr val="008000"/>
              </a:solidFill>
              <a:latin typeface="Algerian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219200"/>
            <a:ext cx="4800600" cy="56388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Times New Roman"/>
                <a:cs typeface="Times New Roman"/>
              </a:rPr>
              <a:t>These peptides can then be identified by mass spectrometry,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Specifically:  </a:t>
            </a:r>
            <a:r>
              <a:rPr lang="en-US" sz="2400" b="1" i="1" dirty="0" smtClean="0">
                <a:solidFill>
                  <a:srgbClr val="800080"/>
                </a:solidFill>
                <a:latin typeface="Times New Roman"/>
                <a:cs typeface="Times New Roman"/>
              </a:rPr>
              <a:t>matrix-assisted laser desorption-ionization time-of-flight</a:t>
            </a:r>
            <a:r>
              <a:rPr lang="en-US" sz="2400" dirty="0" smtClean="0">
                <a:latin typeface="Times New Roman"/>
                <a:cs typeface="Times New Roman"/>
              </a:rPr>
              <a:t> (MALDI-TOF) mass spectrometry.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</a:p>
          <a:p>
            <a:endParaRPr lang="en-US" sz="2800" dirty="0" smtClean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In this procedure, a peptide is placed on a matrix, which causes the peptide to form crystals</a:t>
            </a:r>
            <a:r>
              <a:rPr lang="en-US" sz="2800" dirty="0" smtClean="0">
                <a:latin typeface="Times New Roman"/>
                <a:cs typeface="Times New Roman"/>
              </a:rPr>
              <a:t>. </a:t>
            </a:r>
            <a:endParaRPr lang="en-US" sz="2800" dirty="0">
              <a:latin typeface="Times New Roman"/>
              <a:cs typeface="Times New Roman"/>
            </a:endParaRPr>
          </a:p>
        </p:txBody>
      </p:sp>
      <p:pic>
        <p:nvPicPr>
          <p:cNvPr id="4" name="Picture 7" descr="maldi1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219200"/>
            <a:ext cx="43434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0435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19200"/>
            <a:ext cx="4800600" cy="5638800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Times New Roman" charset="0"/>
              </a:rPr>
              <a:t>Then the peptide on the matrix is ionized with a laser beam and an increase in voltage at the matrix is used to shoot the ions toward a detector in which the time it takes an ion to reach the detector depends on its mass. </a:t>
            </a:r>
          </a:p>
          <a:p>
            <a:pPr eaLnBrk="1" hangingPunct="1"/>
            <a:endParaRPr lang="en-US" sz="2400" dirty="0">
              <a:latin typeface="Times New Roman" charset="0"/>
            </a:endParaRPr>
          </a:p>
          <a:p>
            <a:pPr eaLnBrk="1" hangingPunct="1"/>
            <a:r>
              <a:rPr lang="en-US" sz="2400" dirty="0">
                <a:latin typeface="Times New Roman" charset="0"/>
              </a:rPr>
              <a:t>The higher the mass, the longer the time of flight of the ion. </a:t>
            </a:r>
          </a:p>
        </p:txBody>
      </p:sp>
      <p:pic>
        <p:nvPicPr>
          <p:cNvPr id="21508" name="Picture 4" descr="maldi1b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219200"/>
            <a:ext cx="4343400" cy="5638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211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19200"/>
            <a:ext cx="4800600" cy="5638800"/>
          </a:xfrm>
        </p:spPr>
        <p:txBody>
          <a:bodyPr/>
          <a:lstStyle/>
          <a:p>
            <a:pPr eaLnBrk="1" hangingPunct="1"/>
            <a:r>
              <a:rPr lang="en-US" sz="2400">
                <a:latin typeface="Times New Roman" charset="0"/>
              </a:rPr>
              <a:t>In a MALDI-TOF mass spectrometer, the ions can also be deflected with an electrostatic reflector that also focuses the ion beam.</a:t>
            </a:r>
            <a:r>
              <a:rPr lang="en-US" sz="2800">
                <a:latin typeface="Arial" charset="0"/>
              </a:rPr>
              <a:t> </a:t>
            </a:r>
          </a:p>
          <a:p>
            <a:pPr eaLnBrk="1" hangingPunct="1"/>
            <a:endParaRPr lang="en-US" sz="2800">
              <a:latin typeface="Arial" charset="0"/>
            </a:endParaRPr>
          </a:p>
          <a:p>
            <a:pPr eaLnBrk="1" hangingPunct="1"/>
            <a:r>
              <a:rPr lang="en-US" sz="2400">
                <a:latin typeface="Times New Roman" charset="0"/>
              </a:rPr>
              <a:t>Thus, the masses of the ions reaching the second detector can be determined with high precision and these masses can reveal the exact chemical compositions of the peptides, </a:t>
            </a:r>
            <a:r>
              <a:rPr lang="en-US" sz="2400" b="1" i="1" u="sng">
                <a:solidFill>
                  <a:srgbClr val="800080"/>
                </a:solidFill>
                <a:latin typeface="Times New Roman" charset="0"/>
              </a:rPr>
              <a:t>and therefore their identities!</a:t>
            </a:r>
            <a:r>
              <a:rPr lang="en-US" sz="2400">
                <a:latin typeface="Times New Roman" charset="0"/>
              </a:rPr>
              <a:t> </a:t>
            </a:r>
          </a:p>
        </p:txBody>
      </p:sp>
      <p:pic>
        <p:nvPicPr>
          <p:cNvPr id="22532" name="Picture 4" descr="maldi1b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219200"/>
            <a:ext cx="4343400" cy="5638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162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Times New Roman" charset="0"/>
              </a:rPr>
              <a:t>Protein mixtures can also be analyzed without prior separation.</a:t>
            </a:r>
            <a:r>
              <a:rPr lang="en-US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Times New Roman" charset="0"/>
              </a:rPr>
              <a:t>These procedures begin with </a:t>
            </a:r>
            <a:r>
              <a:rPr lang="en-US" sz="2800" dirty="0" err="1">
                <a:latin typeface="Times New Roman" charset="0"/>
              </a:rPr>
              <a:t>proteolytic</a:t>
            </a:r>
            <a:r>
              <a:rPr lang="en-US" sz="2800" dirty="0">
                <a:latin typeface="Times New Roman" charset="0"/>
              </a:rPr>
              <a:t> digestion of the proteins in a complex mixture 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Times New Roman" charset="0"/>
              </a:rPr>
              <a:t>The resulting peptides are often injected onto a high pressure liquid chromatography column (HPLC) that separates peptides based on hydrophobicity. 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Times New Roman" charset="0"/>
              </a:rPr>
              <a:t>HPLC can be coupled directly to a time-of-flight mass spectrometer using </a:t>
            </a:r>
            <a:r>
              <a:rPr lang="en-US" sz="2800" b="1" i="1" dirty="0">
                <a:solidFill>
                  <a:srgbClr val="800080"/>
                </a:solidFill>
                <a:latin typeface="Times New Roman" charset="0"/>
              </a:rPr>
              <a:t>electrospray ionization</a:t>
            </a:r>
            <a:r>
              <a:rPr lang="en-US" sz="2800" dirty="0">
                <a:latin typeface="Times New Roman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5425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579</Words>
  <Application>Microsoft Macintosh PowerPoint</Application>
  <PresentationFormat>On-screen Show (4:3)</PresentationFormat>
  <Paragraphs>59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Understanding Proteomics</vt:lpstr>
      <vt:lpstr>Why study Proteomics?</vt:lpstr>
      <vt:lpstr>Problem?</vt:lpstr>
      <vt:lpstr>Why perform Proteomics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interpret data?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Proteomics</dc:title>
  <dc:creator>Geetha Saarunya S</dc:creator>
  <cp:lastModifiedBy>Geetha Saarunya S</cp:lastModifiedBy>
  <cp:revision>9</cp:revision>
  <dcterms:created xsi:type="dcterms:W3CDTF">2017-10-30T18:24:50Z</dcterms:created>
  <dcterms:modified xsi:type="dcterms:W3CDTF">2017-10-31T16:19:23Z</dcterms:modified>
</cp:coreProperties>
</file>