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1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F1DF7-E531-8840-AF5C-DDB7E6A09D3F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AE7A0-5A40-F440-93C3-F5FE50A84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51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E7A0-5A40-F440-93C3-F5FE50A844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05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E7A0-5A40-F440-93C3-F5FE50A844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4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AnnotationHub</a:t>
            </a:r>
            <a:r>
              <a:rPr lang="en-US" dirty="0" smtClean="0"/>
              <a:t> is a cloud resource set up and managed by the </a:t>
            </a:r>
            <a:r>
              <a:rPr lang="en-US" dirty="0" err="1" smtClean="0"/>
              <a:t>Bioconductor</a:t>
            </a:r>
            <a:r>
              <a:rPr lang="en-US" dirty="0" smtClean="0"/>
              <a:t> project that programmatically disseminates </a:t>
            </a:r>
            <a:r>
              <a:rPr lang="en-US" dirty="0" err="1" smtClean="0"/>
              <a:t>omics</a:t>
            </a:r>
            <a:r>
              <a:rPr lang="en-US" dirty="0" smtClean="0"/>
              <a:t> data. </a:t>
            </a:r>
          </a:p>
          <a:p>
            <a:endParaRPr lang="en-US" dirty="0" smtClean="0"/>
          </a:p>
          <a:p>
            <a:r>
              <a:rPr lang="en-US" dirty="0" smtClean="0"/>
              <a:t>Below, we download a raw mass spectrometry dataset with identifier AH49008 and store it in a variable names </a:t>
            </a:r>
            <a:r>
              <a:rPr lang="en-US" dirty="0" err="1" smtClean="0"/>
              <a:t>ms.</a:t>
            </a:r>
            <a:r>
              <a:rPr lang="en-US" dirty="0" smtClean="0"/>
              <a:t> The data contains 7534 spectra - 1431 MS1 spectra and 6103 MS2 spectra. The filename, 55314, is not very descriptive because the data originates from the </a:t>
            </a:r>
            <a:r>
              <a:rPr lang="en-US" dirty="0" err="1" smtClean="0"/>
              <a:t>AnnotationHub</a:t>
            </a:r>
            <a:r>
              <a:rPr lang="en-US" dirty="0" smtClean="0"/>
              <a:t> cloud repository. If the data was read from a local file, is would be named as the </a:t>
            </a:r>
            <a:r>
              <a:rPr lang="en-US" dirty="0" err="1" smtClean="0"/>
              <a:t>mzML</a:t>
            </a:r>
            <a:r>
              <a:rPr lang="en-US" dirty="0" smtClean="0"/>
              <a:t> (or </a:t>
            </a:r>
            <a:r>
              <a:rPr lang="en-US" dirty="0" err="1" smtClean="0"/>
              <a:t>mzXML</a:t>
            </a:r>
            <a:r>
              <a:rPr lang="en-US" dirty="0" smtClean="0"/>
              <a:t>) file.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E7A0-5A40-F440-93C3-F5FE50A844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85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5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4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42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1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4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2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4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3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3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1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9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70DFA-8A12-BB4E-BD55-23EE6C07385B}" type="datetimeFigureOut">
              <a:rPr lang="en-US" smtClean="0"/>
              <a:t>29/10/17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16D7D-2867-E34E-B582-8CD6D1A48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4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bioconductor.org/biocLite.R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83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ProteomeXchange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Contemporary MS-based proteomics data is disseminated through the </a:t>
            </a:r>
            <a:r>
              <a:rPr lang="en-US" dirty="0" err="1" smtClean="0"/>
              <a:t>ProteomeXchange</a:t>
            </a:r>
            <a:r>
              <a:rPr lang="en-US" dirty="0" smtClean="0"/>
              <a:t> infrastructure, which centrally coordinates submission, storage and dissemination through multiple data repositories, such as the PRIDE data base at the EBI for MS/MS experiments, PASSEL at the ISB for SRM data and the </a:t>
            </a:r>
            <a:r>
              <a:rPr lang="en-US" dirty="0" err="1" smtClean="0"/>
              <a:t>MassIVE</a:t>
            </a:r>
            <a:r>
              <a:rPr lang="en-US" dirty="0" smtClean="0"/>
              <a:t> resource. The </a:t>
            </a:r>
            <a:r>
              <a:rPr lang="en-US" dirty="0" err="1" smtClean="0"/>
              <a:t>rpx</a:t>
            </a:r>
            <a:r>
              <a:rPr lang="en-US" dirty="0" smtClean="0"/>
              <a:t> is an interface to </a:t>
            </a:r>
            <a:r>
              <a:rPr lang="en-US" dirty="0" err="1" smtClean="0"/>
              <a:t>ProteomeXchange</a:t>
            </a:r>
            <a:r>
              <a:rPr lang="en-US" dirty="0" smtClean="0"/>
              <a:t> and provides a basic and unified access to PX data.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94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&gt;library("</a:t>
            </a:r>
            <a:r>
              <a:rPr lang="en-US" dirty="0" err="1" smtClean="0"/>
              <a:t>rpx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pxannounced</a:t>
            </a:r>
            <a:r>
              <a:rPr lang="en-US" dirty="0" smtClean="0"/>
              <a:t>()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it-IT" dirty="0" err="1" smtClean="0"/>
              <a:t>px</a:t>
            </a:r>
            <a:r>
              <a:rPr lang="it-IT" dirty="0" smtClean="0"/>
              <a:t> &lt;- </a:t>
            </a:r>
            <a:r>
              <a:rPr lang="it-IT" dirty="0" err="1" smtClean="0"/>
              <a:t>PXDataset</a:t>
            </a:r>
            <a:r>
              <a:rPr lang="it-IT" dirty="0" smtClean="0"/>
              <a:t>("PXD000001")</a:t>
            </a:r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px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pxfiles</a:t>
            </a:r>
            <a:r>
              <a:rPr lang="it-IT" dirty="0" smtClean="0"/>
              <a:t>(</a:t>
            </a:r>
            <a:r>
              <a:rPr lang="it-IT" dirty="0" err="1" smtClean="0"/>
              <a:t>px</a:t>
            </a:r>
            <a:r>
              <a:rPr lang="it-IT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#Other metadata for the </a:t>
            </a:r>
            <a:r>
              <a:rPr lang="en-US" dirty="0" err="1" smtClean="0"/>
              <a:t>px</a:t>
            </a:r>
            <a:r>
              <a:rPr lang="en-US" dirty="0" smtClean="0"/>
              <a:t> dataset:</a:t>
            </a:r>
          </a:p>
          <a:p>
            <a:pPr marL="0" indent="0">
              <a:buNone/>
            </a:pPr>
            <a:r>
              <a:rPr lang="en-US" dirty="0" err="1" smtClean="0"/>
              <a:t>pxtax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34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pxurl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pxref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#other metadata</a:t>
            </a:r>
          </a:p>
          <a:p>
            <a:pPr marL="0" indent="0">
              <a:buNone/>
            </a:pPr>
            <a:r>
              <a:rPr lang="en-US" dirty="0" err="1" smtClean="0"/>
              <a:t>pxtax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err="1" smtClean="0"/>
              <a:t>pxurl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err="1" smtClean="0"/>
              <a:t>pxref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3551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Downloading data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#Data files can then be downloaded with the </a:t>
            </a:r>
            <a:r>
              <a:rPr lang="en-US" dirty="0" err="1" smtClean="0"/>
              <a:t>pxget</a:t>
            </a:r>
            <a:r>
              <a:rPr lang="en-US" dirty="0" smtClean="0"/>
              <a:t> function 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 smtClean="0"/>
              <a:t>mzf</a:t>
            </a:r>
            <a:r>
              <a:rPr lang="en-US" dirty="0" smtClean="0"/>
              <a:t> &lt;- </a:t>
            </a:r>
            <a:r>
              <a:rPr lang="en-US" dirty="0" err="1" smtClean="0"/>
              <a:t>pxget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, </a:t>
            </a:r>
            <a:r>
              <a:rPr lang="en-US" dirty="0" err="1" smtClean="0"/>
              <a:t>pxfiles</a:t>
            </a:r>
            <a:r>
              <a:rPr lang="en-US" dirty="0" smtClean="0"/>
              <a:t>(</a:t>
            </a:r>
            <a:r>
              <a:rPr lang="en-US" dirty="0" err="1" smtClean="0"/>
              <a:t>px</a:t>
            </a:r>
            <a:r>
              <a:rPr lang="en-US" dirty="0" smtClean="0"/>
              <a:t>)[7])</a:t>
            </a:r>
          </a:p>
          <a:p>
            <a:pPr marL="0" indent="0">
              <a:buNone/>
            </a:pPr>
            <a:r>
              <a:rPr lang="en-US" dirty="0" smtClean="0"/>
              <a:t># Takes almost 20 -30 minutes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57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install.packages</a:t>
            </a:r>
            <a:r>
              <a:rPr lang="en-US" dirty="0" smtClean="0"/>
              <a:t>('</a:t>
            </a:r>
            <a:r>
              <a:rPr lang="en-US" dirty="0" err="1" smtClean="0"/>
              <a:t>devtools</a:t>
            </a:r>
            <a:r>
              <a:rPr lang="en-US" dirty="0" smtClean="0"/>
              <a:t>') #assuming it is not already installed</a:t>
            </a:r>
          </a:p>
          <a:p>
            <a:pPr marL="0" indent="0">
              <a:buNone/>
            </a:pPr>
            <a:r>
              <a:rPr lang="en-US" dirty="0" smtClean="0"/>
              <a:t>&gt;library(</a:t>
            </a:r>
            <a:r>
              <a:rPr lang="en-US" dirty="0" err="1" smtClean="0"/>
              <a:t>devtools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install_github</a:t>
            </a:r>
            <a:r>
              <a:rPr lang="en-US" dirty="0" smtClean="0"/>
              <a:t>('</a:t>
            </a:r>
            <a:r>
              <a:rPr lang="en-US" dirty="0" err="1" smtClean="0"/>
              <a:t>andreacirilloac</a:t>
            </a:r>
            <a:r>
              <a:rPr lang="en-US" dirty="0" smtClean="0"/>
              <a:t>/</a:t>
            </a:r>
            <a:r>
              <a:rPr lang="en-US" dirty="0" err="1" smtClean="0"/>
              <a:t>updateR</a:t>
            </a:r>
            <a:r>
              <a:rPr lang="en-US" dirty="0" smtClean="0"/>
              <a:t>')</a:t>
            </a:r>
          </a:p>
          <a:p>
            <a:pPr marL="0" indent="0">
              <a:buNone/>
            </a:pPr>
            <a:r>
              <a:rPr lang="en-US" dirty="0" smtClean="0"/>
              <a:t>&gt;library(</a:t>
            </a:r>
            <a:r>
              <a:rPr lang="en-US" dirty="0" err="1" smtClean="0"/>
              <a:t>updateR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updateR</a:t>
            </a:r>
            <a:r>
              <a:rPr lang="en-US" dirty="0" smtClean="0"/>
              <a:t>(</a:t>
            </a:r>
            <a:r>
              <a:rPr lang="en-US" dirty="0" err="1" smtClean="0"/>
              <a:t>admin_password</a:t>
            </a:r>
            <a:r>
              <a:rPr lang="en-US" dirty="0" smtClean="0"/>
              <a:t> = 'Admin user password')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93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R studio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 to Help -&gt; Check for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71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&gt;source(</a:t>
            </a:r>
            <a:r>
              <a:rPr lang="en-US" dirty="0" smtClean="0">
                <a:hlinkClick r:id="rId3"/>
              </a:rPr>
              <a:t>https://bioconductor.org/biocLite.R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&gt;library("</a:t>
            </a:r>
            <a:r>
              <a:rPr lang="en-US" dirty="0" err="1" smtClean="0"/>
              <a:t>BiocInstaller</a:t>
            </a:r>
            <a:r>
              <a:rPr lang="en-US" dirty="0" smtClean="0"/>
              <a:t>") 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biocLite</a:t>
            </a:r>
            <a:r>
              <a:rPr lang="en-US" dirty="0" smtClean="0"/>
              <a:t>("</a:t>
            </a:r>
            <a:r>
              <a:rPr lang="en-US" dirty="0" err="1" smtClean="0"/>
              <a:t>devtools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r>
              <a:rPr lang="en-US" sz="2400" dirty="0" smtClean="0"/>
              <a:t>&gt;</a:t>
            </a:r>
            <a:r>
              <a:rPr lang="en-US" sz="2400" dirty="0" err="1" smtClean="0"/>
              <a:t>biocLite</a:t>
            </a:r>
            <a:r>
              <a:rPr lang="en-US" sz="2400" dirty="0" smtClean="0"/>
              <a:t>("</a:t>
            </a:r>
            <a:r>
              <a:rPr lang="en-US" sz="2400" dirty="0" err="1" smtClean="0"/>
              <a:t>lgatto</a:t>
            </a:r>
            <a:r>
              <a:rPr lang="en-US" sz="2400" dirty="0" smtClean="0"/>
              <a:t>/ProteomicsBioc2016Workshop",</a:t>
            </a:r>
          </a:p>
          <a:p>
            <a:pPr marL="0" indent="0">
              <a:buNone/>
            </a:pPr>
            <a:r>
              <a:rPr lang="en-US" sz="2400" dirty="0" smtClean="0"/>
              <a:t>         dependencies = TRUE, </a:t>
            </a:r>
            <a:r>
              <a:rPr lang="en-US" sz="2400" dirty="0" err="1" smtClean="0"/>
              <a:t>build_vignettes</a:t>
            </a:r>
            <a:r>
              <a:rPr lang="en-US" sz="2400" dirty="0" smtClean="0"/>
              <a:t>=TRUE)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# Takes a long time</a:t>
            </a:r>
          </a:p>
          <a:p>
            <a:pPr marL="0" indent="0">
              <a:buNone/>
            </a:pPr>
            <a:r>
              <a:rPr lang="en-US" sz="2400" dirty="0" smtClean="0"/>
              <a:t>#update all packages</a:t>
            </a:r>
          </a:p>
          <a:p>
            <a:pPr marL="0" indent="0">
              <a:buNone/>
            </a:pPr>
            <a:r>
              <a:rPr lang="en-US" sz="2400" dirty="0" smtClean="0"/>
              <a:t># Say N for downloading packages that require compilation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1388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Launch Vignette &amp; download MS software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&gt;library("ProteomicsBioc2016Workshop")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it-IT" dirty="0" smtClean="0"/>
              <a:t>bioc2016()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biocLite</a:t>
            </a:r>
            <a:r>
              <a:rPr lang="it-IT" dirty="0" smtClean="0"/>
              <a:t>("</a:t>
            </a:r>
            <a:r>
              <a:rPr lang="it-IT" dirty="0" err="1" smtClean="0"/>
              <a:t>RforProteomics</a:t>
            </a:r>
            <a:r>
              <a:rPr lang="it-IT" dirty="0" smtClean="0"/>
              <a:t>")</a:t>
            </a:r>
          </a:p>
          <a:p>
            <a:pPr marL="0" indent="0">
              <a:buNone/>
            </a:pPr>
            <a:r>
              <a:rPr lang="it-IT" dirty="0" smtClean="0"/>
              <a:t>&gt;</a:t>
            </a:r>
            <a:r>
              <a:rPr lang="it-IT" dirty="0" err="1" smtClean="0"/>
              <a:t>library</a:t>
            </a:r>
            <a:r>
              <a:rPr lang="it-IT" dirty="0" smtClean="0"/>
              <a:t>("</a:t>
            </a:r>
            <a:r>
              <a:rPr lang="it-IT" dirty="0" err="1" smtClean="0"/>
              <a:t>RforProteomics</a:t>
            </a:r>
            <a:r>
              <a:rPr lang="it-IT" dirty="0" smtClean="0"/>
              <a:t>")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#update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packages</a:t>
            </a:r>
            <a:r>
              <a:rPr lang="it-IT" dirty="0" smtClean="0"/>
              <a:t> </a:t>
            </a:r>
            <a:r>
              <a:rPr lang="it-IT" dirty="0" err="1" smtClean="0"/>
              <a:t>R</a:t>
            </a:r>
            <a:endParaRPr lang="it-IT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642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pp</a:t>
            </a:r>
            <a:r>
              <a:rPr lang="en-US" dirty="0" smtClean="0"/>
              <a:t> &lt;- </a:t>
            </a:r>
            <a:r>
              <a:rPr lang="en-US" dirty="0" err="1" smtClean="0"/>
              <a:t>proteomicsPackages</a:t>
            </a:r>
            <a:r>
              <a:rPr lang="en-US" dirty="0" smtClean="0"/>
              <a:t>("3.3")</a:t>
            </a:r>
          </a:p>
          <a:p>
            <a:pPr marL="0" indent="0">
              <a:buNone/>
            </a:pPr>
            <a:r>
              <a:rPr lang="en-US" dirty="0" smtClean="0"/>
              <a:t>&gt;display(</a:t>
            </a:r>
            <a:r>
              <a:rPr lang="en-US" dirty="0" err="1" smtClean="0"/>
              <a:t>pp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95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Mass Spectrometry data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242357"/>
              </p:ext>
            </p:extLst>
          </p:nvPr>
        </p:nvGraphicFramePr>
        <p:xfrm>
          <a:off x="457200" y="1600200"/>
          <a:ext cx="8229600" cy="2494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mzML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mzXML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netCDF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mzData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identification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mzIdentML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quantification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mzQuantML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 lists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mgf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MSnbase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mzTab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MSnbase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10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Raw data, identification and quantification data are in XML format.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82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&gt;library("</a:t>
            </a:r>
            <a:r>
              <a:rPr lang="en-US" dirty="0" err="1" smtClean="0"/>
              <a:t>AnnotationHub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r>
              <a:rPr lang="en-US" dirty="0" smtClean="0"/>
              <a:t>&gt;ah &lt;- </a:t>
            </a:r>
            <a:r>
              <a:rPr lang="en-US" dirty="0" err="1" smtClean="0"/>
              <a:t>AnnotationHub</a:t>
            </a:r>
            <a:r>
              <a:rPr lang="en-US" dirty="0" smtClean="0"/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&gt;query(ah, "proteomics")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ms</a:t>
            </a:r>
            <a:r>
              <a:rPr lang="en-US" dirty="0" smtClean="0"/>
              <a:t> &lt;- ah[["AH49008"]]</a:t>
            </a:r>
          </a:p>
          <a:p>
            <a:pPr marL="0" indent="0">
              <a:buNone/>
            </a:pPr>
            <a:r>
              <a:rPr lang="en-US" dirty="0" smtClean="0"/>
              <a:t>&gt;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3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523</Words>
  <Application>Microsoft Macintosh PowerPoint</Application>
  <PresentationFormat>On-screen Show (4:3)</PresentationFormat>
  <Paragraphs>82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Proteomics</vt:lpstr>
      <vt:lpstr>Update R</vt:lpstr>
      <vt:lpstr>Update R studio</vt:lpstr>
      <vt:lpstr>PowerPoint Presentation</vt:lpstr>
      <vt:lpstr>Launch Vignette &amp; download MS software</vt:lpstr>
      <vt:lpstr>PowerPoint Presentation</vt:lpstr>
      <vt:lpstr>Types of Mass Spectrometry data</vt:lpstr>
      <vt:lpstr>PowerPoint Presentation</vt:lpstr>
      <vt:lpstr>Accessing data</vt:lpstr>
      <vt:lpstr>ProteomeXchange</vt:lpstr>
      <vt:lpstr>PowerPoint Presentation</vt:lpstr>
      <vt:lpstr>PowerPoint Presentation</vt:lpstr>
      <vt:lpstr>Downloading data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Proteomics</dc:title>
  <dc:creator>Geetha Saarunya S</dc:creator>
  <cp:lastModifiedBy>Geetha Saarunya S</cp:lastModifiedBy>
  <cp:revision>19</cp:revision>
  <dcterms:created xsi:type="dcterms:W3CDTF">2017-10-29T15:05:38Z</dcterms:created>
  <dcterms:modified xsi:type="dcterms:W3CDTF">2017-10-30T18:56:06Z</dcterms:modified>
</cp:coreProperties>
</file>