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75" r:id="rId2"/>
    <p:sldId id="256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1144" y="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0A60E-EFEB-4C45-A438-31A0486CE40E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662EE-3CD4-844C-B557-365337D06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67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Shape 6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" name="Shape 6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Shape 9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9" name="Shape 9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Analysis page calculates the ordination visualizations with either raw or normalized counts,</a:t>
            </a:r>
          </a:p>
          <a:p>
            <a:r>
              <a:rPr lang="en-US" dirty="0" smtClean="0"/>
              <a:t>at the user’s option. The normalization procedure is as follows.</a:t>
            </a:r>
          </a:p>
          <a:p>
            <a:r>
              <a:rPr lang="en-US" dirty="0" smtClean="0"/>
              <a:t>normalized value </a:t>
            </a:r>
            <a:r>
              <a:rPr lang="en-US" dirty="0" err="1" smtClean="0"/>
              <a:t>i</a:t>
            </a:r>
            <a:r>
              <a:rPr lang="en-US" dirty="0" smtClean="0"/>
              <a:t> = log2(raw counts </a:t>
            </a:r>
            <a:r>
              <a:rPr lang="en-US" dirty="0" err="1" smtClean="0"/>
              <a:t>i</a:t>
            </a:r>
            <a:r>
              <a:rPr lang="en-US" dirty="0" smtClean="0"/>
              <a:t> + 1)</a:t>
            </a:r>
          </a:p>
          <a:p>
            <a:r>
              <a:rPr lang="en-US" dirty="0" smtClean="0"/>
              <a:t>The standardized values then are calculated from the normalized values by subtracting the mean</a:t>
            </a:r>
          </a:p>
          <a:p>
            <a:r>
              <a:rPr lang="en-US" dirty="0" smtClean="0"/>
              <a:t>of each sample’s normalized values and dividing by the standard deviation of each sample’s normalized</a:t>
            </a:r>
          </a:p>
          <a:p>
            <a:r>
              <a:rPr lang="en-US" dirty="0" smtClean="0"/>
              <a:t>values.</a:t>
            </a:r>
          </a:p>
          <a:p>
            <a:r>
              <a:rPr lang="en-US" dirty="0" smtClean="0"/>
              <a:t>standardized </a:t>
            </a:r>
            <a:r>
              <a:rPr lang="en-US" dirty="0" err="1" smtClean="0"/>
              <a:t>i</a:t>
            </a:r>
            <a:r>
              <a:rPr lang="en-US" dirty="0" smtClean="0"/>
              <a:t> = (normalized </a:t>
            </a:r>
            <a:r>
              <a:rPr lang="en-US" dirty="0" err="1" smtClean="0"/>
              <a:t>i</a:t>
            </a:r>
            <a:r>
              <a:rPr lang="en-US" dirty="0" smtClean="0"/>
              <a:t> − mean(normalized </a:t>
            </a:r>
            <a:r>
              <a:rPr lang="en-US" dirty="0" err="1" smtClean="0"/>
              <a:t>i</a:t>
            </a:r>
            <a:r>
              <a:rPr lang="en-US" dirty="0" smtClean="0"/>
              <a:t>))/</a:t>
            </a:r>
            <a:r>
              <a:rPr lang="en-US" dirty="0" err="1" smtClean="0"/>
              <a:t>stddev</a:t>
            </a:r>
            <a:r>
              <a:rPr lang="en-US" dirty="0" smtClean="0"/>
              <a:t>(normalized 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662EE-3CD4-844C-B557-365337D06A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36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slope of the right-hand part of the curve is related to the fraction of sampled species that</a:t>
            </a:r>
          </a:p>
          <a:p>
            <a:r>
              <a:rPr lang="en-US" dirty="0" smtClean="0"/>
              <a:t>are rare. When the rarefaction curve is flat, more intensive sampling is likely to yield only a few</a:t>
            </a:r>
          </a:p>
          <a:p>
            <a:r>
              <a:rPr lang="en-US" dirty="0" smtClean="0"/>
              <a:t>additional species.</a:t>
            </a:r>
          </a:p>
          <a:p>
            <a:r>
              <a:rPr lang="en-US" dirty="0" smtClean="0"/>
              <a:t>On the Analysis page the rarefaction plot serves as a means of comparing species richness</a:t>
            </a:r>
          </a:p>
          <a:p>
            <a:r>
              <a:rPr lang="en-US" dirty="0" smtClean="0"/>
              <a:t>between samples in a way independent of the sampling depth.</a:t>
            </a:r>
          </a:p>
          <a:p>
            <a:r>
              <a:rPr lang="en-US" dirty="0" smtClean="0"/>
              <a:t>On the left, a steep slope indicates that a large fraction of the species diversity remains to be</a:t>
            </a:r>
          </a:p>
          <a:p>
            <a:r>
              <a:rPr lang="en-US" dirty="0" smtClean="0"/>
              <a:t>discovered. If the curve becomes flatter to the right, a reasonable number of individuals is sampled:</a:t>
            </a:r>
          </a:p>
          <a:p>
            <a:r>
              <a:rPr lang="en-US" dirty="0" smtClean="0"/>
              <a:t>more intensive sampling is likely to yield only a few additional species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662EE-3CD4-844C-B557-365337D06A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98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6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45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2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25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02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0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3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148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0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25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51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03B82-0CDE-0D4E-A96A-3F824767557A}" type="datetimeFigureOut">
              <a:rPr lang="en-US" smtClean="0"/>
              <a:t>19/09/17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A4977-4807-3E4D-99A2-1CB60C0D3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8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report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Introduction (15 points)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IN" dirty="0" smtClean="0"/>
              <a:t>What </a:t>
            </a:r>
            <a:r>
              <a:rPr lang="en-IN" dirty="0"/>
              <a:t>is Chemoreception </a:t>
            </a:r>
            <a:r>
              <a:rPr lang="en-IN" dirty="0" smtClean="0"/>
              <a:t>and why is it important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 What are the major classes of Chemoreception genes and pay special emphasis on OBP genes?</a:t>
            </a:r>
          </a:p>
          <a:p>
            <a:pPr marL="0" indent="0">
              <a:buNone/>
            </a:pPr>
            <a:r>
              <a:rPr lang="en-US" dirty="0" smtClean="0"/>
              <a:t>-What role does OBP play in your model organisms?</a:t>
            </a:r>
            <a:endParaRPr lang="en-US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Body  </a:t>
            </a:r>
            <a:r>
              <a:rPr lang="en-US" b="1" dirty="0"/>
              <a:t>(20 points)</a:t>
            </a:r>
          </a:p>
          <a:p>
            <a:pPr marL="0" lvl="0" indent="0">
              <a:buNone/>
            </a:pPr>
            <a:r>
              <a:rPr lang="en-IN" dirty="0" smtClean="0"/>
              <a:t>-How  </a:t>
            </a:r>
            <a:r>
              <a:rPr lang="en-IN" dirty="0"/>
              <a:t>many common OBP gene families does </a:t>
            </a:r>
            <a:r>
              <a:rPr lang="en-IN" i="1" dirty="0"/>
              <a:t>D.melanogaster</a:t>
            </a:r>
            <a:r>
              <a:rPr lang="en-IN" dirty="0"/>
              <a:t> and </a:t>
            </a:r>
            <a:r>
              <a:rPr lang="en-IN" i="1" dirty="0"/>
              <a:t>A.mellifera</a:t>
            </a:r>
            <a:r>
              <a:rPr lang="en-IN" dirty="0"/>
              <a:t> have ? </a:t>
            </a:r>
          </a:p>
          <a:p>
            <a:pPr marL="0" lvl="0" indent="0">
              <a:buNone/>
            </a:pPr>
            <a:r>
              <a:rPr lang="en-IN" dirty="0" smtClean="0"/>
              <a:t>-How </a:t>
            </a:r>
            <a:r>
              <a:rPr lang="en-IN" dirty="0"/>
              <a:t>similar  are the OBP gene familes of both the organisms?</a:t>
            </a:r>
          </a:p>
          <a:p>
            <a:pPr marL="0" lvl="0" indent="0">
              <a:buNone/>
            </a:pPr>
            <a:r>
              <a:rPr lang="en-IN" dirty="0" smtClean="0"/>
              <a:t>-Which </a:t>
            </a:r>
            <a:r>
              <a:rPr lang="en-IN" dirty="0"/>
              <a:t>of the OBP genes are closely related to each other?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Conclusion </a:t>
            </a:r>
            <a:r>
              <a:rPr lang="en-US" b="1" dirty="0"/>
              <a:t>(5 points)</a:t>
            </a:r>
          </a:p>
          <a:p>
            <a:pPr marL="0" indent="0">
              <a:buNone/>
            </a:pPr>
            <a:r>
              <a:rPr lang="en-US" dirty="0"/>
              <a:t>Summarize </a:t>
            </a:r>
            <a:r>
              <a:rPr lang="en-US"/>
              <a:t>the </a:t>
            </a:r>
            <a:r>
              <a:rPr lang="en-US" smtClean="0"/>
              <a:t>report.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References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( AMA style of citation  : American Medical association) (5 points)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360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Comparing Two </a:t>
            </a:r>
            <a:r>
              <a:rPr lang="en-US" dirty="0" err="1" smtClean="0"/>
              <a:t>metagenomic</a:t>
            </a:r>
            <a:r>
              <a:rPr lang="en-US" dirty="0" smtClean="0"/>
              <a:t> Sample sets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GS017 </a:t>
            </a:r>
            <a:r>
              <a:rPr lang="en-US" dirty="0" err="1" smtClean="0"/>
              <a:t>vs</a:t>
            </a:r>
            <a:r>
              <a:rPr lang="en-US" dirty="0" smtClean="0"/>
              <a:t> GS015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0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Normalization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Normalization refers to a transformation that attempts to reshape an underlying distribution</a:t>
            </a:r>
            <a:r>
              <a:rPr lang="en-US" dirty="0" smtClean="0"/>
              <a:t>.</a:t>
            </a:r>
          </a:p>
          <a:p>
            <a:r>
              <a:rPr lang="en-US" dirty="0"/>
              <a:t>Standardization is a transformation applied to each distribution in a group of distributions </a:t>
            </a:r>
            <a:r>
              <a:rPr lang="en-US" dirty="0" smtClean="0"/>
              <a:t>so that </a:t>
            </a:r>
            <a:r>
              <a:rPr lang="en-US" dirty="0"/>
              <a:t>all distributions exhibit the same mean and the same standard deviation. This removes some aspects of </a:t>
            </a:r>
            <a:r>
              <a:rPr lang="en-US" dirty="0" smtClean="0"/>
              <a:t>inter sample </a:t>
            </a:r>
            <a:r>
              <a:rPr lang="en-US" dirty="0"/>
              <a:t>variability and can make data more comparable.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797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Rarefaction of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curve is a plot of the number of species as a function of the number of samples. </a:t>
            </a:r>
            <a:r>
              <a:rPr lang="en-US">
                <a:solidFill>
                  <a:srgbClr val="FF0000"/>
                </a:solidFill>
              </a:rPr>
              <a:t>Rarefaction curves generally grow rapidly at first, as the most common species are found, but the curves plateau as only the rarest species remain to be sampled.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2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Comparing Two metagenomic Sample sets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Cow </a:t>
            </a:r>
            <a:r>
              <a:rPr lang="en-US" dirty="0" smtClean="0"/>
              <a:t>Rumen-</a:t>
            </a:r>
            <a:r>
              <a:rPr lang="en-US" dirty="0"/>
              <a:t>-710F6, Cow </a:t>
            </a:r>
            <a:r>
              <a:rPr lang="en-US" dirty="0" smtClean="0"/>
              <a:t>Rumen--</a:t>
            </a:r>
            <a:r>
              <a:rPr lang="en-US" dirty="0"/>
              <a:t>640F6, Cow </a:t>
            </a:r>
            <a:r>
              <a:rPr lang="en-US" dirty="0" smtClean="0"/>
              <a:t>Rumen—80f6,</a:t>
            </a:r>
          </a:p>
          <a:p>
            <a:pPr marL="0" indent="0">
              <a:buNone/>
            </a:pPr>
            <a:r>
              <a:rPr lang="en-US" dirty="0"/>
              <a:t>LeanMouseCecumMic2005, </a:t>
            </a:r>
            <a:r>
              <a:rPr lang="en-US" dirty="0" smtClean="0"/>
              <a:t>ObeseMouseCecumMic2005,</a:t>
            </a:r>
          </a:p>
          <a:p>
            <a:pPr marL="0" indent="0">
              <a:buNone/>
            </a:pPr>
            <a:r>
              <a:rPr lang="en-US" dirty="0" smtClean="0"/>
              <a:t>FishHealGutKentSTMic20060504,</a:t>
            </a:r>
          </a:p>
          <a:p>
            <a:pPr marL="0" indent="0">
              <a:buNone/>
            </a:pPr>
            <a:r>
              <a:rPr lang="en-US" dirty="0"/>
              <a:t>FishHealSlimKentSTMic20060504, f</a:t>
            </a:r>
            <a:r>
              <a:rPr lang="en-US" dirty="0" smtClean="0"/>
              <a:t>ish--healthy </a:t>
            </a:r>
            <a:r>
              <a:rPr lang="en-US" dirty="0"/>
              <a:t>gut bacteria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0371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component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Principal Component Analysis (PCA) is a</a:t>
            </a:r>
          </a:p>
          <a:p>
            <a:pPr marL="0" indent="0">
              <a:buNone/>
            </a:pPr>
            <a:r>
              <a:rPr lang="en-US" dirty="0"/>
              <a:t>dimension-reduction tool that can be used to</a:t>
            </a:r>
          </a:p>
          <a:p>
            <a:pPr marL="0" indent="0">
              <a:buNone/>
            </a:pPr>
            <a:r>
              <a:rPr lang="en-US" dirty="0"/>
              <a:t>reduce a large set of variables to a small set</a:t>
            </a:r>
          </a:p>
          <a:p>
            <a:pPr marL="0" indent="0">
              <a:buNone/>
            </a:pPr>
            <a:r>
              <a:rPr lang="en-US" dirty="0" smtClean="0"/>
              <a:t>that </a:t>
            </a:r>
            <a:r>
              <a:rPr lang="en-US" dirty="0"/>
              <a:t>still contains most of the information in</a:t>
            </a:r>
          </a:p>
          <a:p>
            <a:pPr marL="0" indent="0">
              <a:buNone/>
            </a:pPr>
            <a:r>
              <a:rPr lang="en-US" dirty="0"/>
              <a:t>the large set.</a:t>
            </a:r>
          </a:p>
        </p:txBody>
      </p:sp>
    </p:spTree>
    <p:extLst>
      <p:ext uri="{BB962C8B-B14F-4D97-AF65-F5344CB8AC3E}">
        <p14:creationId xmlns:p14="http://schemas.microsoft.com/office/powerpoint/2010/main" val="8654257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PCA analysis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Principal component analysis (PCA) is a </a:t>
            </a:r>
            <a:r>
              <a:rPr lang="en-US" dirty="0" smtClean="0"/>
              <a:t>mathematical procedure </a:t>
            </a:r>
            <a:r>
              <a:rPr lang="en-US" dirty="0"/>
              <a:t>that transforms a number of (possibly</a:t>
            </a:r>
            <a:r>
              <a:rPr lang="en-US" dirty="0" smtClean="0"/>
              <a:t>)correlated </a:t>
            </a:r>
            <a:r>
              <a:rPr lang="en-US" dirty="0"/>
              <a:t>variables into a (smaller) number </a:t>
            </a:r>
            <a:r>
              <a:rPr lang="en-US" dirty="0" smtClean="0"/>
              <a:t>of uncorrelated </a:t>
            </a:r>
            <a:r>
              <a:rPr lang="en-US" dirty="0"/>
              <a:t>variables called principal components. </a:t>
            </a:r>
          </a:p>
        </p:txBody>
      </p:sp>
    </p:spTree>
    <p:extLst>
      <p:ext uri="{BB962C8B-B14F-4D97-AF65-F5344CB8AC3E}">
        <p14:creationId xmlns:p14="http://schemas.microsoft.com/office/powerpoint/2010/main" val="348931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PCA can be used as a data </a:t>
            </a:r>
            <a:r>
              <a:rPr lang="en-US" dirty="0" smtClean="0"/>
              <a:t>reduction tool, enabling </a:t>
            </a:r>
            <a:r>
              <a:rPr lang="en-US" dirty="0"/>
              <a:t>you to represent your data with fewer dimensions, and to visualize it in 2-</a:t>
            </a:r>
            <a:r>
              <a:rPr lang="en-US" dirty="0" smtClean="0"/>
              <a:t>D or 3-D where some patterns that might be hidden in the high dimensions may become</a:t>
            </a:r>
          </a:p>
          <a:p>
            <a:pPr marL="0" indent="0">
              <a:buNone/>
            </a:pPr>
            <a:r>
              <a:rPr lang="en-US" dirty="0" smtClean="0"/>
              <a:t>apparent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7825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Download STAMPS: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http://</a:t>
            </a:r>
            <a:r>
              <a:rPr lang="en-US" dirty="0" err="1"/>
              <a:t>kiwi.cs.dal.ca</a:t>
            </a:r>
            <a:r>
              <a:rPr lang="en-US" dirty="0"/>
              <a:t>/Software/STAMP</a:t>
            </a:r>
          </a:p>
        </p:txBody>
      </p:sp>
    </p:spTree>
    <p:extLst>
      <p:ext uri="{BB962C8B-B14F-4D97-AF65-F5344CB8AC3E}">
        <p14:creationId xmlns:p14="http://schemas.microsoft.com/office/powerpoint/2010/main" val="1736869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Metagenomics_Continued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09/19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003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7"/>
            <a:ext cx="9144000" cy="5824847"/>
          </a:xfrm>
        </p:spPr>
        <p:txBody>
          <a:bodyPr>
            <a:normAutofit/>
          </a:bodyPr>
          <a:lstStyle/>
          <a:p>
            <a:r>
              <a:rPr lang="en-US" dirty="0" smtClean="0"/>
              <a:t>Brief overview of important terms and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8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Shape 641"/>
          <p:cNvSpPr txBox="1">
            <a:spLocks noGrp="1"/>
          </p:cNvSpPr>
          <p:nvPr>
            <p:ph type="title" idx="4294967295"/>
          </p:nvPr>
        </p:nvSpPr>
        <p:spPr>
          <a:xfrm>
            <a:off x="0" y="593725"/>
            <a:ext cx="8521700" cy="76358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Operational Taxonomic Units (OTUs)</a:t>
            </a:r>
          </a:p>
        </p:txBody>
      </p:sp>
      <p:pic>
        <p:nvPicPr>
          <p:cNvPr id="643" name="Shape 643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546" y="1415767"/>
            <a:ext cx="4410600" cy="5035567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Shape 644"/>
          <p:cNvSpPr txBox="1"/>
          <p:nvPr/>
        </p:nvSpPr>
        <p:spPr>
          <a:xfrm>
            <a:off x="6009375" y="1745133"/>
            <a:ext cx="2523000" cy="3993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>
                <a:solidFill>
                  <a:srgbClr val="4A86E8"/>
                </a:solidFill>
              </a:rPr>
              <a:t>Operational taxonomic units are more generally referred to as features</a:t>
            </a:r>
            <a:r>
              <a:rPr lang="en" b="1" dirty="0" smtClean="0">
                <a:solidFill>
                  <a:srgbClr val="4A86E8"/>
                </a:solidFill>
              </a:rPr>
              <a:t>.</a:t>
            </a:r>
            <a:endParaRPr lang="en-US" b="1" dirty="0" smtClean="0">
              <a:solidFill>
                <a:srgbClr val="4A86E8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lang="en-US" b="1" dirty="0">
              <a:solidFill>
                <a:srgbClr val="4A86E8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lang="en-US" b="1" dirty="0" smtClean="0">
              <a:solidFill>
                <a:srgbClr val="4A86E8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4A86E8"/>
                </a:solidFill>
              </a:rPr>
              <a:t>OTU’s ~ Species at different levels.</a:t>
            </a:r>
          </a:p>
          <a:p>
            <a:pPr lvl="0" rtl="0">
              <a:spcBef>
                <a:spcPts val="0"/>
              </a:spcBef>
              <a:buNone/>
            </a:pPr>
            <a:endParaRPr lang="en-US" b="1" dirty="0">
              <a:solidFill>
                <a:srgbClr val="4A86E8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lang="en-US" b="1" dirty="0" smtClean="0">
              <a:solidFill>
                <a:srgbClr val="4A86E8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lang="en-US" b="1" dirty="0">
              <a:solidFill>
                <a:srgbClr val="4A86E8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lang="en-US" b="1" dirty="0" smtClean="0">
              <a:solidFill>
                <a:srgbClr val="4A86E8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lang="en" b="1" dirty="0">
              <a:solidFill>
                <a:srgbClr val="4A86E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15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/>
          <p:cNvSpPr txBox="1">
            <a:spLocks/>
          </p:cNvSpPr>
          <p:nvPr/>
        </p:nvSpPr>
        <p:spPr>
          <a:xfrm>
            <a:off x="32155" y="0"/>
            <a:ext cx="8313505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30546" marR="4559" indent="-712881"/>
            <a:r>
              <a:rPr lang="en-US" sz="3200" spc="-4" smtClean="0"/>
              <a:t>Duplicate </a:t>
            </a:r>
            <a:r>
              <a:rPr lang="en-US" sz="3200" smtClean="0"/>
              <a:t>Read </a:t>
            </a:r>
            <a:r>
              <a:rPr lang="en-US" sz="3200" spc="-4" smtClean="0"/>
              <a:t>Inferred </a:t>
            </a:r>
            <a:r>
              <a:rPr lang="en-US" sz="3200" smtClean="0"/>
              <a:t>Sequencing  </a:t>
            </a:r>
            <a:r>
              <a:rPr lang="en-US" sz="3200" spc="-4" smtClean="0"/>
              <a:t>Error </a:t>
            </a:r>
            <a:r>
              <a:rPr lang="en-US" sz="3200" spc="-9" smtClean="0"/>
              <a:t>Estimation </a:t>
            </a:r>
            <a:r>
              <a:rPr lang="en-US" sz="3200" spc="-735" smtClean="0"/>
              <a:t>-­‐-­‐-­‐         </a:t>
            </a:r>
            <a:r>
              <a:rPr lang="en-US" sz="3200" spc="-669" smtClean="0"/>
              <a:t> </a:t>
            </a:r>
            <a:r>
              <a:rPr lang="en-US" sz="3200" spc="-4" smtClean="0"/>
              <a:t>(DRISEE)</a:t>
            </a:r>
            <a:endParaRPr lang="en-US" sz="3200" spc="-4" dirty="0"/>
          </a:p>
        </p:txBody>
      </p:sp>
      <p:sp>
        <p:nvSpPr>
          <p:cNvPr id="6" name="object 3"/>
          <p:cNvSpPr/>
          <p:nvPr/>
        </p:nvSpPr>
        <p:spPr>
          <a:xfrm>
            <a:off x="545095" y="1441568"/>
            <a:ext cx="8312727" cy="34563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32155" y="4897917"/>
            <a:ext cx="911184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Calibri"/>
              </a:rPr>
              <a:t>Experiments and even individual samples </a:t>
            </a:r>
            <a:r>
              <a:rPr lang="en-US" spc="-4" dirty="0">
                <a:cs typeface="Calibri"/>
              </a:rPr>
              <a:t>from </a:t>
            </a:r>
            <a:r>
              <a:rPr lang="en-US" dirty="0">
                <a:cs typeface="Calibri"/>
              </a:rPr>
              <a:t>a</a:t>
            </a:r>
            <a:r>
              <a:rPr lang="en-US" spc="-72" dirty="0">
                <a:cs typeface="Calibri"/>
              </a:rPr>
              <a:t> </a:t>
            </a:r>
            <a:r>
              <a:rPr lang="en-US" dirty="0">
                <a:cs typeface="Calibri"/>
              </a:rPr>
              <a:t>single  experiment exhibit unique </a:t>
            </a:r>
            <a:r>
              <a:rPr lang="en-US" spc="-4" dirty="0">
                <a:cs typeface="Calibri"/>
              </a:rPr>
              <a:t>error</a:t>
            </a:r>
            <a:r>
              <a:rPr lang="en-US" spc="-40" dirty="0">
                <a:cs typeface="Calibri"/>
              </a:rPr>
              <a:t> </a:t>
            </a:r>
            <a:r>
              <a:rPr lang="en-US" spc="-4" dirty="0">
                <a:cs typeface="Calibri"/>
              </a:rPr>
              <a:t>proﬁles</a:t>
            </a:r>
            <a:r>
              <a:rPr lang="en-US" spc="-4" dirty="0" smtClean="0">
                <a:cs typeface="Calibri"/>
              </a:rPr>
              <a:t>.</a:t>
            </a:r>
          </a:p>
          <a:p>
            <a:r>
              <a:rPr lang="en-US" dirty="0">
                <a:cs typeface="Calibri"/>
              </a:rPr>
              <a:t>DRISEE is a tool that utilizes artificial duplicate reads (ADRs) to provide a platform-independent assessment of sequencing error in </a:t>
            </a:r>
            <a:r>
              <a:rPr lang="en-US" dirty="0" err="1">
                <a:cs typeface="Calibri"/>
              </a:rPr>
              <a:t>metagenomic</a:t>
            </a:r>
            <a:r>
              <a:rPr lang="en-US" dirty="0">
                <a:cs typeface="Calibri"/>
              </a:rPr>
              <a:t> (or genomic) sequencing data. DRISEE is designed to consider shotgun data. Currently, it is not appropriate for </a:t>
            </a:r>
            <a:r>
              <a:rPr lang="en-US" dirty="0" err="1">
                <a:cs typeface="Calibri"/>
              </a:rPr>
              <a:t>amplicon</a:t>
            </a:r>
            <a:r>
              <a:rPr lang="en-US" dirty="0">
                <a:cs typeface="Calibri"/>
              </a:rPr>
              <a:t>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183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/>
          </p:cNvSpPr>
          <p:nvPr/>
        </p:nvSpPr>
        <p:spPr>
          <a:xfrm>
            <a:off x="457200" y="383294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07786"/>
            <a:r>
              <a:rPr lang="en-US" spc="-4" smtClean="0"/>
              <a:t>Nucleotide</a:t>
            </a:r>
            <a:r>
              <a:rPr lang="en-US" spc="-54" smtClean="0"/>
              <a:t> </a:t>
            </a:r>
            <a:r>
              <a:rPr lang="en-US" spc="-4" smtClean="0"/>
              <a:t>histogram</a:t>
            </a:r>
            <a:endParaRPr lang="en-US" spc="-4" dirty="0"/>
          </a:p>
        </p:txBody>
      </p:sp>
      <p:sp>
        <p:nvSpPr>
          <p:cNvPr id="3" name="object 3"/>
          <p:cNvSpPr txBox="1"/>
          <p:nvPr/>
        </p:nvSpPr>
        <p:spPr>
          <a:xfrm>
            <a:off x="903694" y="3939461"/>
            <a:ext cx="6610349" cy="686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marR="4559" indent="-307718">
              <a:lnSpc>
                <a:spcPct val="101499"/>
              </a:lnSpc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200" spc="-4" dirty="0">
                <a:latin typeface="Calibri"/>
                <a:cs typeface="Calibri"/>
              </a:rPr>
              <a:t>WGS </a:t>
            </a:r>
            <a:r>
              <a:rPr sz="2200" dirty="0">
                <a:latin typeface="Calibri"/>
                <a:cs typeface="Calibri"/>
              </a:rPr>
              <a:t>datasets </a:t>
            </a:r>
            <a:r>
              <a:rPr sz="2200" spc="-4" dirty="0">
                <a:latin typeface="Calibri"/>
                <a:cs typeface="Calibri"/>
              </a:rPr>
              <a:t>should </a:t>
            </a:r>
            <a:r>
              <a:rPr sz="2200" dirty="0">
                <a:latin typeface="Calibri"/>
                <a:cs typeface="Calibri"/>
              </a:rPr>
              <a:t>have </a:t>
            </a:r>
            <a:r>
              <a:rPr sz="2200" spc="-4" dirty="0">
                <a:latin typeface="Calibri"/>
                <a:cs typeface="Calibri"/>
              </a:rPr>
              <a:t>roughly </a:t>
            </a:r>
            <a:r>
              <a:rPr sz="2200" dirty="0">
                <a:latin typeface="Calibri"/>
                <a:cs typeface="Calibri"/>
              </a:rPr>
              <a:t>equal </a:t>
            </a:r>
            <a:r>
              <a:rPr sz="2200" spc="-4" dirty="0">
                <a:latin typeface="Calibri"/>
                <a:cs typeface="Calibri"/>
              </a:rPr>
              <a:t>proportions of  basecalls.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00850" y="2061882"/>
            <a:ext cx="5189682" cy="1837765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971869" y="4500842"/>
            <a:ext cx="5195454" cy="177613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26841" y="5689618"/>
            <a:ext cx="1442605" cy="568919"/>
          </a:xfrm>
          <a:prstGeom prst="rect">
            <a:avLst/>
          </a:prstGeom>
        </p:spPr>
        <p:txBody>
          <a:bodyPr vert="horz" wrap="square" lIns="0" tIns="13676" rIns="0" bIns="0" rtlCol="0">
            <a:spAutoFit/>
          </a:bodyPr>
          <a:lstStyle/>
          <a:p>
            <a:pPr marL="11397" marR="4559">
              <a:lnSpc>
                <a:spcPts val="1436"/>
              </a:lnSpc>
              <a:spcBef>
                <a:spcPts val="108"/>
              </a:spcBef>
            </a:pPr>
            <a:r>
              <a:rPr sz="1300" dirty="0">
                <a:solidFill>
                  <a:srgbClr val="FF0000"/>
                </a:solidFill>
                <a:latin typeface="Calibri"/>
                <a:cs typeface="Calibri"/>
              </a:rPr>
              <a:t>An example of  untrimmed</a:t>
            </a:r>
            <a:r>
              <a:rPr sz="13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FF0000"/>
                </a:solidFill>
                <a:latin typeface="Calibri"/>
                <a:cs typeface="Calibri"/>
              </a:rPr>
              <a:t>barcodes.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113026" y="5695439"/>
            <a:ext cx="1239358" cy="26038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55987" y="5808849"/>
            <a:ext cx="1039668" cy="0"/>
          </a:xfrm>
          <a:custGeom>
            <a:avLst/>
            <a:gdLst/>
            <a:ahLst/>
            <a:cxnLst/>
            <a:rect l="l" t="t" r="r" b="b"/>
            <a:pathLst>
              <a:path w="1143635">
                <a:moveTo>
                  <a:pt x="0" y="0"/>
                </a:moveTo>
                <a:lnTo>
                  <a:pt x="1143189" y="0"/>
                </a:lnTo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12805" y="5756830"/>
            <a:ext cx="105641" cy="104215"/>
          </a:xfrm>
          <a:custGeom>
            <a:avLst/>
            <a:gdLst/>
            <a:ahLst/>
            <a:cxnLst/>
            <a:rect l="l" t="t" r="r" b="b"/>
            <a:pathLst>
              <a:path w="116204" h="118109">
                <a:moveTo>
                  <a:pt x="14846" y="0"/>
                </a:moveTo>
                <a:lnTo>
                  <a:pt x="7061" y="2045"/>
                </a:lnTo>
                <a:lnTo>
                  <a:pt x="0" y="14163"/>
                </a:lnTo>
                <a:lnTo>
                  <a:pt x="2044" y="21939"/>
                </a:lnTo>
                <a:lnTo>
                  <a:pt x="65493" y="58953"/>
                </a:lnTo>
                <a:lnTo>
                  <a:pt x="2044" y="95967"/>
                </a:lnTo>
                <a:lnTo>
                  <a:pt x="0" y="103745"/>
                </a:lnTo>
                <a:lnTo>
                  <a:pt x="7061" y="115860"/>
                </a:lnTo>
                <a:lnTo>
                  <a:pt x="14846" y="117908"/>
                </a:lnTo>
                <a:lnTo>
                  <a:pt x="115900" y="58953"/>
                </a:lnTo>
                <a:lnTo>
                  <a:pt x="14846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167229" y="4503542"/>
            <a:ext cx="547884" cy="1734671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18168" y="4530729"/>
            <a:ext cx="446809" cy="1639981"/>
          </a:xfrm>
          <a:custGeom>
            <a:avLst/>
            <a:gdLst/>
            <a:ahLst/>
            <a:cxnLst/>
            <a:rect l="l" t="t" r="r" b="b"/>
            <a:pathLst>
              <a:path w="491489" h="1858645">
                <a:moveTo>
                  <a:pt x="0" y="81845"/>
                </a:moveTo>
                <a:lnTo>
                  <a:pt x="6431" y="49987"/>
                </a:lnTo>
                <a:lnTo>
                  <a:pt x="23972" y="23972"/>
                </a:lnTo>
                <a:lnTo>
                  <a:pt x="49987" y="6431"/>
                </a:lnTo>
                <a:lnTo>
                  <a:pt x="81846" y="0"/>
                </a:lnTo>
                <a:lnTo>
                  <a:pt x="409219" y="0"/>
                </a:lnTo>
                <a:lnTo>
                  <a:pt x="441077" y="6431"/>
                </a:lnTo>
                <a:lnTo>
                  <a:pt x="467093" y="23972"/>
                </a:lnTo>
                <a:lnTo>
                  <a:pt x="484633" y="49987"/>
                </a:lnTo>
                <a:lnTo>
                  <a:pt x="491065" y="81845"/>
                </a:lnTo>
                <a:lnTo>
                  <a:pt x="491065" y="1776798"/>
                </a:lnTo>
                <a:lnTo>
                  <a:pt x="484633" y="1808656"/>
                </a:lnTo>
                <a:lnTo>
                  <a:pt x="467093" y="1834673"/>
                </a:lnTo>
                <a:lnTo>
                  <a:pt x="441077" y="1852215"/>
                </a:lnTo>
                <a:lnTo>
                  <a:pt x="409219" y="1858648"/>
                </a:lnTo>
                <a:lnTo>
                  <a:pt x="81846" y="1858648"/>
                </a:lnTo>
                <a:lnTo>
                  <a:pt x="49987" y="1852215"/>
                </a:lnTo>
                <a:lnTo>
                  <a:pt x="23972" y="1834673"/>
                </a:lnTo>
                <a:lnTo>
                  <a:pt x="6431" y="1808656"/>
                </a:lnTo>
                <a:lnTo>
                  <a:pt x="0" y="1776798"/>
                </a:lnTo>
                <a:lnTo>
                  <a:pt x="0" y="81845"/>
                </a:lnTo>
                <a:close/>
              </a:path>
            </a:pathLst>
          </a:custGeom>
          <a:ln w="1904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03694" y="1712539"/>
            <a:ext cx="7154718" cy="14450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marR="4559" indent="-307718">
              <a:lnSpc>
                <a:spcPts val="2513"/>
              </a:lnSpc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200" spc="-4" dirty="0">
                <a:latin typeface="Calibri"/>
                <a:cs typeface="Calibri"/>
              </a:rPr>
              <a:t>Amplicon </a:t>
            </a:r>
            <a:r>
              <a:rPr sz="2200" dirty="0">
                <a:latin typeface="Calibri"/>
                <a:cs typeface="Calibri"/>
              </a:rPr>
              <a:t>datasets </a:t>
            </a:r>
            <a:r>
              <a:rPr sz="2200" spc="-4" dirty="0">
                <a:latin typeface="Calibri"/>
                <a:cs typeface="Calibri"/>
              </a:rPr>
              <a:t>should show </a:t>
            </a:r>
            <a:r>
              <a:rPr sz="2200" dirty="0">
                <a:latin typeface="Calibri"/>
                <a:cs typeface="Calibri"/>
              </a:rPr>
              <a:t>biased </a:t>
            </a:r>
            <a:r>
              <a:rPr sz="2200" spc="-4" dirty="0">
                <a:latin typeface="Calibri"/>
                <a:cs typeface="Calibri"/>
              </a:rPr>
              <a:t>distributions of </a:t>
            </a:r>
            <a:r>
              <a:rPr sz="2200" dirty="0">
                <a:latin typeface="Calibri"/>
                <a:cs typeface="Calibri"/>
              </a:rPr>
              <a:t>bases  at each</a:t>
            </a:r>
            <a:r>
              <a:rPr sz="2200" spc="-76" dirty="0">
                <a:latin typeface="Calibri"/>
                <a:cs typeface="Calibri"/>
              </a:rPr>
              <a:t> </a:t>
            </a:r>
            <a:r>
              <a:rPr sz="2200" spc="-4" dirty="0">
                <a:latin typeface="Calibri"/>
                <a:cs typeface="Calibri"/>
              </a:rPr>
              <a:t>position.</a:t>
            </a:r>
            <a:endParaRPr sz="2200" dirty="0">
              <a:latin typeface="Calibri"/>
              <a:cs typeface="Calibri"/>
            </a:endParaRPr>
          </a:p>
          <a:p>
            <a:pPr marL="252443" marR="5063678">
              <a:lnSpc>
                <a:spcPct val="98200"/>
              </a:lnSpc>
              <a:spcBef>
                <a:spcPts val="1642"/>
              </a:spcBef>
            </a:pPr>
            <a:r>
              <a:rPr sz="1300" dirty="0">
                <a:latin typeface="Calibri"/>
                <a:cs typeface="Calibri"/>
              </a:rPr>
              <a:t>Reﬂects </a:t>
            </a:r>
            <a:r>
              <a:rPr sz="1300" spc="-4" dirty="0">
                <a:latin typeface="Calibri"/>
                <a:cs typeface="Calibri"/>
              </a:rPr>
              <a:t>conservation </a:t>
            </a:r>
            <a:r>
              <a:rPr sz="1300" dirty="0">
                <a:latin typeface="Calibri"/>
                <a:cs typeface="Calibri"/>
              </a:rPr>
              <a:t>and  variability in the</a:t>
            </a:r>
            <a:r>
              <a:rPr sz="1300" spc="-9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recovered  </a:t>
            </a:r>
            <a:r>
              <a:rPr sz="1300" spc="-4" dirty="0">
                <a:latin typeface="Calibri"/>
                <a:cs typeface="Calibri"/>
              </a:rPr>
              <a:t>sequences:</a:t>
            </a:r>
            <a:endParaRPr sz="13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0101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/>
          </p:cNvSpPr>
          <p:nvPr/>
        </p:nvSpPr>
        <p:spPr>
          <a:xfrm>
            <a:off x="0" y="-80133"/>
            <a:ext cx="8229600" cy="925687"/>
          </a:xfrm>
          <a:prstGeom prst="rect">
            <a:avLst/>
          </a:prstGeom>
        </p:spPr>
        <p:txBody>
          <a:bodyPr vert="horz" wrap="square" lIns="0" tIns="246175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940336"/>
            <a:r>
              <a:rPr lang="en-US" spc="-4" smtClean="0"/>
              <a:t>Kmer</a:t>
            </a:r>
            <a:r>
              <a:rPr lang="en-US" spc="-81" smtClean="0"/>
              <a:t> </a:t>
            </a:r>
            <a:r>
              <a:rPr lang="en-US" spc="-4" smtClean="0"/>
              <a:t>proﬁles</a:t>
            </a:r>
            <a:endParaRPr lang="en-US" spc="-4" dirty="0"/>
          </a:p>
        </p:txBody>
      </p:sp>
      <p:sp>
        <p:nvSpPr>
          <p:cNvPr id="3" name="object 3"/>
          <p:cNvSpPr txBox="1"/>
          <p:nvPr/>
        </p:nvSpPr>
        <p:spPr>
          <a:xfrm>
            <a:off x="144697" y="980574"/>
            <a:ext cx="8999304" cy="24431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115" marR="4559" indent="-307718">
              <a:lnSpc>
                <a:spcPts val="2872"/>
              </a:lnSpc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700" dirty="0">
                <a:latin typeface="Calibri"/>
                <a:cs typeface="Calibri"/>
              </a:rPr>
              <a:t>The kmer rank abundance </a:t>
            </a:r>
            <a:r>
              <a:rPr sz="2700" spc="-4" dirty="0">
                <a:latin typeface="Calibri"/>
                <a:cs typeface="Calibri"/>
              </a:rPr>
              <a:t>plots </a:t>
            </a:r>
            <a:r>
              <a:rPr sz="2700" dirty="0">
                <a:latin typeface="Calibri"/>
                <a:cs typeface="Calibri"/>
              </a:rPr>
              <a:t>the</a:t>
            </a:r>
            <a:r>
              <a:rPr sz="2700" spc="-40" dirty="0">
                <a:latin typeface="Calibri"/>
                <a:cs typeface="Calibri"/>
              </a:rPr>
              <a:t> </a:t>
            </a:r>
            <a:r>
              <a:rPr sz="2700" spc="-4" dirty="0">
                <a:latin typeface="Calibri"/>
                <a:cs typeface="Calibri"/>
              </a:rPr>
              <a:t>relationship  between </a:t>
            </a:r>
            <a:r>
              <a:rPr sz="2700" dirty="0">
                <a:latin typeface="Calibri"/>
                <a:cs typeface="Calibri"/>
              </a:rPr>
              <a:t>kmer</a:t>
            </a:r>
            <a:r>
              <a:rPr sz="2700" spc="-27" dirty="0">
                <a:latin typeface="Calibri"/>
                <a:cs typeface="Calibri"/>
              </a:rPr>
              <a:t> </a:t>
            </a:r>
            <a:r>
              <a:rPr sz="2700" spc="-4" dirty="0">
                <a:latin typeface="Calibri"/>
                <a:cs typeface="Calibri"/>
              </a:rPr>
              <a:t>coverage.</a:t>
            </a:r>
            <a:endParaRPr sz="2700" dirty="0">
              <a:latin typeface="Calibri"/>
              <a:cs typeface="Calibri"/>
            </a:endParaRPr>
          </a:p>
          <a:p>
            <a:pPr marL="319115" marR="945379" indent="-307718">
              <a:lnSpc>
                <a:spcPts val="2943"/>
              </a:lnSpc>
              <a:spcBef>
                <a:spcPts val="588"/>
              </a:spcBef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sz="2700" dirty="0">
                <a:latin typeface="Calibri"/>
                <a:cs typeface="Calibri"/>
              </a:rPr>
              <a:t>Summarizes the redundancy </a:t>
            </a:r>
            <a:r>
              <a:rPr sz="2700" spc="-4" dirty="0">
                <a:latin typeface="Calibri"/>
                <a:cs typeface="Calibri"/>
              </a:rPr>
              <a:t>of</a:t>
            </a:r>
            <a:r>
              <a:rPr sz="2700" spc="-85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sequence  datasets</a:t>
            </a:r>
            <a:r>
              <a:rPr sz="2700" dirty="0" smtClean="0">
                <a:latin typeface="Calibri"/>
                <a:cs typeface="Calibri"/>
              </a:rPr>
              <a:t>.</a:t>
            </a:r>
            <a:endParaRPr lang="en-US" sz="2700" dirty="0" smtClean="0">
              <a:latin typeface="Calibri"/>
              <a:cs typeface="Calibri"/>
            </a:endParaRPr>
          </a:p>
          <a:p>
            <a:pPr marL="319115" marR="945379" indent="-307718">
              <a:lnSpc>
                <a:spcPts val="2943"/>
              </a:lnSpc>
              <a:spcBef>
                <a:spcPts val="588"/>
              </a:spcBef>
              <a:buFont typeface="Arial"/>
              <a:buChar char="•"/>
              <a:tabLst>
                <a:tab pos="318546" algn="l"/>
                <a:tab pos="319115" algn="l"/>
              </a:tabLst>
            </a:pPr>
            <a:r>
              <a:rPr lang="en-US" sz="2700" dirty="0">
                <a:cs typeface="Calibri"/>
              </a:rPr>
              <a:t>The </a:t>
            </a:r>
            <a:r>
              <a:rPr lang="en-US" sz="2700" dirty="0" err="1">
                <a:cs typeface="Calibri"/>
              </a:rPr>
              <a:t>kmer</a:t>
            </a:r>
            <a:r>
              <a:rPr lang="en-US" sz="2700" dirty="0">
                <a:cs typeface="Calibri"/>
              </a:rPr>
              <a:t> rank abundance graph plots the </a:t>
            </a:r>
            <a:r>
              <a:rPr lang="en-US" sz="2700" dirty="0" err="1">
                <a:cs typeface="Calibri"/>
              </a:rPr>
              <a:t>kmer</a:t>
            </a:r>
            <a:r>
              <a:rPr lang="en-US" sz="2700" dirty="0">
                <a:cs typeface="Calibri"/>
              </a:rPr>
              <a:t> coverage as a function of abundance rank, with the most abundant sequences at the left.</a:t>
            </a:r>
            <a:endParaRPr sz="27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4698" y="5198777"/>
            <a:ext cx="8874702" cy="7874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>
              <a:lnSpc>
                <a:spcPts val="3042"/>
              </a:lnSpc>
            </a:pPr>
            <a:r>
              <a:rPr sz="2700" spc="-4" dirty="0">
                <a:latin typeface="Calibri"/>
                <a:cs typeface="Calibri"/>
              </a:rPr>
              <a:t>Answers </a:t>
            </a:r>
            <a:r>
              <a:rPr sz="2700" dirty="0">
                <a:latin typeface="Calibri"/>
                <a:cs typeface="Calibri"/>
              </a:rPr>
              <a:t>the </a:t>
            </a:r>
            <a:r>
              <a:rPr sz="2700" spc="-4" dirty="0">
                <a:latin typeface="Calibri"/>
                <a:cs typeface="Calibri"/>
              </a:rPr>
              <a:t>question “What </a:t>
            </a:r>
            <a:r>
              <a:rPr sz="2700" dirty="0">
                <a:latin typeface="Calibri"/>
                <a:cs typeface="Calibri"/>
              </a:rPr>
              <a:t>is the </a:t>
            </a:r>
            <a:r>
              <a:rPr sz="2700" spc="-4" dirty="0">
                <a:latin typeface="Calibri"/>
                <a:cs typeface="Calibri"/>
              </a:rPr>
              <a:t>coverage of</a:t>
            </a:r>
            <a:r>
              <a:rPr sz="2700" spc="18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the</a:t>
            </a:r>
          </a:p>
          <a:p>
            <a:pPr marL="11397">
              <a:lnSpc>
                <a:spcPts val="3042"/>
              </a:lnSpc>
            </a:pPr>
            <a:r>
              <a:rPr sz="2700" i="1" dirty="0">
                <a:latin typeface="Calibri"/>
                <a:cs typeface="Calibri"/>
              </a:rPr>
              <a:t>n</a:t>
            </a:r>
            <a:r>
              <a:rPr sz="2700" dirty="0">
                <a:latin typeface="Calibri"/>
                <a:cs typeface="Calibri"/>
              </a:rPr>
              <a:t>th </a:t>
            </a:r>
            <a:r>
              <a:rPr sz="2700" spc="-112" dirty="0">
                <a:latin typeface="Calibri"/>
                <a:cs typeface="Calibri"/>
              </a:rPr>
              <a:t>most-­‐abundant</a:t>
            </a:r>
            <a:r>
              <a:rPr sz="2700" spc="-49" dirty="0">
                <a:latin typeface="Calibri"/>
                <a:cs typeface="Calibri"/>
              </a:rPr>
              <a:t> </a:t>
            </a:r>
            <a:r>
              <a:rPr sz="2700" spc="-4" dirty="0">
                <a:latin typeface="Calibri"/>
                <a:cs typeface="Calibri"/>
              </a:rPr>
              <a:t>kmer?”.</a:t>
            </a:r>
            <a:endParaRPr sz="27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63270" y="3423766"/>
            <a:ext cx="5652643" cy="17750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9886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897"/>
          <p:cNvSpPr/>
          <p:nvPr/>
        </p:nvSpPr>
        <p:spPr>
          <a:xfrm>
            <a:off x="348257" y="313286"/>
            <a:ext cx="7352100" cy="4617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1"/>
                </a:solidFill>
              </a:rPr>
              <a:t>Comparing microbial communities</a:t>
            </a:r>
          </a:p>
        </p:txBody>
      </p:sp>
      <p:sp>
        <p:nvSpPr>
          <p:cNvPr id="3" name="Shape 898"/>
          <p:cNvSpPr/>
          <p:nvPr/>
        </p:nvSpPr>
        <p:spPr>
          <a:xfrm>
            <a:off x="759958" y="1047744"/>
            <a:ext cx="8025000" cy="3268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dk1"/>
                </a:solidFill>
              </a:rPr>
              <a:t>Who is there? </a:t>
            </a:r>
            <a:r>
              <a:rPr lang="en" sz="1800" i="1">
                <a:solidFill>
                  <a:srgbClr val="A5A5A5"/>
                </a:solidFill>
              </a:rPr>
              <a:t>Taxonomic profiling, differential abundance testing.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dk1"/>
                </a:solidFill>
              </a:rPr>
              <a:t>How many “species” are there? </a:t>
            </a:r>
            <a:r>
              <a:rPr lang="en" sz="1800" i="1">
                <a:solidFill>
                  <a:srgbClr val="A6A6A6"/>
                </a:solidFill>
              </a:rPr>
              <a:t>Alpha diversity (richness, evenness, or both).</a:t>
            </a:r>
            <a:r>
              <a:rPr lang="en" sz="1800">
                <a:solidFill>
                  <a:srgbClr val="A6A6A6"/>
                </a:solidFill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dk1"/>
                </a:solidFill>
              </a:rPr>
              <a:t>How similar are pairs of samples? </a:t>
            </a:r>
            <a:r>
              <a:rPr lang="en" sz="1800" i="1">
                <a:solidFill>
                  <a:srgbClr val="A6A6A6"/>
                </a:solidFill>
              </a:rPr>
              <a:t>Beta diversity</a:t>
            </a:r>
          </a:p>
        </p:txBody>
      </p:sp>
    </p:spTree>
    <p:extLst>
      <p:ext uri="{BB962C8B-B14F-4D97-AF65-F5344CB8AC3E}">
        <p14:creationId xmlns:p14="http://schemas.microsoft.com/office/powerpoint/2010/main" val="1263015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Shape 921"/>
          <p:cNvSpPr txBox="1">
            <a:spLocks noGrp="1"/>
          </p:cNvSpPr>
          <p:nvPr>
            <p:ph type="title" idx="4294967295"/>
          </p:nvPr>
        </p:nvSpPr>
        <p:spPr>
          <a:xfrm>
            <a:off x="203810" y="0"/>
            <a:ext cx="8482990" cy="741659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 b="1" dirty="0"/>
              <a:t>Alpha diversity metrics</a:t>
            </a:r>
            <a:r>
              <a:rPr lang="en" sz="2400" dirty="0"/>
              <a:t> operate on a single sample (i.e., within sample diversity). </a:t>
            </a:r>
          </a:p>
          <a:p>
            <a:pPr lvl="0" algn="ctr" rtl="0">
              <a:spcBef>
                <a:spcPts val="0"/>
              </a:spcBef>
              <a:buNone/>
            </a:pPr>
            <a:endParaRPr sz="2400" dirty="0"/>
          </a:p>
          <a:p>
            <a:pPr lvl="0">
              <a:spcBef>
                <a:spcPts val="0"/>
              </a:spcBef>
            </a:pPr>
            <a:r>
              <a:rPr lang="en" sz="2400" b="1" dirty="0"/>
              <a:t>Beta diversity metrics</a:t>
            </a:r>
            <a:r>
              <a:rPr lang="en" sz="2400" dirty="0"/>
              <a:t> operate on a pair of samples (i.e., between sample diversity</a:t>
            </a:r>
            <a:r>
              <a:rPr lang="en" sz="2400" dirty="0" smtClean="0"/>
              <a:t>).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Qualitative diversity metrics</a:t>
            </a:r>
            <a:r>
              <a:rPr lang="en-US" sz="2400" dirty="0" smtClean="0"/>
              <a:t> only consider the presence/absence of features. </a:t>
            </a:r>
            <a:br>
              <a:rPr lang="en-US" sz="2400" dirty="0" smtClean="0"/>
            </a:br>
            <a:r>
              <a:rPr lang="en-US" sz="2400" b="1" dirty="0" smtClean="0"/>
              <a:t>Quantitative diversity metrics</a:t>
            </a:r>
            <a:r>
              <a:rPr lang="en-US" sz="2400" dirty="0" smtClean="0"/>
              <a:t> consider abundance of features.</a:t>
            </a:r>
            <a:br>
              <a:rPr lang="en-US" sz="2400" dirty="0" smtClean="0"/>
            </a:br>
            <a:endParaRPr lang="en" sz="2400" dirty="0"/>
          </a:p>
          <a:p>
            <a:pPr lvl="0" algn="ctr" rtl="0">
              <a:spcBef>
                <a:spcPts val="0"/>
              </a:spcBef>
              <a:buNone/>
            </a:pPr>
            <a:endParaRPr sz="2400" dirty="0"/>
          </a:p>
          <a:p>
            <a:pPr lvl="0">
              <a:spcBef>
                <a:spcPts val="0"/>
              </a:spcBef>
            </a:pPr>
            <a:r>
              <a:rPr lang="en-US" sz="2400" b="1" dirty="0" smtClean="0"/>
              <a:t>Phylogenetic diversity metrics</a:t>
            </a:r>
            <a:r>
              <a:rPr lang="en-US" sz="2400" dirty="0" smtClean="0"/>
              <a:t> incorporate evolutionary relationships between taxa, but assume that we know what those relationships are.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Non-phylogenetic diversity metrics</a:t>
            </a:r>
            <a:r>
              <a:rPr lang="en-US" sz="2400" dirty="0" smtClean="0"/>
              <a:t> assume that all taxa are equally related, so don’t make assumptions about evolutionary relationships.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807401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904</Words>
  <Application>Microsoft Macintosh PowerPoint</Application>
  <PresentationFormat>On-screen Show (4:3)</PresentationFormat>
  <Paragraphs>104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Project report 2</vt:lpstr>
      <vt:lpstr>Metagenomics_Continued</vt:lpstr>
      <vt:lpstr>Brief overview of important terms and concepts</vt:lpstr>
      <vt:lpstr>Operational Taxonomic Units (OTUs)</vt:lpstr>
      <vt:lpstr>PowerPoint Presentation</vt:lpstr>
      <vt:lpstr>PowerPoint Presentation</vt:lpstr>
      <vt:lpstr>PowerPoint Presentation</vt:lpstr>
      <vt:lpstr>PowerPoint Presentation</vt:lpstr>
      <vt:lpstr>Alpha diversity metrics operate on a single sample (i.e., within sample diversity).   Beta diversity metrics operate on a pair of samples (i.e., between sample diversity).  Qualitative diversity metrics only consider the presence/absence of features.  Quantitative diversity metrics consider abundance of features.   Phylogenetic diversity metrics incorporate evolutionary relationships between taxa, but assume that we know what those relationships are.   Non-phylogenetic diversity metrics assume that all taxa are equally related, so don’t make assumptions about evolutionary relationships.  </vt:lpstr>
      <vt:lpstr>Comparing Two metagenomic Sample sets</vt:lpstr>
      <vt:lpstr>Normalization of data</vt:lpstr>
      <vt:lpstr>Rarefaction of the data</vt:lpstr>
      <vt:lpstr>PowerPoint Presentation</vt:lpstr>
      <vt:lpstr>Principle component analysis</vt:lpstr>
      <vt:lpstr>PCA analysis </vt:lpstr>
      <vt:lpstr>PCA</vt:lpstr>
      <vt:lpstr>NEXT CLASS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Metagenomics_Continued</dc:title>
  <dc:creator>Geetha Saarunya S</dc:creator>
  <cp:lastModifiedBy>Geetha Saarunya S</cp:lastModifiedBy>
  <cp:revision>10</cp:revision>
  <dcterms:created xsi:type="dcterms:W3CDTF">2017-09-19T01:29:12Z</dcterms:created>
  <dcterms:modified xsi:type="dcterms:W3CDTF">2017-09-19T16:11:38Z</dcterms:modified>
</cp:coreProperties>
</file>