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3"/>
  </p:notesMasterIdLst>
  <p:sldIdLst>
    <p:sldId id="324" r:id="rId2"/>
    <p:sldId id="256" r:id="rId3"/>
    <p:sldId id="257" r:id="rId4"/>
    <p:sldId id="277" r:id="rId5"/>
    <p:sldId id="313" r:id="rId6"/>
    <p:sldId id="314" r:id="rId7"/>
    <p:sldId id="281" r:id="rId8"/>
    <p:sldId id="278" r:id="rId9"/>
    <p:sldId id="282" r:id="rId10"/>
    <p:sldId id="283" r:id="rId11"/>
    <p:sldId id="285" r:id="rId12"/>
    <p:sldId id="286" r:id="rId13"/>
    <p:sldId id="287" r:id="rId14"/>
    <p:sldId id="288" r:id="rId15"/>
    <p:sldId id="290" r:id="rId16"/>
    <p:sldId id="291" r:id="rId17"/>
    <p:sldId id="263" r:id="rId18"/>
    <p:sldId id="264" r:id="rId19"/>
    <p:sldId id="265" r:id="rId20"/>
    <p:sldId id="260" r:id="rId21"/>
    <p:sldId id="261" r:id="rId22"/>
    <p:sldId id="274" r:id="rId23"/>
    <p:sldId id="316" r:id="rId24"/>
    <p:sldId id="318" r:id="rId25"/>
    <p:sldId id="317" r:id="rId26"/>
    <p:sldId id="319" r:id="rId27"/>
    <p:sldId id="266" r:id="rId28"/>
    <p:sldId id="267" r:id="rId29"/>
    <p:sldId id="269" r:id="rId30"/>
    <p:sldId id="272" r:id="rId31"/>
    <p:sldId id="273" r:id="rId32"/>
    <p:sldId id="275" r:id="rId33"/>
    <p:sldId id="276" r:id="rId34"/>
    <p:sldId id="293" r:id="rId35"/>
    <p:sldId id="294" r:id="rId36"/>
    <p:sldId id="295" r:id="rId37"/>
    <p:sldId id="296" r:id="rId38"/>
    <p:sldId id="297" r:id="rId39"/>
    <p:sldId id="299" r:id="rId40"/>
    <p:sldId id="300" r:id="rId41"/>
    <p:sldId id="301" r:id="rId42"/>
    <p:sldId id="302" r:id="rId43"/>
    <p:sldId id="303" r:id="rId44"/>
    <p:sldId id="305" r:id="rId45"/>
    <p:sldId id="306" r:id="rId46"/>
    <p:sldId id="307" r:id="rId47"/>
    <p:sldId id="308" r:id="rId48"/>
    <p:sldId id="310" r:id="rId49"/>
    <p:sldId id="311" r:id="rId50"/>
    <p:sldId id="323" r:id="rId51"/>
    <p:sldId id="321" r:id="rId5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796" autoAdjust="0"/>
  </p:normalViewPr>
  <p:slideViewPr>
    <p:cSldViewPr snapToGrid="0" snapToObjects="1">
      <p:cViewPr varScale="1">
        <p:scale>
          <a:sx n="90" d="100"/>
          <a:sy n="90" d="100"/>
        </p:scale>
        <p:origin x="-1632"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notesMaster" Target="notesMasters/notesMaster1.xml"/><Relationship Id="rId54" Type="http://schemas.openxmlformats.org/officeDocument/2006/relationships/printerSettings" Target="printerSettings/printerSettings1.bin"/><Relationship Id="rId55" Type="http://schemas.openxmlformats.org/officeDocument/2006/relationships/presProps" Target="presProps.xml"/><Relationship Id="rId56" Type="http://schemas.openxmlformats.org/officeDocument/2006/relationships/viewProps" Target="viewProps.xml"/><Relationship Id="rId57" Type="http://schemas.openxmlformats.org/officeDocument/2006/relationships/theme" Target="theme/theme1.xml"/><Relationship Id="rId58"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185E32-B5DE-A242-9106-6AB80CBC825C}" type="datetimeFigureOut">
              <a:rPr lang="en-US" smtClean="0"/>
              <a:t>21/09/17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B4D298-49F3-2E4F-BA64-6EFF21943F12}" type="slidenum">
              <a:rPr lang="en-US" smtClean="0"/>
              <a:t>‹#›</a:t>
            </a:fld>
            <a:endParaRPr lang="en-US"/>
          </a:p>
        </p:txBody>
      </p:sp>
    </p:spTree>
    <p:extLst>
      <p:ext uri="{BB962C8B-B14F-4D97-AF65-F5344CB8AC3E}">
        <p14:creationId xmlns:p14="http://schemas.microsoft.com/office/powerpoint/2010/main" val="372266147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B4D298-49F3-2E4F-BA64-6EFF21943F12}" type="slidenum">
              <a:rPr lang="en-US" smtClean="0"/>
              <a:t>3</a:t>
            </a:fld>
            <a:endParaRPr lang="en-US"/>
          </a:p>
        </p:txBody>
      </p:sp>
    </p:spTree>
    <p:extLst>
      <p:ext uri="{BB962C8B-B14F-4D97-AF65-F5344CB8AC3E}">
        <p14:creationId xmlns:p14="http://schemas.microsoft.com/office/powerpoint/2010/main" val="5498205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3CB43F-70EF-4BF1-B249-075AFBFD985C}" type="slidenum">
              <a:rPr lang="en-AU"/>
              <a:pPr/>
              <a:t>24</a:t>
            </a:fld>
            <a:endParaRPr lang="en-AU"/>
          </a:p>
        </p:txBody>
      </p:sp>
      <p:sp>
        <p:nvSpPr>
          <p:cNvPr id="291842" name="Rectangle 2"/>
          <p:cNvSpPr>
            <a:spLocks noGrp="1" noRot="1" noChangeAspect="1" noChangeArrowheads="1" noTextEdit="1"/>
          </p:cNvSpPr>
          <p:nvPr>
            <p:ph type="sldImg"/>
          </p:nvPr>
        </p:nvSpPr>
        <p:spPr>
          <a:xfrm>
            <a:off x="1141413" y="685800"/>
            <a:ext cx="4573587" cy="3429000"/>
          </a:xfrm>
          <a:ln/>
        </p:spPr>
      </p:sp>
      <p:sp>
        <p:nvSpPr>
          <p:cNvPr id="291843" name="Rectangle 3"/>
          <p:cNvSpPr>
            <a:spLocks noGrp="1" noChangeArrowheads="1"/>
          </p:cNvSpPr>
          <p:nvPr>
            <p:ph type="body" idx="1"/>
          </p:nvPr>
        </p:nvSpPr>
        <p:spPr>
          <a:xfrm>
            <a:off x="685800" y="4344108"/>
            <a:ext cx="5486400" cy="4114643"/>
          </a:xfrm>
        </p:spPr>
        <p:txBody>
          <a:bodyPr/>
          <a:lstStyle/>
          <a:p>
            <a:endParaRPr lang="en-US" sz="10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Adapted</a:t>
            </a:r>
            <a:endParaRPr lang="en-US" dirty="0"/>
          </a:p>
        </p:txBody>
      </p:sp>
      <p:sp>
        <p:nvSpPr>
          <p:cNvPr id="4" name="Slide Number Placeholder 3"/>
          <p:cNvSpPr>
            <a:spLocks noGrp="1"/>
          </p:cNvSpPr>
          <p:nvPr>
            <p:ph type="sldNum" sz="quarter" idx="10"/>
          </p:nvPr>
        </p:nvSpPr>
        <p:spPr/>
        <p:txBody>
          <a:bodyPr/>
          <a:lstStyle/>
          <a:p>
            <a:fld id="{B4B4D298-49F3-2E4F-BA64-6EFF21943F12}" type="slidenum">
              <a:rPr lang="en-US" smtClean="0"/>
              <a:t>27</a:t>
            </a:fld>
            <a:endParaRPr lang="en-US"/>
          </a:p>
        </p:txBody>
      </p:sp>
    </p:spTree>
    <p:extLst>
      <p:ext uri="{BB962C8B-B14F-4D97-AF65-F5344CB8AC3E}">
        <p14:creationId xmlns:p14="http://schemas.microsoft.com/office/powerpoint/2010/main" val="21487358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statement being tested in a test of [statistical] significance is called the null hypothesis. The test of significance is designed to assess the strength of the evidence against the null hypothesis.</a:t>
            </a:r>
          </a:p>
          <a:p>
            <a:r>
              <a:rPr lang="en-US" dirty="0" smtClean="0"/>
              <a:t>Usually, the null hypothesis is a statement of 'no effect' or 'no difference'. It is often symbolized as H0.</a:t>
            </a:r>
            <a:endParaRPr lang="en-US" dirty="0"/>
          </a:p>
        </p:txBody>
      </p:sp>
      <p:sp>
        <p:nvSpPr>
          <p:cNvPr id="4" name="Slide Number Placeholder 3"/>
          <p:cNvSpPr>
            <a:spLocks noGrp="1"/>
          </p:cNvSpPr>
          <p:nvPr>
            <p:ph type="sldNum" sz="quarter" idx="10"/>
          </p:nvPr>
        </p:nvSpPr>
        <p:spPr/>
        <p:txBody>
          <a:bodyPr/>
          <a:lstStyle/>
          <a:p>
            <a:fld id="{B4B4D298-49F3-2E4F-BA64-6EFF21943F12}" type="slidenum">
              <a:rPr lang="en-US" smtClean="0"/>
              <a:t>28</a:t>
            </a:fld>
            <a:endParaRPr lang="en-US"/>
          </a:p>
        </p:txBody>
      </p:sp>
    </p:spTree>
    <p:extLst>
      <p:ext uri="{BB962C8B-B14F-4D97-AF65-F5344CB8AC3E}">
        <p14:creationId xmlns:p14="http://schemas.microsoft.com/office/powerpoint/2010/main" val="5571094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Explanation with an example</a:t>
            </a:r>
            <a:endParaRPr lang="en-US" dirty="0"/>
          </a:p>
        </p:txBody>
      </p:sp>
      <p:sp>
        <p:nvSpPr>
          <p:cNvPr id="4" name="Slide Number Placeholder 3"/>
          <p:cNvSpPr>
            <a:spLocks noGrp="1"/>
          </p:cNvSpPr>
          <p:nvPr>
            <p:ph type="sldNum" sz="quarter" idx="10"/>
          </p:nvPr>
        </p:nvSpPr>
        <p:spPr/>
        <p:txBody>
          <a:bodyPr/>
          <a:lstStyle/>
          <a:p>
            <a:fld id="{B4B4D298-49F3-2E4F-BA64-6EFF21943F12}" type="slidenum">
              <a:rPr lang="en-US" smtClean="0"/>
              <a:t>29</a:t>
            </a:fld>
            <a:endParaRPr lang="en-US"/>
          </a:p>
        </p:txBody>
      </p:sp>
    </p:spTree>
    <p:extLst>
      <p:ext uri="{BB962C8B-B14F-4D97-AF65-F5344CB8AC3E}">
        <p14:creationId xmlns:p14="http://schemas.microsoft.com/office/powerpoint/2010/main" val="15989212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False discovery rates</a:t>
            </a:r>
            <a:r>
              <a:rPr lang="en-US" baseline="0" dirty="0" smtClean="0"/>
              <a:t> = False positives/Total positive test. To avoid false positive results the </a:t>
            </a:r>
            <a:r>
              <a:rPr lang="en-US" baseline="0" dirty="0" err="1" smtClean="0"/>
              <a:t>Bonferroni</a:t>
            </a:r>
            <a:r>
              <a:rPr lang="en-US" baseline="0" dirty="0" smtClean="0"/>
              <a:t> correction should be applied, that means dividing the chosen p-value (usually 0.05) with number of test performed.</a:t>
            </a:r>
          </a:p>
          <a:p>
            <a:r>
              <a:rPr lang="en-US" baseline="0" dirty="0" smtClean="0"/>
              <a:t>As the above test is more stringent, </a:t>
            </a:r>
            <a:r>
              <a:rPr lang="en-US" baseline="0" dirty="0" err="1" smtClean="0"/>
              <a:t>Benjamini</a:t>
            </a:r>
            <a:r>
              <a:rPr lang="en-US" baseline="0" dirty="0" smtClean="0"/>
              <a:t> and Hochberg  proposed another false discovery rate method (FDR) that is now widely (yet too rarely) used.</a:t>
            </a:r>
          </a:p>
          <a:p>
            <a:endParaRPr lang="en-US" dirty="0"/>
          </a:p>
        </p:txBody>
      </p:sp>
      <p:sp>
        <p:nvSpPr>
          <p:cNvPr id="4" name="Slide Number Placeholder 3"/>
          <p:cNvSpPr>
            <a:spLocks noGrp="1"/>
          </p:cNvSpPr>
          <p:nvPr>
            <p:ph type="sldNum" sz="quarter" idx="10"/>
          </p:nvPr>
        </p:nvSpPr>
        <p:spPr/>
        <p:txBody>
          <a:bodyPr/>
          <a:lstStyle/>
          <a:p>
            <a:fld id="{B4B4D298-49F3-2E4F-BA64-6EFF21943F12}" type="slidenum">
              <a:rPr lang="en-US" smtClean="0"/>
              <a:t>37</a:t>
            </a:fld>
            <a:endParaRPr lang="en-US"/>
          </a:p>
        </p:txBody>
      </p:sp>
    </p:spTree>
    <p:extLst>
      <p:ext uri="{BB962C8B-B14F-4D97-AF65-F5344CB8AC3E}">
        <p14:creationId xmlns:p14="http://schemas.microsoft.com/office/powerpoint/2010/main" val="11523175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200" dirty="0" smtClean="0"/>
              <a:t>Adapted from </a:t>
            </a:r>
            <a:r>
              <a:rPr lang="en-US" altLang="ja-JP" sz="1200" dirty="0" err="1" smtClean="0"/>
              <a:t>ibilogy.net</a:t>
            </a:r>
            <a:endParaRPr lang="en-US" altLang="ja-JP" sz="1200" dirty="0" smtClean="0"/>
          </a:p>
          <a:p>
            <a:endParaRPr lang="en-US" dirty="0"/>
          </a:p>
        </p:txBody>
      </p:sp>
      <p:sp>
        <p:nvSpPr>
          <p:cNvPr id="4" name="Slide Number Placeholder 3"/>
          <p:cNvSpPr>
            <a:spLocks noGrp="1"/>
          </p:cNvSpPr>
          <p:nvPr>
            <p:ph type="sldNum" sz="quarter" idx="10"/>
          </p:nvPr>
        </p:nvSpPr>
        <p:spPr/>
        <p:txBody>
          <a:bodyPr/>
          <a:lstStyle/>
          <a:p>
            <a:fld id="{B4B4D298-49F3-2E4F-BA64-6EFF21943F12}" type="slidenum">
              <a:rPr lang="en-US" smtClean="0"/>
              <a:t>39</a:t>
            </a:fld>
            <a:endParaRPr lang="en-US"/>
          </a:p>
        </p:txBody>
      </p:sp>
    </p:spTree>
    <p:extLst>
      <p:ext uri="{BB962C8B-B14F-4D97-AF65-F5344CB8AC3E}">
        <p14:creationId xmlns:p14="http://schemas.microsoft.com/office/powerpoint/2010/main" val="41773204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200" dirty="0" smtClean="0"/>
              <a:t>Adapted from </a:t>
            </a:r>
            <a:r>
              <a:rPr lang="en-US" altLang="ja-JP" sz="1200" dirty="0" err="1" smtClean="0"/>
              <a:t>ibilogy.net</a:t>
            </a:r>
            <a:endParaRPr lang="en-US" altLang="ja-JP" sz="1200" dirty="0" smtClean="0"/>
          </a:p>
          <a:p>
            <a:endParaRPr lang="en-US" dirty="0"/>
          </a:p>
        </p:txBody>
      </p:sp>
      <p:sp>
        <p:nvSpPr>
          <p:cNvPr id="4" name="Slide Number Placeholder 3"/>
          <p:cNvSpPr>
            <a:spLocks noGrp="1"/>
          </p:cNvSpPr>
          <p:nvPr>
            <p:ph type="sldNum" sz="quarter" idx="10"/>
          </p:nvPr>
        </p:nvSpPr>
        <p:spPr/>
        <p:txBody>
          <a:bodyPr/>
          <a:lstStyle/>
          <a:p>
            <a:fld id="{B4B4D298-49F3-2E4F-BA64-6EFF21943F12}" type="slidenum">
              <a:rPr lang="en-US" smtClean="0"/>
              <a:t>40</a:t>
            </a:fld>
            <a:endParaRPr lang="en-US"/>
          </a:p>
        </p:txBody>
      </p:sp>
    </p:spTree>
    <p:extLst>
      <p:ext uri="{BB962C8B-B14F-4D97-AF65-F5344CB8AC3E}">
        <p14:creationId xmlns:p14="http://schemas.microsoft.com/office/powerpoint/2010/main" val="4706549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200" dirty="0" smtClean="0"/>
              <a:t>Adapted from </a:t>
            </a:r>
            <a:r>
              <a:rPr lang="en-US" altLang="ja-JP" sz="1200" dirty="0" err="1" smtClean="0"/>
              <a:t>ibilogy.net</a:t>
            </a:r>
            <a:endParaRPr lang="en-US" altLang="ja-JP" sz="1200" dirty="0" smtClean="0"/>
          </a:p>
          <a:p>
            <a:endParaRPr lang="en-US" dirty="0"/>
          </a:p>
        </p:txBody>
      </p:sp>
      <p:sp>
        <p:nvSpPr>
          <p:cNvPr id="4" name="Slide Number Placeholder 3"/>
          <p:cNvSpPr>
            <a:spLocks noGrp="1"/>
          </p:cNvSpPr>
          <p:nvPr>
            <p:ph type="sldNum" sz="quarter" idx="10"/>
          </p:nvPr>
        </p:nvSpPr>
        <p:spPr/>
        <p:txBody>
          <a:bodyPr/>
          <a:lstStyle/>
          <a:p>
            <a:fld id="{B4B4D298-49F3-2E4F-BA64-6EFF21943F12}" type="slidenum">
              <a:rPr lang="en-US" smtClean="0"/>
              <a:t>41</a:t>
            </a:fld>
            <a:endParaRPr lang="en-US"/>
          </a:p>
        </p:txBody>
      </p:sp>
    </p:spTree>
    <p:extLst>
      <p:ext uri="{BB962C8B-B14F-4D97-AF65-F5344CB8AC3E}">
        <p14:creationId xmlns:p14="http://schemas.microsoft.com/office/powerpoint/2010/main" val="16225535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200" dirty="0" smtClean="0"/>
              <a:t>Adapted from </a:t>
            </a:r>
            <a:r>
              <a:rPr lang="en-US" altLang="ja-JP" sz="1200" dirty="0" err="1" smtClean="0"/>
              <a:t>ibilogy.net</a:t>
            </a:r>
            <a:endParaRPr lang="en-US" altLang="ja-JP" sz="1200" dirty="0" smtClean="0"/>
          </a:p>
          <a:p>
            <a:endParaRPr lang="en-US" dirty="0"/>
          </a:p>
        </p:txBody>
      </p:sp>
      <p:sp>
        <p:nvSpPr>
          <p:cNvPr id="4" name="Slide Number Placeholder 3"/>
          <p:cNvSpPr>
            <a:spLocks noGrp="1"/>
          </p:cNvSpPr>
          <p:nvPr>
            <p:ph type="sldNum" sz="quarter" idx="10"/>
          </p:nvPr>
        </p:nvSpPr>
        <p:spPr/>
        <p:txBody>
          <a:bodyPr/>
          <a:lstStyle/>
          <a:p>
            <a:fld id="{B4B4D298-49F3-2E4F-BA64-6EFF21943F12}" type="slidenum">
              <a:rPr lang="en-US" smtClean="0"/>
              <a:t>42</a:t>
            </a:fld>
            <a:endParaRPr lang="en-US"/>
          </a:p>
        </p:txBody>
      </p:sp>
    </p:spTree>
    <p:extLst>
      <p:ext uri="{BB962C8B-B14F-4D97-AF65-F5344CB8AC3E}">
        <p14:creationId xmlns:p14="http://schemas.microsoft.com/office/powerpoint/2010/main" val="13446591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200" dirty="0" smtClean="0"/>
              <a:t>Adapted from </a:t>
            </a:r>
            <a:r>
              <a:rPr lang="en-US" altLang="ja-JP" sz="1200" dirty="0" err="1" smtClean="0"/>
              <a:t>ibilogy.net</a:t>
            </a:r>
            <a:endParaRPr lang="en-US" altLang="ja-JP" sz="1200" dirty="0" smtClean="0"/>
          </a:p>
          <a:p>
            <a:endParaRPr lang="en-US" dirty="0"/>
          </a:p>
        </p:txBody>
      </p:sp>
      <p:sp>
        <p:nvSpPr>
          <p:cNvPr id="4" name="Slide Number Placeholder 3"/>
          <p:cNvSpPr>
            <a:spLocks noGrp="1"/>
          </p:cNvSpPr>
          <p:nvPr>
            <p:ph type="sldNum" sz="quarter" idx="10"/>
          </p:nvPr>
        </p:nvSpPr>
        <p:spPr/>
        <p:txBody>
          <a:bodyPr/>
          <a:lstStyle/>
          <a:p>
            <a:fld id="{B4B4D298-49F3-2E4F-BA64-6EFF21943F12}" type="slidenum">
              <a:rPr lang="en-US" smtClean="0"/>
              <a:t>43</a:t>
            </a:fld>
            <a:endParaRPr lang="en-US"/>
          </a:p>
        </p:txBody>
      </p:sp>
    </p:spTree>
    <p:extLst>
      <p:ext uri="{BB962C8B-B14F-4D97-AF65-F5344CB8AC3E}">
        <p14:creationId xmlns:p14="http://schemas.microsoft.com/office/powerpoint/2010/main" val="4529420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Comparing the mean length of the beak so </a:t>
            </a:r>
            <a:r>
              <a:rPr lang="en-US" dirty="0" err="1" smtClean="0"/>
              <a:t>fthe</a:t>
            </a:r>
            <a:r>
              <a:rPr lang="en-US" dirty="0" smtClean="0"/>
              <a:t> </a:t>
            </a:r>
            <a:r>
              <a:rPr lang="en-US" dirty="0" err="1" smtClean="0"/>
              <a:t>C.latirostris</a:t>
            </a:r>
            <a:r>
              <a:rPr lang="en-US" dirty="0" smtClean="0"/>
              <a:t> &amp; </a:t>
            </a:r>
            <a:r>
              <a:rPr lang="en-US" dirty="0" err="1" smtClean="0"/>
              <a:t>A.colubris</a:t>
            </a:r>
            <a:r>
              <a:rPr lang="en-US" dirty="0" smtClean="0"/>
              <a:t>:</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200" dirty="0" smtClean="0"/>
              <a:t>Adapted from </a:t>
            </a:r>
            <a:r>
              <a:rPr lang="en-US" altLang="ja-JP" sz="1200" dirty="0" err="1" smtClean="0"/>
              <a:t>ibilogy.net</a:t>
            </a:r>
            <a:endParaRPr lang="en-US" altLang="ja-JP" sz="1200" dirty="0" smtClean="0"/>
          </a:p>
          <a:p>
            <a:endParaRPr lang="en-US" dirty="0"/>
          </a:p>
        </p:txBody>
      </p:sp>
      <p:sp>
        <p:nvSpPr>
          <p:cNvPr id="4" name="Slide Number Placeholder 3"/>
          <p:cNvSpPr>
            <a:spLocks noGrp="1"/>
          </p:cNvSpPr>
          <p:nvPr>
            <p:ph type="sldNum" sz="quarter" idx="10"/>
          </p:nvPr>
        </p:nvSpPr>
        <p:spPr/>
        <p:txBody>
          <a:bodyPr/>
          <a:lstStyle/>
          <a:p>
            <a:fld id="{B4B4D298-49F3-2E4F-BA64-6EFF21943F12}" type="slidenum">
              <a:rPr lang="en-US" smtClean="0"/>
              <a:t>10</a:t>
            </a:fld>
            <a:endParaRPr lang="en-US"/>
          </a:p>
        </p:txBody>
      </p:sp>
    </p:spTree>
    <p:extLst>
      <p:ext uri="{BB962C8B-B14F-4D97-AF65-F5344CB8AC3E}">
        <p14:creationId xmlns:p14="http://schemas.microsoft.com/office/powerpoint/2010/main" val="7358578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200" dirty="0" smtClean="0"/>
              <a:t>Adapted from </a:t>
            </a:r>
            <a:r>
              <a:rPr lang="en-US" altLang="ja-JP" sz="1200" dirty="0" err="1" smtClean="0"/>
              <a:t>ibilogy.net</a:t>
            </a:r>
            <a:endParaRPr lang="en-US" altLang="ja-JP" sz="1200" dirty="0" smtClean="0"/>
          </a:p>
          <a:p>
            <a:endParaRPr lang="en-US" dirty="0"/>
          </a:p>
        </p:txBody>
      </p:sp>
      <p:sp>
        <p:nvSpPr>
          <p:cNvPr id="4" name="Slide Number Placeholder 3"/>
          <p:cNvSpPr>
            <a:spLocks noGrp="1"/>
          </p:cNvSpPr>
          <p:nvPr>
            <p:ph type="sldNum" sz="quarter" idx="10"/>
          </p:nvPr>
        </p:nvSpPr>
        <p:spPr/>
        <p:txBody>
          <a:bodyPr/>
          <a:lstStyle/>
          <a:p>
            <a:fld id="{B4B4D298-49F3-2E4F-BA64-6EFF21943F12}" type="slidenum">
              <a:rPr lang="en-US" smtClean="0"/>
              <a:t>44</a:t>
            </a:fld>
            <a:endParaRPr lang="en-US"/>
          </a:p>
        </p:txBody>
      </p:sp>
    </p:spTree>
    <p:extLst>
      <p:ext uri="{BB962C8B-B14F-4D97-AF65-F5344CB8AC3E}">
        <p14:creationId xmlns:p14="http://schemas.microsoft.com/office/powerpoint/2010/main" val="36196059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200" dirty="0" smtClean="0"/>
              <a:t>Adapted from </a:t>
            </a:r>
            <a:r>
              <a:rPr lang="en-US" altLang="ja-JP" sz="1200" dirty="0" err="1" smtClean="0"/>
              <a:t>ibilogy.net</a:t>
            </a:r>
            <a:endParaRPr lang="en-US" altLang="ja-JP" sz="1200" dirty="0" smtClean="0"/>
          </a:p>
          <a:p>
            <a:endParaRPr lang="en-US" dirty="0"/>
          </a:p>
        </p:txBody>
      </p:sp>
      <p:sp>
        <p:nvSpPr>
          <p:cNvPr id="4" name="Slide Number Placeholder 3"/>
          <p:cNvSpPr>
            <a:spLocks noGrp="1"/>
          </p:cNvSpPr>
          <p:nvPr>
            <p:ph type="sldNum" sz="quarter" idx="10"/>
          </p:nvPr>
        </p:nvSpPr>
        <p:spPr/>
        <p:txBody>
          <a:bodyPr/>
          <a:lstStyle/>
          <a:p>
            <a:fld id="{B4B4D298-49F3-2E4F-BA64-6EFF21943F12}" type="slidenum">
              <a:rPr lang="en-US" smtClean="0"/>
              <a:t>45</a:t>
            </a:fld>
            <a:endParaRPr lang="en-US"/>
          </a:p>
        </p:txBody>
      </p:sp>
    </p:spTree>
    <p:extLst>
      <p:ext uri="{BB962C8B-B14F-4D97-AF65-F5344CB8AC3E}">
        <p14:creationId xmlns:p14="http://schemas.microsoft.com/office/powerpoint/2010/main" val="30513051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200" dirty="0" smtClean="0"/>
              <a:t>Adapted from </a:t>
            </a:r>
            <a:r>
              <a:rPr lang="en-US" altLang="ja-JP" sz="1200" dirty="0" err="1" smtClean="0"/>
              <a:t>ibilogy.net</a:t>
            </a:r>
            <a:endParaRPr lang="en-US" altLang="ja-JP" sz="1200" dirty="0" smtClean="0"/>
          </a:p>
          <a:p>
            <a:endParaRPr lang="en-US" dirty="0"/>
          </a:p>
        </p:txBody>
      </p:sp>
      <p:sp>
        <p:nvSpPr>
          <p:cNvPr id="4" name="Slide Number Placeholder 3"/>
          <p:cNvSpPr>
            <a:spLocks noGrp="1"/>
          </p:cNvSpPr>
          <p:nvPr>
            <p:ph type="sldNum" sz="quarter" idx="10"/>
          </p:nvPr>
        </p:nvSpPr>
        <p:spPr/>
        <p:txBody>
          <a:bodyPr/>
          <a:lstStyle/>
          <a:p>
            <a:fld id="{B4B4D298-49F3-2E4F-BA64-6EFF21943F12}" type="slidenum">
              <a:rPr lang="en-US" smtClean="0"/>
              <a:t>46</a:t>
            </a:fld>
            <a:endParaRPr lang="en-US"/>
          </a:p>
        </p:txBody>
      </p:sp>
    </p:spTree>
    <p:extLst>
      <p:ext uri="{BB962C8B-B14F-4D97-AF65-F5344CB8AC3E}">
        <p14:creationId xmlns:p14="http://schemas.microsoft.com/office/powerpoint/2010/main" val="40597671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200" dirty="0" smtClean="0"/>
              <a:t>Adapted from </a:t>
            </a:r>
            <a:r>
              <a:rPr lang="en-US" altLang="ja-JP" sz="1200" dirty="0" err="1" smtClean="0"/>
              <a:t>ibilogy.net</a:t>
            </a:r>
            <a:endParaRPr lang="en-US" altLang="ja-JP" sz="1200" dirty="0" smtClean="0"/>
          </a:p>
          <a:p>
            <a:endParaRPr lang="en-US" dirty="0"/>
          </a:p>
        </p:txBody>
      </p:sp>
      <p:sp>
        <p:nvSpPr>
          <p:cNvPr id="4" name="Slide Number Placeholder 3"/>
          <p:cNvSpPr>
            <a:spLocks noGrp="1"/>
          </p:cNvSpPr>
          <p:nvPr>
            <p:ph type="sldNum" sz="quarter" idx="10"/>
          </p:nvPr>
        </p:nvSpPr>
        <p:spPr/>
        <p:txBody>
          <a:bodyPr/>
          <a:lstStyle/>
          <a:p>
            <a:fld id="{B4B4D298-49F3-2E4F-BA64-6EFF21943F12}" type="slidenum">
              <a:rPr lang="en-US" smtClean="0"/>
              <a:t>47</a:t>
            </a:fld>
            <a:endParaRPr lang="en-US"/>
          </a:p>
        </p:txBody>
      </p:sp>
    </p:spTree>
    <p:extLst>
      <p:ext uri="{BB962C8B-B14F-4D97-AF65-F5344CB8AC3E}">
        <p14:creationId xmlns:p14="http://schemas.microsoft.com/office/powerpoint/2010/main" val="24941893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200" dirty="0" smtClean="0"/>
              <a:t>Adapted from </a:t>
            </a:r>
            <a:r>
              <a:rPr lang="en-US" altLang="ja-JP" sz="1200" dirty="0" err="1" smtClean="0"/>
              <a:t>ibilogy.net</a:t>
            </a:r>
            <a:endParaRPr lang="en-US" altLang="ja-JP" sz="1200" dirty="0" smtClean="0"/>
          </a:p>
          <a:p>
            <a:endParaRPr lang="en-US" dirty="0"/>
          </a:p>
        </p:txBody>
      </p:sp>
      <p:sp>
        <p:nvSpPr>
          <p:cNvPr id="4" name="Slide Number Placeholder 3"/>
          <p:cNvSpPr>
            <a:spLocks noGrp="1"/>
          </p:cNvSpPr>
          <p:nvPr>
            <p:ph type="sldNum" sz="quarter" idx="10"/>
          </p:nvPr>
        </p:nvSpPr>
        <p:spPr/>
        <p:txBody>
          <a:bodyPr/>
          <a:lstStyle/>
          <a:p>
            <a:fld id="{B4B4D298-49F3-2E4F-BA64-6EFF21943F12}" type="slidenum">
              <a:rPr lang="en-US" smtClean="0"/>
              <a:t>48</a:t>
            </a:fld>
            <a:endParaRPr lang="en-US"/>
          </a:p>
        </p:txBody>
      </p:sp>
    </p:spTree>
    <p:extLst>
      <p:ext uri="{BB962C8B-B14F-4D97-AF65-F5344CB8AC3E}">
        <p14:creationId xmlns:p14="http://schemas.microsoft.com/office/powerpoint/2010/main" val="24489755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200" dirty="0" smtClean="0"/>
              <a:t>Adapted from </a:t>
            </a:r>
            <a:r>
              <a:rPr lang="en-US" altLang="ja-JP" sz="1200" dirty="0" err="1" smtClean="0"/>
              <a:t>ibilogy.net</a:t>
            </a:r>
            <a:endParaRPr lang="en-US" altLang="ja-JP" sz="1200" dirty="0" smtClean="0"/>
          </a:p>
          <a:p>
            <a:endParaRPr lang="en-US" dirty="0"/>
          </a:p>
        </p:txBody>
      </p:sp>
      <p:sp>
        <p:nvSpPr>
          <p:cNvPr id="4" name="Slide Number Placeholder 3"/>
          <p:cNvSpPr>
            <a:spLocks noGrp="1"/>
          </p:cNvSpPr>
          <p:nvPr>
            <p:ph type="sldNum" sz="quarter" idx="10"/>
          </p:nvPr>
        </p:nvSpPr>
        <p:spPr/>
        <p:txBody>
          <a:bodyPr/>
          <a:lstStyle/>
          <a:p>
            <a:fld id="{B4B4D298-49F3-2E4F-BA64-6EFF21943F12}" type="slidenum">
              <a:rPr lang="en-US" smtClean="0"/>
              <a:t>49</a:t>
            </a:fld>
            <a:endParaRPr lang="en-US"/>
          </a:p>
        </p:txBody>
      </p:sp>
    </p:spTree>
    <p:extLst>
      <p:ext uri="{BB962C8B-B14F-4D97-AF65-F5344CB8AC3E}">
        <p14:creationId xmlns:p14="http://schemas.microsoft.com/office/powerpoint/2010/main" val="7543147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200" dirty="0" smtClean="0"/>
              <a:t>Adapted from </a:t>
            </a:r>
            <a:r>
              <a:rPr lang="en-US" altLang="ja-JP" sz="1200" dirty="0" err="1" smtClean="0"/>
              <a:t>ibilogy.net</a:t>
            </a:r>
            <a:endParaRPr lang="en-US" altLang="ja-JP" sz="1200" dirty="0" smtClean="0"/>
          </a:p>
          <a:p>
            <a:endParaRPr lang="en-US" dirty="0"/>
          </a:p>
        </p:txBody>
      </p:sp>
      <p:sp>
        <p:nvSpPr>
          <p:cNvPr id="4" name="Slide Number Placeholder 3"/>
          <p:cNvSpPr>
            <a:spLocks noGrp="1"/>
          </p:cNvSpPr>
          <p:nvPr>
            <p:ph type="sldNum" sz="quarter" idx="10"/>
          </p:nvPr>
        </p:nvSpPr>
        <p:spPr/>
        <p:txBody>
          <a:bodyPr/>
          <a:lstStyle/>
          <a:p>
            <a:fld id="{B4B4D298-49F3-2E4F-BA64-6EFF21943F12}" type="slidenum">
              <a:rPr lang="en-US" smtClean="0"/>
              <a:t>11</a:t>
            </a:fld>
            <a:endParaRPr lang="en-US"/>
          </a:p>
        </p:txBody>
      </p:sp>
    </p:spTree>
    <p:extLst>
      <p:ext uri="{BB962C8B-B14F-4D97-AF65-F5344CB8AC3E}">
        <p14:creationId xmlns:p14="http://schemas.microsoft.com/office/powerpoint/2010/main" val="29205511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200" dirty="0" smtClean="0"/>
              <a:t>Adapted from </a:t>
            </a:r>
            <a:r>
              <a:rPr lang="en-US" altLang="ja-JP" sz="1200" dirty="0" err="1" smtClean="0"/>
              <a:t>ibilogy.net</a:t>
            </a:r>
            <a:endParaRPr lang="en-US" altLang="ja-JP" sz="1200" dirty="0" smtClean="0"/>
          </a:p>
          <a:p>
            <a:endParaRPr lang="en-US" dirty="0"/>
          </a:p>
        </p:txBody>
      </p:sp>
      <p:sp>
        <p:nvSpPr>
          <p:cNvPr id="4" name="Slide Number Placeholder 3"/>
          <p:cNvSpPr>
            <a:spLocks noGrp="1"/>
          </p:cNvSpPr>
          <p:nvPr>
            <p:ph type="sldNum" sz="quarter" idx="10"/>
          </p:nvPr>
        </p:nvSpPr>
        <p:spPr/>
        <p:txBody>
          <a:bodyPr/>
          <a:lstStyle/>
          <a:p>
            <a:fld id="{B4B4D298-49F3-2E4F-BA64-6EFF21943F12}" type="slidenum">
              <a:rPr lang="en-US" smtClean="0"/>
              <a:t>12</a:t>
            </a:fld>
            <a:endParaRPr lang="en-US"/>
          </a:p>
        </p:txBody>
      </p:sp>
    </p:spTree>
    <p:extLst>
      <p:ext uri="{BB962C8B-B14F-4D97-AF65-F5344CB8AC3E}">
        <p14:creationId xmlns:p14="http://schemas.microsoft.com/office/powerpoint/2010/main" val="36208377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200" dirty="0" smtClean="0"/>
              <a:t>Adapted from </a:t>
            </a:r>
            <a:r>
              <a:rPr lang="en-US" altLang="ja-JP" sz="1200" dirty="0" err="1" smtClean="0"/>
              <a:t>ibilogy.net</a:t>
            </a:r>
            <a:endParaRPr lang="en-US" altLang="ja-JP" sz="120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B4B4D298-49F3-2E4F-BA64-6EFF21943F12}" type="slidenum">
              <a:rPr lang="en-US" smtClean="0"/>
              <a:t>13</a:t>
            </a:fld>
            <a:endParaRPr lang="en-US"/>
          </a:p>
        </p:txBody>
      </p:sp>
    </p:spTree>
    <p:extLst>
      <p:ext uri="{BB962C8B-B14F-4D97-AF65-F5344CB8AC3E}">
        <p14:creationId xmlns:p14="http://schemas.microsoft.com/office/powerpoint/2010/main" val="30534519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200" dirty="0" smtClean="0"/>
              <a:t>Adapted from </a:t>
            </a:r>
            <a:r>
              <a:rPr lang="en-US" altLang="ja-JP" sz="1200" dirty="0" err="1" smtClean="0"/>
              <a:t>ibilogy.net</a:t>
            </a:r>
            <a:endParaRPr lang="en-US" altLang="ja-JP" sz="1200" dirty="0" smtClean="0"/>
          </a:p>
          <a:p>
            <a:endParaRPr lang="en-US" dirty="0"/>
          </a:p>
        </p:txBody>
      </p:sp>
      <p:sp>
        <p:nvSpPr>
          <p:cNvPr id="4" name="Slide Number Placeholder 3"/>
          <p:cNvSpPr>
            <a:spLocks noGrp="1"/>
          </p:cNvSpPr>
          <p:nvPr>
            <p:ph type="sldNum" sz="quarter" idx="10"/>
          </p:nvPr>
        </p:nvSpPr>
        <p:spPr/>
        <p:txBody>
          <a:bodyPr/>
          <a:lstStyle/>
          <a:p>
            <a:fld id="{B4B4D298-49F3-2E4F-BA64-6EFF21943F12}" type="slidenum">
              <a:rPr lang="en-US" smtClean="0"/>
              <a:t>14</a:t>
            </a:fld>
            <a:endParaRPr lang="en-US"/>
          </a:p>
        </p:txBody>
      </p:sp>
    </p:spTree>
    <p:extLst>
      <p:ext uri="{BB962C8B-B14F-4D97-AF65-F5344CB8AC3E}">
        <p14:creationId xmlns:p14="http://schemas.microsoft.com/office/powerpoint/2010/main" val="14125075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200" dirty="0" smtClean="0"/>
              <a:t>Adapted from </a:t>
            </a:r>
            <a:r>
              <a:rPr lang="en-US" altLang="ja-JP" sz="1200" dirty="0" err="1" smtClean="0"/>
              <a:t>ibilogy.net</a:t>
            </a:r>
            <a:endParaRPr lang="en-US" altLang="ja-JP" sz="1200" dirty="0" smtClean="0"/>
          </a:p>
          <a:p>
            <a:endParaRPr lang="en-US" dirty="0"/>
          </a:p>
        </p:txBody>
      </p:sp>
      <p:sp>
        <p:nvSpPr>
          <p:cNvPr id="4" name="Slide Number Placeholder 3"/>
          <p:cNvSpPr>
            <a:spLocks noGrp="1"/>
          </p:cNvSpPr>
          <p:nvPr>
            <p:ph type="sldNum" sz="quarter" idx="10"/>
          </p:nvPr>
        </p:nvSpPr>
        <p:spPr/>
        <p:txBody>
          <a:bodyPr/>
          <a:lstStyle/>
          <a:p>
            <a:fld id="{B4B4D298-49F3-2E4F-BA64-6EFF21943F12}" type="slidenum">
              <a:rPr lang="en-US" smtClean="0"/>
              <a:t>15</a:t>
            </a:fld>
            <a:endParaRPr lang="en-US"/>
          </a:p>
        </p:txBody>
      </p:sp>
    </p:spTree>
    <p:extLst>
      <p:ext uri="{BB962C8B-B14F-4D97-AF65-F5344CB8AC3E}">
        <p14:creationId xmlns:p14="http://schemas.microsoft.com/office/powerpoint/2010/main" val="26053172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200" dirty="0" smtClean="0"/>
              <a:t>Adapted from </a:t>
            </a:r>
            <a:r>
              <a:rPr lang="en-US" altLang="ja-JP" sz="1200" dirty="0" err="1" smtClean="0"/>
              <a:t>ibilogy.net</a:t>
            </a:r>
            <a:endParaRPr lang="en-US" altLang="ja-JP" sz="1200" dirty="0" smtClean="0"/>
          </a:p>
          <a:p>
            <a:endParaRPr lang="en-US" dirty="0"/>
          </a:p>
        </p:txBody>
      </p:sp>
      <p:sp>
        <p:nvSpPr>
          <p:cNvPr id="4" name="Slide Number Placeholder 3"/>
          <p:cNvSpPr>
            <a:spLocks noGrp="1"/>
          </p:cNvSpPr>
          <p:nvPr>
            <p:ph type="sldNum" sz="quarter" idx="10"/>
          </p:nvPr>
        </p:nvSpPr>
        <p:spPr/>
        <p:txBody>
          <a:bodyPr/>
          <a:lstStyle/>
          <a:p>
            <a:fld id="{B4B4D298-49F3-2E4F-BA64-6EFF21943F12}" type="slidenum">
              <a:rPr lang="en-US" smtClean="0"/>
              <a:t>16</a:t>
            </a:fld>
            <a:endParaRPr lang="en-US"/>
          </a:p>
        </p:txBody>
      </p:sp>
    </p:spTree>
    <p:extLst>
      <p:ext uri="{BB962C8B-B14F-4D97-AF65-F5344CB8AC3E}">
        <p14:creationId xmlns:p14="http://schemas.microsoft.com/office/powerpoint/2010/main" val="27242186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http://www.biologyexams4u.com/2014/04/databases-and-different-types-of.html#.WcMThdOGO1s</a:t>
            </a:r>
            <a:endParaRPr lang="en-US" dirty="0"/>
          </a:p>
        </p:txBody>
      </p:sp>
      <p:sp>
        <p:nvSpPr>
          <p:cNvPr id="4" name="Slide Number Placeholder 3"/>
          <p:cNvSpPr>
            <a:spLocks noGrp="1"/>
          </p:cNvSpPr>
          <p:nvPr>
            <p:ph type="sldNum" sz="quarter" idx="10"/>
          </p:nvPr>
        </p:nvSpPr>
        <p:spPr/>
        <p:txBody>
          <a:bodyPr/>
          <a:lstStyle/>
          <a:p>
            <a:fld id="{B4B4D298-49F3-2E4F-BA64-6EFF21943F12}" type="slidenum">
              <a:rPr lang="en-US" smtClean="0"/>
              <a:t>18</a:t>
            </a:fld>
            <a:endParaRPr lang="en-US"/>
          </a:p>
        </p:txBody>
      </p:sp>
    </p:spTree>
    <p:extLst>
      <p:ext uri="{BB962C8B-B14F-4D97-AF65-F5344CB8AC3E}">
        <p14:creationId xmlns:p14="http://schemas.microsoft.com/office/powerpoint/2010/main" val="42753163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2FA2548-3A64-9C49-B0DA-CB4149E93D03}" type="datetimeFigureOut">
              <a:rPr lang="en-US" smtClean="0"/>
              <a:t>21/09/17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9A6793-0F20-754B-9AB6-3C08DAC0B862}" type="slidenum">
              <a:rPr lang="en-US" smtClean="0"/>
              <a:t>‹#›</a:t>
            </a:fld>
            <a:endParaRPr lang="en-US"/>
          </a:p>
        </p:txBody>
      </p:sp>
    </p:spTree>
    <p:extLst>
      <p:ext uri="{BB962C8B-B14F-4D97-AF65-F5344CB8AC3E}">
        <p14:creationId xmlns:p14="http://schemas.microsoft.com/office/powerpoint/2010/main" val="2804947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FA2548-3A64-9C49-B0DA-CB4149E93D03}" type="datetimeFigureOut">
              <a:rPr lang="en-US" smtClean="0"/>
              <a:t>21/09/17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9A6793-0F20-754B-9AB6-3C08DAC0B862}" type="slidenum">
              <a:rPr lang="en-US" smtClean="0"/>
              <a:t>‹#›</a:t>
            </a:fld>
            <a:endParaRPr lang="en-US"/>
          </a:p>
        </p:txBody>
      </p:sp>
    </p:spTree>
    <p:extLst>
      <p:ext uri="{BB962C8B-B14F-4D97-AF65-F5344CB8AC3E}">
        <p14:creationId xmlns:p14="http://schemas.microsoft.com/office/powerpoint/2010/main" val="6772986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FA2548-3A64-9C49-B0DA-CB4149E93D03}" type="datetimeFigureOut">
              <a:rPr lang="en-US" smtClean="0"/>
              <a:t>21/09/17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9A6793-0F20-754B-9AB6-3C08DAC0B862}" type="slidenum">
              <a:rPr lang="en-US" smtClean="0"/>
              <a:t>‹#›</a:t>
            </a:fld>
            <a:endParaRPr lang="en-US"/>
          </a:p>
        </p:txBody>
      </p:sp>
    </p:spTree>
    <p:extLst>
      <p:ext uri="{BB962C8B-B14F-4D97-AF65-F5344CB8AC3E}">
        <p14:creationId xmlns:p14="http://schemas.microsoft.com/office/powerpoint/2010/main" val="18387164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FA2548-3A64-9C49-B0DA-CB4149E93D03}" type="datetimeFigureOut">
              <a:rPr lang="en-US" smtClean="0"/>
              <a:t>21/09/17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9A6793-0F20-754B-9AB6-3C08DAC0B862}" type="slidenum">
              <a:rPr lang="en-US" smtClean="0"/>
              <a:t>‹#›</a:t>
            </a:fld>
            <a:endParaRPr lang="en-US"/>
          </a:p>
        </p:txBody>
      </p:sp>
    </p:spTree>
    <p:extLst>
      <p:ext uri="{BB962C8B-B14F-4D97-AF65-F5344CB8AC3E}">
        <p14:creationId xmlns:p14="http://schemas.microsoft.com/office/powerpoint/2010/main" val="34737017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FA2548-3A64-9C49-B0DA-CB4149E93D03}" type="datetimeFigureOut">
              <a:rPr lang="en-US" smtClean="0"/>
              <a:t>21/09/17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9A6793-0F20-754B-9AB6-3C08DAC0B862}" type="slidenum">
              <a:rPr lang="en-US" smtClean="0"/>
              <a:t>‹#›</a:t>
            </a:fld>
            <a:endParaRPr lang="en-US"/>
          </a:p>
        </p:txBody>
      </p:sp>
    </p:spTree>
    <p:extLst>
      <p:ext uri="{BB962C8B-B14F-4D97-AF65-F5344CB8AC3E}">
        <p14:creationId xmlns:p14="http://schemas.microsoft.com/office/powerpoint/2010/main" val="37138395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2FA2548-3A64-9C49-B0DA-CB4149E93D03}" type="datetimeFigureOut">
              <a:rPr lang="en-US" smtClean="0"/>
              <a:t>21/09/17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9A6793-0F20-754B-9AB6-3C08DAC0B862}" type="slidenum">
              <a:rPr lang="en-US" smtClean="0"/>
              <a:t>‹#›</a:t>
            </a:fld>
            <a:endParaRPr lang="en-US"/>
          </a:p>
        </p:txBody>
      </p:sp>
    </p:spTree>
    <p:extLst>
      <p:ext uri="{BB962C8B-B14F-4D97-AF65-F5344CB8AC3E}">
        <p14:creationId xmlns:p14="http://schemas.microsoft.com/office/powerpoint/2010/main" val="12218320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2FA2548-3A64-9C49-B0DA-CB4149E93D03}" type="datetimeFigureOut">
              <a:rPr lang="en-US" smtClean="0"/>
              <a:t>21/09/17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9A6793-0F20-754B-9AB6-3C08DAC0B862}" type="slidenum">
              <a:rPr lang="en-US" smtClean="0"/>
              <a:t>‹#›</a:t>
            </a:fld>
            <a:endParaRPr lang="en-US"/>
          </a:p>
        </p:txBody>
      </p:sp>
    </p:spTree>
    <p:extLst>
      <p:ext uri="{BB962C8B-B14F-4D97-AF65-F5344CB8AC3E}">
        <p14:creationId xmlns:p14="http://schemas.microsoft.com/office/powerpoint/2010/main" val="4250460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2FA2548-3A64-9C49-B0DA-CB4149E93D03}" type="datetimeFigureOut">
              <a:rPr lang="en-US" smtClean="0"/>
              <a:t>21/09/17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9A6793-0F20-754B-9AB6-3C08DAC0B862}" type="slidenum">
              <a:rPr lang="en-US" smtClean="0"/>
              <a:t>‹#›</a:t>
            </a:fld>
            <a:endParaRPr lang="en-US"/>
          </a:p>
        </p:txBody>
      </p:sp>
    </p:spTree>
    <p:extLst>
      <p:ext uri="{BB962C8B-B14F-4D97-AF65-F5344CB8AC3E}">
        <p14:creationId xmlns:p14="http://schemas.microsoft.com/office/powerpoint/2010/main" val="1575729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FA2548-3A64-9C49-B0DA-CB4149E93D03}" type="datetimeFigureOut">
              <a:rPr lang="en-US" smtClean="0"/>
              <a:t>21/09/17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9A6793-0F20-754B-9AB6-3C08DAC0B862}" type="slidenum">
              <a:rPr lang="en-US" smtClean="0"/>
              <a:t>‹#›</a:t>
            </a:fld>
            <a:endParaRPr lang="en-US"/>
          </a:p>
        </p:txBody>
      </p:sp>
    </p:spTree>
    <p:extLst>
      <p:ext uri="{BB962C8B-B14F-4D97-AF65-F5344CB8AC3E}">
        <p14:creationId xmlns:p14="http://schemas.microsoft.com/office/powerpoint/2010/main" val="21272833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FA2548-3A64-9C49-B0DA-CB4149E93D03}" type="datetimeFigureOut">
              <a:rPr lang="en-US" smtClean="0"/>
              <a:t>21/09/17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9A6793-0F20-754B-9AB6-3C08DAC0B862}" type="slidenum">
              <a:rPr lang="en-US" smtClean="0"/>
              <a:t>‹#›</a:t>
            </a:fld>
            <a:endParaRPr lang="en-US"/>
          </a:p>
        </p:txBody>
      </p:sp>
    </p:spTree>
    <p:extLst>
      <p:ext uri="{BB962C8B-B14F-4D97-AF65-F5344CB8AC3E}">
        <p14:creationId xmlns:p14="http://schemas.microsoft.com/office/powerpoint/2010/main" val="3272835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FA2548-3A64-9C49-B0DA-CB4149E93D03}" type="datetimeFigureOut">
              <a:rPr lang="en-US" smtClean="0"/>
              <a:t>21/09/17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9A6793-0F20-754B-9AB6-3C08DAC0B862}" type="slidenum">
              <a:rPr lang="en-US" smtClean="0"/>
              <a:t>‹#›</a:t>
            </a:fld>
            <a:endParaRPr lang="en-US"/>
          </a:p>
        </p:txBody>
      </p:sp>
    </p:spTree>
    <p:extLst>
      <p:ext uri="{BB962C8B-B14F-4D97-AF65-F5344CB8AC3E}">
        <p14:creationId xmlns:p14="http://schemas.microsoft.com/office/powerpoint/2010/main" val="149178232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FA2548-3A64-9C49-B0DA-CB4149E93D03}" type="datetimeFigureOut">
              <a:rPr lang="en-US" smtClean="0"/>
              <a:t>21/09/17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9A6793-0F20-754B-9AB6-3C08DAC0B862}" type="slidenum">
              <a:rPr lang="en-US" smtClean="0"/>
              <a:t>‹#›</a:t>
            </a:fld>
            <a:endParaRPr lang="en-US"/>
          </a:p>
        </p:txBody>
      </p:sp>
    </p:spTree>
    <p:extLst>
      <p:ext uri="{BB962C8B-B14F-4D97-AF65-F5344CB8AC3E}">
        <p14:creationId xmlns:p14="http://schemas.microsoft.com/office/powerpoint/2010/main" val="3795771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7.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8.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9.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gi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11.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15.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image" Target="../media/image16.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 Id="rId3" Type="http://schemas.openxmlformats.org/officeDocument/2006/relationships/image" Target="../media/image17.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image" Target="../media/image18.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48.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5" Type="http://schemas.openxmlformats.org/officeDocument/2006/relationships/hyperlink" Target="http://www.medcalc.org/manual/t-distribution.php" TargetMode="External"/><Relationship Id="rId1" Type="http://schemas.openxmlformats.org/officeDocument/2006/relationships/slideLayout" Target="../slideLayouts/slideLayout7.xml"/><Relationship Id="rId2" Type="http://schemas.openxmlformats.org/officeDocument/2006/relationships/notesSlide" Target="../notesSlides/notesSlide24.xml"/></Relationships>
</file>

<file path=ppt/slides/_rels/slide49.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0.png"/><Relationship Id="rId5" Type="http://schemas.openxmlformats.org/officeDocument/2006/relationships/hyperlink" Target="http://www.medcalc.org/manual/t-distribution.php" TargetMode="External"/><Relationship Id="rId1" Type="http://schemas.openxmlformats.org/officeDocument/2006/relationships/slideLayout" Target="../slideLayouts/slideLayout7.xml"/><Relationship Id="rId2" Type="http://schemas.openxmlformats.org/officeDocument/2006/relationships/notesSlide" Target="../notesSlides/notesSlide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mtClean="0"/>
              <a:t>Expectations from Project 1</a:t>
            </a:r>
            <a:endParaRPr lang="en-US" dirty="0"/>
          </a:p>
        </p:txBody>
      </p:sp>
      <p:sp>
        <p:nvSpPr>
          <p:cNvPr id="3" name="Content Placeholder 2"/>
          <p:cNvSpPr txBox="1">
            <a:spLocks/>
          </p:cNvSpPr>
          <p:nvPr/>
        </p:nvSpPr>
        <p:spPr>
          <a:xfrm>
            <a:off x="457200" y="1600200"/>
            <a:ext cx="8229600" cy="4525963"/>
          </a:xfrm>
          <a:prstGeom prst="rect">
            <a:avLst/>
          </a:prstGeom>
        </p:spPr>
        <p:txBody>
          <a:bodyPr>
            <a:normAutofit fontScale="77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i="1" u="sng" smtClean="0"/>
              <a:t>Hela cells vs other cells /cancer cells</a:t>
            </a:r>
          </a:p>
          <a:p>
            <a:pPr marL="0" indent="0">
              <a:buFont typeface="Arial"/>
              <a:buNone/>
            </a:pPr>
            <a:r>
              <a:rPr lang="en-US" smtClean="0"/>
              <a:t>-Structural differences, differences in number, and functional difference</a:t>
            </a:r>
          </a:p>
          <a:p>
            <a:pPr marL="0" indent="0">
              <a:buFont typeface="Arial"/>
              <a:buNone/>
            </a:pPr>
            <a:r>
              <a:rPr lang="en-US" i="1" u="sng" smtClean="0"/>
              <a:t>Survivability:</a:t>
            </a:r>
          </a:p>
          <a:p>
            <a:pPr marL="0" indent="0">
              <a:buFont typeface="Arial"/>
              <a:buNone/>
            </a:pPr>
            <a:r>
              <a:rPr lang="en-US" smtClean="0"/>
              <a:t>Telomerase activity</a:t>
            </a:r>
          </a:p>
          <a:p>
            <a:pPr marL="0" indent="0">
              <a:buFont typeface="Arial"/>
              <a:buNone/>
            </a:pPr>
            <a:r>
              <a:rPr lang="en-US" i="1" u="sng" smtClean="0"/>
              <a:t>Types of contamination:</a:t>
            </a:r>
          </a:p>
          <a:p>
            <a:pPr marL="0" indent="0">
              <a:buFont typeface="Arial"/>
              <a:buNone/>
            </a:pPr>
            <a:r>
              <a:rPr lang="en-US" smtClean="0"/>
              <a:t>Interspecies vs intraspecific</a:t>
            </a:r>
          </a:p>
          <a:p>
            <a:pPr marL="0" indent="0">
              <a:buFont typeface="Arial"/>
              <a:buNone/>
            </a:pPr>
            <a:r>
              <a:rPr lang="en-US" i="1" u="sng" smtClean="0"/>
              <a:t>Genomic characteristics of HPV in Hela:</a:t>
            </a:r>
          </a:p>
          <a:p>
            <a:pPr marL="0" indent="0">
              <a:buFont typeface="Arial"/>
              <a:buNone/>
            </a:pPr>
            <a:r>
              <a:rPr lang="en-US" smtClean="0"/>
              <a:t>Types and sites of insertion and deletion,</a:t>
            </a:r>
          </a:p>
          <a:p>
            <a:pPr marL="0" indent="0">
              <a:buFont typeface="Arial"/>
              <a:buNone/>
            </a:pPr>
            <a:r>
              <a:rPr lang="en-US" smtClean="0"/>
              <a:t>How will you detect it?Experimentally and bioinformatically  Look for HPV through sequence alignment, Identification to SNP and INDELS using Artemis.</a:t>
            </a:r>
          </a:p>
          <a:p>
            <a:pPr marL="0" indent="0">
              <a:buFont typeface="Arial"/>
              <a:buNone/>
            </a:pPr>
            <a:endParaRPr lang="en-US" dirty="0"/>
          </a:p>
        </p:txBody>
      </p:sp>
    </p:spTree>
    <p:extLst>
      <p:ext uri="{BB962C8B-B14F-4D97-AF65-F5344CB8AC3E}">
        <p14:creationId xmlns:p14="http://schemas.microsoft.com/office/powerpoint/2010/main" val="13177508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a:stretch>
            <a:fillRect/>
          </a:stretch>
        </p:blipFill>
        <p:spPr bwMode="auto">
          <a:xfrm>
            <a:off x="0" y="0"/>
            <a:ext cx="9122101" cy="6124575"/>
          </a:xfrm>
          <a:prstGeom prst="rect">
            <a:avLst/>
          </a:prstGeom>
          <a:noFill/>
          <a:ln w="9525">
            <a:noFill/>
            <a:miter lim="800000"/>
            <a:headEnd/>
            <a:tailEnd/>
          </a:ln>
        </p:spPr>
      </p:pic>
    </p:spTree>
    <p:extLst>
      <p:ext uri="{BB962C8B-B14F-4D97-AF65-F5344CB8AC3E}">
        <p14:creationId xmlns:p14="http://schemas.microsoft.com/office/powerpoint/2010/main" val="36382855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3" cstate="print"/>
          <a:srcRect/>
          <a:stretch>
            <a:fillRect/>
          </a:stretch>
        </p:blipFill>
        <p:spPr bwMode="auto">
          <a:xfrm>
            <a:off x="0" y="0"/>
            <a:ext cx="8763000" cy="6283993"/>
          </a:xfrm>
          <a:prstGeom prst="rect">
            <a:avLst/>
          </a:prstGeom>
          <a:noFill/>
          <a:ln w="9525">
            <a:noFill/>
            <a:miter lim="800000"/>
            <a:headEnd/>
            <a:tailEnd/>
          </a:ln>
        </p:spPr>
      </p:pic>
    </p:spTree>
    <p:extLst>
      <p:ext uri="{BB962C8B-B14F-4D97-AF65-F5344CB8AC3E}">
        <p14:creationId xmlns:p14="http://schemas.microsoft.com/office/powerpoint/2010/main" val="94326465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cstate="print"/>
          <a:srcRect/>
          <a:stretch>
            <a:fillRect/>
          </a:stretch>
        </p:blipFill>
        <p:spPr bwMode="auto">
          <a:xfrm>
            <a:off x="0" y="0"/>
            <a:ext cx="8691546" cy="6248400"/>
          </a:xfrm>
          <a:prstGeom prst="rect">
            <a:avLst/>
          </a:prstGeom>
          <a:noFill/>
          <a:ln w="9525">
            <a:noFill/>
            <a:miter lim="800000"/>
            <a:headEnd/>
            <a:tailEnd/>
          </a:ln>
        </p:spPr>
      </p:pic>
    </p:spTree>
    <p:extLst>
      <p:ext uri="{BB962C8B-B14F-4D97-AF65-F5344CB8AC3E}">
        <p14:creationId xmlns:p14="http://schemas.microsoft.com/office/powerpoint/2010/main" val="294341640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3" cstate="print"/>
          <a:srcRect/>
          <a:stretch>
            <a:fillRect/>
          </a:stretch>
        </p:blipFill>
        <p:spPr bwMode="auto">
          <a:xfrm>
            <a:off x="1" y="1"/>
            <a:ext cx="8839199" cy="6286781"/>
          </a:xfrm>
          <a:prstGeom prst="rect">
            <a:avLst/>
          </a:prstGeom>
          <a:noFill/>
          <a:ln w="9525">
            <a:noFill/>
            <a:miter lim="800000"/>
            <a:headEnd/>
            <a:tailEnd/>
          </a:ln>
        </p:spPr>
      </p:pic>
    </p:spTree>
    <p:extLst>
      <p:ext uri="{BB962C8B-B14F-4D97-AF65-F5344CB8AC3E}">
        <p14:creationId xmlns:p14="http://schemas.microsoft.com/office/powerpoint/2010/main" val="17285841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cstate="print"/>
          <a:srcRect/>
          <a:stretch>
            <a:fillRect/>
          </a:stretch>
        </p:blipFill>
        <p:spPr bwMode="auto">
          <a:xfrm>
            <a:off x="60961" y="21336"/>
            <a:ext cx="8915399" cy="6339839"/>
          </a:xfrm>
          <a:prstGeom prst="rect">
            <a:avLst/>
          </a:prstGeom>
          <a:noFill/>
          <a:ln w="9525">
            <a:noFill/>
            <a:miter lim="800000"/>
            <a:headEnd/>
            <a:tailEnd/>
          </a:ln>
        </p:spPr>
      </p:pic>
    </p:spTree>
    <p:extLst>
      <p:ext uri="{BB962C8B-B14F-4D97-AF65-F5344CB8AC3E}">
        <p14:creationId xmlns:p14="http://schemas.microsoft.com/office/powerpoint/2010/main" val="174821483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1200329"/>
          </a:xfrm>
          <a:prstGeom prst="rect">
            <a:avLst/>
          </a:prstGeom>
          <a:noFill/>
        </p:spPr>
        <p:txBody>
          <a:bodyPr wrap="square" rtlCol="0">
            <a:spAutoFit/>
          </a:bodyPr>
          <a:lstStyle/>
          <a:p>
            <a:r>
              <a:rPr kumimoji="1" lang="en-US" altLang="ja-JP" sz="3600" b="1" dirty="0">
                <a:solidFill>
                  <a:srgbClr val="008000"/>
                </a:solidFill>
              </a:rPr>
              <a:t>S</a:t>
            </a:r>
            <a:r>
              <a:rPr kumimoji="1" lang="en-US" altLang="ja-JP" sz="3600" b="1" dirty="0" smtClean="0">
                <a:solidFill>
                  <a:srgbClr val="008000"/>
                </a:solidFill>
              </a:rPr>
              <a:t>tandard deviation</a:t>
            </a:r>
            <a:r>
              <a:rPr kumimoji="1" lang="en-US" altLang="ja-JP" sz="3200" dirty="0" smtClean="0">
                <a:solidFill>
                  <a:srgbClr val="008000"/>
                </a:solidFill>
              </a:rPr>
              <a:t> </a:t>
            </a:r>
            <a:r>
              <a:rPr kumimoji="1" lang="en-US" altLang="ja-JP" sz="3200" dirty="0" smtClean="0"/>
              <a:t>is a measure of the </a:t>
            </a:r>
            <a:r>
              <a:rPr kumimoji="1" lang="en-US" altLang="ja-JP" sz="3600" b="1" dirty="0" smtClean="0">
                <a:solidFill>
                  <a:srgbClr val="008000"/>
                </a:solidFill>
              </a:rPr>
              <a:t>spread of most of the data</a:t>
            </a:r>
            <a:r>
              <a:rPr kumimoji="1" lang="en-US" altLang="ja-JP" sz="3600" b="1" dirty="0" smtClean="0"/>
              <a:t>. </a:t>
            </a:r>
            <a:endParaRPr kumimoji="1" lang="ja-JP" altLang="en-US" sz="3200" dirty="0"/>
          </a:p>
        </p:txBody>
      </p:sp>
      <p:graphicFrame>
        <p:nvGraphicFramePr>
          <p:cNvPr id="3" name="Table 2"/>
          <p:cNvGraphicFramePr>
            <a:graphicFrameLocks noGrp="1"/>
          </p:cNvGraphicFramePr>
          <p:nvPr>
            <p:extLst>
              <p:ext uri="{D42A27DB-BD31-4B8C-83A1-F6EECF244321}">
                <p14:modId xmlns:p14="http://schemas.microsoft.com/office/powerpoint/2010/main" val="1243575449"/>
              </p:ext>
            </p:extLst>
          </p:nvPr>
        </p:nvGraphicFramePr>
        <p:xfrm>
          <a:off x="228600" y="1207158"/>
          <a:ext cx="3810000" cy="5154319"/>
        </p:xfrm>
        <a:graphic>
          <a:graphicData uri="http://schemas.openxmlformats.org/drawingml/2006/table">
            <a:tbl>
              <a:tblPr/>
              <a:tblGrid>
                <a:gridCol w="76201"/>
                <a:gridCol w="838200"/>
                <a:gridCol w="1371599"/>
                <a:gridCol w="1524000"/>
              </a:tblGrid>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a:noFill/>
                    </a:lnR>
                    <a:lnT>
                      <a:noFill/>
                    </a:lnT>
                    <a:lnB>
                      <a:noFill/>
                    </a:lnB>
                    <a:solidFill>
                      <a:srgbClr val="FFFFFF"/>
                    </a:solidFill>
                  </a:tcPr>
                </a:tc>
                <a:tc gridSpan="3">
                  <a:txBody>
                    <a:bodyPr/>
                    <a:lstStyle/>
                    <a:p>
                      <a:pPr algn="l" fontAlgn="b"/>
                      <a:r>
                        <a:rPr lang="en-US" sz="1600" b="1" i="0" u="none" strike="noStrike" dirty="0">
                          <a:solidFill>
                            <a:srgbClr val="000000"/>
                          </a:solidFill>
                          <a:effectLst/>
                          <a:latin typeface="ＭＳ Ｐゴシック"/>
                        </a:rPr>
                        <a:t>Table 1:</a:t>
                      </a:r>
                      <a:r>
                        <a:rPr lang="en-US" sz="1600" b="0" i="0" u="none" strike="noStrike" dirty="0">
                          <a:solidFill>
                            <a:srgbClr val="000000"/>
                          </a:solidFill>
                          <a:effectLst/>
                          <a:latin typeface="ＭＳ Ｐゴシック"/>
                        </a:rPr>
                        <a:t> Raw measurements of bill length in</a:t>
                      </a:r>
                      <a:r>
                        <a:rPr lang="en-US" sz="1600" b="0" i="1" u="none" strike="noStrike" dirty="0">
                          <a:solidFill>
                            <a:srgbClr val="000000"/>
                          </a:solidFill>
                          <a:effectLst/>
                          <a:latin typeface="ＭＳ Ｐゴシック"/>
                        </a:rPr>
                        <a:t> A. colubris</a:t>
                      </a:r>
                      <a:r>
                        <a:rPr lang="en-US" sz="1600" b="0" i="0" u="none" strike="noStrike" dirty="0">
                          <a:solidFill>
                            <a:srgbClr val="000000"/>
                          </a:solidFill>
                          <a:effectLst/>
                          <a:latin typeface="ＭＳ Ｐゴシック"/>
                        </a:rPr>
                        <a:t> and </a:t>
                      </a:r>
                      <a:r>
                        <a:rPr lang="en-US" sz="1600" b="0" i="1" u="none" strike="noStrike" dirty="0">
                          <a:solidFill>
                            <a:srgbClr val="000000"/>
                          </a:solidFill>
                          <a:effectLst/>
                          <a:latin typeface="ＭＳ Ｐゴシック"/>
                        </a:rPr>
                        <a:t>C. latirostris</a:t>
                      </a:r>
                      <a:r>
                        <a:rPr lang="en-US" sz="1600" b="0" i="0" u="none" strike="noStrike" dirty="0">
                          <a:solidFill>
                            <a:srgbClr val="000000"/>
                          </a:solidFill>
                          <a:effectLst/>
                          <a:latin typeface="ＭＳ Ｐゴシック"/>
                        </a:rPr>
                        <a:t>. </a:t>
                      </a:r>
                    </a:p>
                  </a:txBody>
                  <a:tcPr marL="12700" marR="12700" marT="1270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r>
              <a:tr h="298497">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ja-JP" altLang="en-US" sz="1600" b="0" i="0" u="none" strike="noStrike">
                          <a:solidFill>
                            <a:srgbClr val="000000"/>
                          </a:solidFill>
                          <a:effectLst/>
                          <a:latin typeface="ＭＳ Ｐゴシック"/>
                        </a:rPr>
                        <a:t>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en-US" sz="1600" b="0" i="0" u="none" strike="noStrike" dirty="0">
                          <a:solidFill>
                            <a:srgbClr val="000000"/>
                          </a:solidFill>
                          <a:effectLst/>
                          <a:latin typeface="ＭＳ Ｐゴシック"/>
                        </a:rPr>
                        <a:t>Bill length (±</a:t>
                      </a:r>
                      <a:r>
                        <a:rPr lang="en-US" sz="1600" b="0" i="0" u="none" strike="noStrike" dirty="0" smtClean="0">
                          <a:solidFill>
                            <a:srgbClr val="000000"/>
                          </a:solidFill>
                          <a:effectLst/>
                          <a:latin typeface="ＭＳ Ｐゴシック"/>
                        </a:rPr>
                        <a:t>0.1mm)</a:t>
                      </a:r>
                      <a:r>
                        <a:rPr lang="ja-JP" altLang="en-US" sz="1600" b="0" i="0" u="none" strike="noStrike" dirty="0">
                          <a:solidFill>
                            <a:srgbClr val="000000"/>
                          </a:solidFill>
                          <a:effectLst/>
                          <a:latin typeface="ＭＳ Ｐゴシック"/>
                        </a:rPr>
                        <a:t>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ja-JP" altLang="en-US" sz="1200" b="0" i="0" u="none" strike="noStrike" dirty="0">
                        <a:solidFill>
                          <a:srgbClr val="000000"/>
                        </a:solidFill>
                        <a:effectLst/>
                        <a:latin typeface="ＭＳ Ｐゴシック"/>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1" i="0" u="none" strike="noStrike" dirty="0">
                          <a:solidFill>
                            <a:srgbClr val="000000"/>
                          </a:solidFill>
                          <a:effectLst/>
                          <a:latin typeface="ＭＳ Ｐゴシック"/>
                        </a:rPr>
                        <a:t>n</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1" u="none" strike="noStrike" dirty="0">
                          <a:solidFill>
                            <a:srgbClr val="000000"/>
                          </a:solidFill>
                          <a:effectLst/>
                          <a:latin typeface="ＭＳ Ｐゴシック"/>
                        </a:rPr>
                        <a:t>A. colubris</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1" u="none" strike="noStrike" dirty="0">
                          <a:solidFill>
                            <a:srgbClr val="000000"/>
                          </a:solidFill>
                          <a:effectLst/>
                          <a:latin typeface="ＭＳ Ｐゴシック"/>
                        </a:rPr>
                        <a:t>C. latirostris</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1</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13.0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dirty="0">
                          <a:solidFill>
                            <a:srgbClr val="000000"/>
                          </a:solidFill>
                          <a:effectLst/>
                          <a:latin typeface="ＭＳ Ｐゴシック"/>
                        </a:rPr>
                        <a:t>17.0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2</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14.0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18.0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3</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15.0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18.0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4</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15.0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18.0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5</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dirty="0">
                          <a:solidFill>
                            <a:srgbClr val="000000"/>
                          </a:solidFill>
                          <a:effectLst/>
                          <a:latin typeface="ＭＳ Ｐゴシック"/>
                        </a:rPr>
                        <a:t>15.0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19.0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6</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16.0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19.0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7</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16.0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19.0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8</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18.0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20.0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9</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18.0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20.0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10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19.0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20.0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sz="1600" b="0" i="0" u="none" strike="noStrike">
                          <a:solidFill>
                            <a:srgbClr val="000000"/>
                          </a:solidFill>
                          <a:effectLst/>
                          <a:latin typeface="ＭＳ Ｐゴシック"/>
                        </a:rPr>
                        <a:t>Mean</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800" b="0" i="1" u="none" strike="noStrike" dirty="0">
                          <a:solidFill>
                            <a:srgbClr val="000000"/>
                          </a:solidFill>
                          <a:effectLst/>
                          <a:latin typeface="ＭＳ Ｐゴシック"/>
                        </a:rPr>
                        <a:t>15.9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800" b="0" i="1" u="none" strike="noStrike">
                          <a:solidFill>
                            <a:srgbClr val="000000"/>
                          </a:solidFill>
                          <a:effectLst/>
                          <a:latin typeface="ＭＳ Ｐゴシック"/>
                        </a:rPr>
                        <a:t>18.8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s</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800" b="0" i="0" u="none" strike="noStrike">
                          <a:solidFill>
                            <a:srgbClr val="0000FF"/>
                          </a:solidFill>
                          <a:effectLst/>
                          <a:latin typeface="ＭＳ Ｐゴシック"/>
                        </a:rPr>
                        <a:t>1.91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800" b="0" i="0" u="none" strike="noStrike" dirty="0">
                          <a:solidFill>
                            <a:srgbClr val="0000FF"/>
                          </a:solidFill>
                          <a:effectLst/>
                          <a:latin typeface="ＭＳ Ｐゴシック"/>
                        </a:rPr>
                        <a:t>1.03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a:noFill/>
                    </a:lnR>
                    <a:lnT>
                      <a:noFill/>
                    </a:lnT>
                    <a:lnB>
                      <a:noFill/>
                    </a:lnB>
                    <a:solidFill>
                      <a:srgbClr val="FFFFFF"/>
                    </a:solidFill>
                  </a:tcPr>
                </a:tc>
                <a:tc>
                  <a:txBody>
                    <a:bodyPr/>
                    <a:lstStyle/>
                    <a:p>
                      <a:pPr algn="ctr" fontAlgn="ctr"/>
                      <a:r>
                        <a:rPr lang="ja-JP" altLang="en-US" sz="1600" b="0" i="0" u="none" strike="noStrike">
                          <a:solidFill>
                            <a:srgbClr val="000000"/>
                          </a:solidFill>
                          <a:effectLst/>
                          <a:latin typeface="ＭＳ Ｐゴシック"/>
                        </a:rPr>
                        <a:t>　</a:t>
                      </a:r>
                    </a:p>
                  </a:txBody>
                  <a:tcPr marL="12700" marR="12700" marT="1270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ja-JP" altLang="en-US" sz="1600" b="0" i="0" u="none" strike="noStrike">
                          <a:solidFill>
                            <a:srgbClr val="000000"/>
                          </a:solidFill>
                          <a:effectLst/>
                          <a:latin typeface="ＭＳ Ｐゴシック"/>
                        </a:rPr>
                        <a:t>　</a:t>
                      </a:r>
                    </a:p>
                  </a:txBody>
                  <a:tcPr marL="12700" marR="12700" marT="1270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ja-JP" altLang="en-US" sz="1600" b="0" i="0" u="none" strike="noStrike" dirty="0">
                          <a:solidFill>
                            <a:srgbClr val="000000"/>
                          </a:solidFill>
                          <a:effectLst/>
                          <a:latin typeface="ＭＳ Ｐゴシック"/>
                        </a:rPr>
                        <a:t>　</a:t>
                      </a:r>
                    </a:p>
                  </a:txBody>
                  <a:tcPr marL="12700" marR="12700" marT="1270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r>
            </a:tbl>
          </a:graphicData>
        </a:graphic>
      </p:graphicFrame>
      <p:sp>
        <p:nvSpPr>
          <p:cNvPr id="10" name="TextBox 9"/>
          <p:cNvSpPr txBox="1"/>
          <p:nvPr/>
        </p:nvSpPr>
        <p:spPr>
          <a:xfrm>
            <a:off x="4038600" y="5754469"/>
            <a:ext cx="4419600" cy="646331"/>
          </a:xfrm>
          <a:prstGeom prst="rect">
            <a:avLst/>
          </a:prstGeom>
          <a:noFill/>
        </p:spPr>
        <p:txBody>
          <a:bodyPr wrap="square" rtlCol="0">
            <a:spAutoFit/>
          </a:bodyPr>
          <a:lstStyle/>
          <a:p>
            <a:r>
              <a:rPr kumimoji="1" lang="en-US" altLang="ja-JP" b="1" dirty="0" smtClean="0">
                <a:solidFill>
                  <a:srgbClr val="800000"/>
                </a:solidFill>
              </a:rPr>
              <a:t>Standard deviation </a:t>
            </a:r>
            <a:r>
              <a:rPr kumimoji="1" lang="en-US" altLang="ja-JP" dirty="0" smtClean="0">
                <a:solidFill>
                  <a:srgbClr val="800000"/>
                </a:solidFill>
              </a:rPr>
              <a:t>can have one more decimal place. </a:t>
            </a:r>
            <a:endParaRPr kumimoji="1" lang="ja-JP" altLang="en-US" dirty="0">
              <a:solidFill>
                <a:srgbClr val="800000"/>
              </a:solidFill>
            </a:endParaRPr>
          </a:p>
        </p:txBody>
      </p:sp>
      <p:sp>
        <p:nvSpPr>
          <p:cNvPr id="13" name="TextBox 12"/>
          <p:cNvSpPr txBox="1"/>
          <p:nvPr/>
        </p:nvSpPr>
        <p:spPr>
          <a:xfrm>
            <a:off x="1143000" y="6019800"/>
            <a:ext cx="3429000" cy="381000"/>
          </a:xfrm>
          <a:prstGeom prst="rect">
            <a:avLst/>
          </a:prstGeom>
          <a:noFill/>
        </p:spPr>
        <p:txBody>
          <a:bodyPr wrap="square" rtlCol="0">
            <a:spAutoFit/>
          </a:bodyPr>
          <a:lstStyle/>
          <a:p>
            <a:r>
              <a:rPr kumimoji="1" lang="en-US" altLang="ja-JP" dirty="0" smtClean="0">
                <a:solidFill>
                  <a:srgbClr val="0000FF"/>
                </a:solidFill>
              </a:rPr>
              <a:t>=STDEV (highlight RAW data). </a:t>
            </a:r>
            <a:endParaRPr kumimoji="1" lang="ja-JP" altLang="en-US" dirty="0">
              <a:solidFill>
                <a:srgbClr val="0000FF"/>
              </a:solidFill>
            </a:endParaRPr>
          </a:p>
        </p:txBody>
      </p:sp>
      <p:sp>
        <p:nvSpPr>
          <p:cNvPr id="15" name="TextBox 14"/>
          <p:cNvSpPr txBox="1"/>
          <p:nvPr/>
        </p:nvSpPr>
        <p:spPr>
          <a:xfrm>
            <a:off x="4343400" y="1676400"/>
            <a:ext cx="4343400" cy="1769715"/>
          </a:xfrm>
          <a:prstGeom prst="rect">
            <a:avLst/>
          </a:prstGeom>
          <a:noFill/>
        </p:spPr>
        <p:txBody>
          <a:bodyPr wrap="square" rtlCol="0">
            <a:spAutoFit/>
          </a:bodyPr>
          <a:lstStyle/>
          <a:p>
            <a:r>
              <a:rPr kumimoji="1" lang="en-US" altLang="ja-JP" sz="2000" dirty="0" smtClean="0"/>
              <a:t>Which of the two sets of data has: </a:t>
            </a:r>
          </a:p>
          <a:p>
            <a:endParaRPr kumimoji="1" lang="en-US" altLang="ja-JP" sz="800" dirty="0"/>
          </a:p>
          <a:p>
            <a:pPr marL="342900" indent="-342900">
              <a:buAutoNum type="alphaLcPeriod"/>
            </a:pPr>
            <a:r>
              <a:rPr kumimoji="1" lang="en-US" altLang="ja-JP" sz="2000" dirty="0" smtClean="0"/>
              <a:t>The longest mean bill length? </a:t>
            </a:r>
          </a:p>
          <a:p>
            <a:endParaRPr kumimoji="1" lang="en-US" altLang="ja-JP" sz="2000" dirty="0" smtClean="0"/>
          </a:p>
          <a:p>
            <a:endParaRPr kumimoji="1" lang="en-US" altLang="ja-JP" sz="2000" dirty="0" smtClean="0"/>
          </a:p>
          <a:p>
            <a:pPr marL="342900" indent="-342900">
              <a:buAutoNum type="alphaLcPeriod"/>
            </a:pPr>
            <a:r>
              <a:rPr kumimoji="1" lang="en-US" altLang="ja-JP" sz="2000" dirty="0" smtClean="0"/>
              <a:t>The greatest variability in the data?</a:t>
            </a:r>
            <a:endParaRPr kumimoji="1" lang="ja-JP" altLang="en-US" sz="2000" dirty="0"/>
          </a:p>
        </p:txBody>
      </p:sp>
    </p:spTree>
    <p:extLst>
      <p:ext uri="{BB962C8B-B14F-4D97-AF65-F5344CB8AC3E}">
        <p14:creationId xmlns:p14="http://schemas.microsoft.com/office/powerpoint/2010/main" val="270779419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1200329"/>
          </a:xfrm>
          <a:prstGeom prst="rect">
            <a:avLst/>
          </a:prstGeom>
          <a:noFill/>
        </p:spPr>
        <p:txBody>
          <a:bodyPr wrap="square" rtlCol="0">
            <a:spAutoFit/>
          </a:bodyPr>
          <a:lstStyle/>
          <a:p>
            <a:r>
              <a:rPr kumimoji="1" lang="en-US" altLang="ja-JP" sz="3600" b="1" dirty="0">
                <a:solidFill>
                  <a:srgbClr val="008000"/>
                </a:solidFill>
              </a:rPr>
              <a:t>S</a:t>
            </a:r>
            <a:r>
              <a:rPr kumimoji="1" lang="en-US" altLang="ja-JP" sz="3600" b="1" dirty="0" smtClean="0">
                <a:solidFill>
                  <a:srgbClr val="008000"/>
                </a:solidFill>
              </a:rPr>
              <a:t>tandard deviation</a:t>
            </a:r>
            <a:r>
              <a:rPr kumimoji="1" lang="en-US" altLang="ja-JP" sz="3200" dirty="0" smtClean="0">
                <a:solidFill>
                  <a:srgbClr val="008000"/>
                </a:solidFill>
              </a:rPr>
              <a:t> </a:t>
            </a:r>
            <a:r>
              <a:rPr kumimoji="1" lang="en-US" altLang="ja-JP" sz="3200" dirty="0" smtClean="0"/>
              <a:t>is a measure of the </a:t>
            </a:r>
            <a:r>
              <a:rPr kumimoji="1" lang="en-US" altLang="ja-JP" sz="3600" b="1" dirty="0" smtClean="0">
                <a:solidFill>
                  <a:srgbClr val="008000"/>
                </a:solidFill>
              </a:rPr>
              <a:t>spread of most of the data</a:t>
            </a:r>
            <a:r>
              <a:rPr kumimoji="1" lang="en-US" altLang="ja-JP" sz="3600" b="1" dirty="0" smtClean="0"/>
              <a:t>. </a:t>
            </a:r>
            <a:endParaRPr kumimoji="1" lang="ja-JP" altLang="en-US" sz="3200" dirty="0"/>
          </a:p>
        </p:txBody>
      </p:sp>
      <p:graphicFrame>
        <p:nvGraphicFramePr>
          <p:cNvPr id="3" name="Table 2"/>
          <p:cNvGraphicFramePr>
            <a:graphicFrameLocks noGrp="1"/>
          </p:cNvGraphicFramePr>
          <p:nvPr>
            <p:extLst>
              <p:ext uri="{D42A27DB-BD31-4B8C-83A1-F6EECF244321}">
                <p14:modId xmlns:p14="http://schemas.microsoft.com/office/powerpoint/2010/main" val="1852330193"/>
              </p:ext>
            </p:extLst>
          </p:nvPr>
        </p:nvGraphicFramePr>
        <p:xfrm>
          <a:off x="228600" y="1207158"/>
          <a:ext cx="3810000" cy="5154319"/>
        </p:xfrm>
        <a:graphic>
          <a:graphicData uri="http://schemas.openxmlformats.org/drawingml/2006/table">
            <a:tbl>
              <a:tblPr/>
              <a:tblGrid>
                <a:gridCol w="76201"/>
                <a:gridCol w="838200"/>
                <a:gridCol w="1371599"/>
                <a:gridCol w="1524000"/>
              </a:tblGrid>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a:noFill/>
                    </a:lnR>
                    <a:lnT>
                      <a:noFill/>
                    </a:lnT>
                    <a:lnB>
                      <a:noFill/>
                    </a:lnB>
                    <a:solidFill>
                      <a:srgbClr val="FFFFFF"/>
                    </a:solidFill>
                  </a:tcPr>
                </a:tc>
                <a:tc gridSpan="3">
                  <a:txBody>
                    <a:bodyPr/>
                    <a:lstStyle/>
                    <a:p>
                      <a:pPr algn="l" fontAlgn="b"/>
                      <a:r>
                        <a:rPr lang="en-US" sz="1600" b="1" i="0" u="none" strike="noStrike" dirty="0">
                          <a:solidFill>
                            <a:srgbClr val="000000"/>
                          </a:solidFill>
                          <a:effectLst/>
                          <a:latin typeface="ＭＳ Ｐゴシック"/>
                        </a:rPr>
                        <a:t>Table 1:</a:t>
                      </a:r>
                      <a:r>
                        <a:rPr lang="en-US" sz="1600" b="0" i="0" u="none" strike="noStrike" dirty="0">
                          <a:solidFill>
                            <a:srgbClr val="000000"/>
                          </a:solidFill>
                          <a:effectLst/>
                          <a:latin typeface="ＭＳ Ｐゴシック"/>
                        </a:rPr>
                        <a:t> Raw measurements of bill length in</a:t>
                      </a:r>
                      <a:r>
                        <a:rPr lang="en-US" sz="1600" b="0" i="1" u="none" strike="noStrike" dirty="0">
                          <a:solidFill>
                            <a:srgbClr val="000000"/>
                          </a:solidFill>
                          <a:effectLst/>
                          <a:latin typeface="ＭＳ Ｐゴシック"/>
                        </a:rPr>
                        <a:t> A. colubris</a:t>
                      </a:r>
                      <a:r>
                        <a:rPr lang="en-US" sz="1600" b="0" i="0" u="none" strike="noStrike" dirty="0">
                          <a:solidFill>
                            <a:srgbClr val="000000"/>
                          </a:solidFill>
                          <a:effectLst/>
                          <a:latin typeface="ＭＳ Ｐゴシック"/>
                        </a:rPr>
                        <a:t> and </a:t>
                      </a:r>
                      <a:r>
                        <a:rPr lang="en-US" sz="1600" b="0" i="1" u="none" strike="noStrike" dirty="0">
                          <a:solidFill>
                            <a:srgbClr val="000000"/>
                          </a:solidFill>
                          <a:effectLst/>
                          <a:latin typeface="ＭＳ Ｐゴシック"/>
                        </a:rPr>
                        <a:t>C. latirostris</a:t>
                      </a:r>
                      <a:r>
                        <a:rPr lang="en-US" sz="1600" b="0" i="0" u="none" strike="noStrike" dirty="0">
                          <a:solidFill>
                            <a:srgbClr val="000000"/>
                          </a:solidFill>
                          <a:effectLst/>
                          <a:latin typeface="ＭＳ Ｐゴシック"/>
                        </a:rPr>
                        <a:t>. </a:t>
                      </a:r>
                    </a:p>
                  </a:txBody>
                  <a:tcPr marL="12700" marR="12700" marT="1270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r>
              <a:tr h="298497">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ja-JP" altLang="en-US" sz="1600" b="0" i="0" u="none" strike="noStrike">
                          <a:solidFill>
                            <a:srgbClr val="000000"/>
                          </a:solidFill>
                          <a:effectLst/>
                          <a:latin typeface="ＭＳ Ｐゴシック"/>
                        </a:rPr>
                        <a:t>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en-US" sz="1600" b="0" i="0" u="none" strike="noStrike" dirty="0">
                          <a:solidFill>
                            <a:srgbClr val="000000"/>
                          </a:solidFill>
                          <a:effectLst/>
                          <a:latin typeface="ＭＳ Ｐゴシック"/>
                        </a:rPr>
                        <a:t>Bill length (±</a:t>
                      </a:r>
                      <a:r>
                        <a:rPr lang="en-US" sz="1600" b="0" i="0" u="none" strike="noStrike" dirty="0" smtClean="0">
                          <a:solidFill>
                            <a:srgbClr val="000000"/>
                          </a:solidFill>
                          <a:effectLst/>
                          <a:latin typeface="ＭＳ Ｐゴシック"/>
                        </a:rPr>
                        <a:t>0.1mm)</a:t>
                      </a:r>
                      <a:r>
                        <a:rPr lang="ja-JP" altLang="en-US" sz="1600" b="0" i="0" u="none" strike="noStrike" dirty="0">
                          <a:solidFill>
                            <a:srgbClr val="000000"/>
                          </a:solidFill>
                          <a:effectLst/>
                          <a:latin typeface="ＭＳ Ｐゴシック"/>
                        </a:rPr>
                        <a:t>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ja-JP" altLang="en-US" sz="1200" b="0" i="0" u="none" strike="noStrike" dirty="0">
                        <a:solidFill>
                          <a:srgbClr val="000000"/>
                        </a:solidFill>
                        <a:effectLst/>
                        <a:latin typeface="ＭＳ Ｐゴシック"/>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1" i="0" u="none" strike="noStrike" dirty="0">
                          <a:solidFill>
                            <a:srgbClr val="000000"/>
                          </a:solidFill>
                          <a:effectLst/>
                          <a:latin typeface="ＭＳ Ｐゴシック"/>
                        </a:rPr>
                        <a:t>n</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1" u="none" strike="noStrike" dirty="0">
                          <a:solidFill>
                            <a:srgbClr val="000000"/>
                          </a:solidFill>
                          <a:effectLst/>
                          <a:latin typeface="ＭＳ Ｐゴシック"/>
                        </a:rPr>
                        <a:t>A. colubris</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1" u="none" strike="noStrike" dirty="0">
                          <a:solidFill>
                            <a:srgbClr val="000000"/>
                          </a:solidFill>
                          <a:effectLst/>
                          <a:latin typeface="ＭＳ Ｐゴシック"/>
                        </a:rPr>
                        <a:t>C. latirostris</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1</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13.0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dirty="0">
                          <a:solidFill>
                            <a:srgbClr val="000000"/>
                          </a:solidFill>
                          <a:effectLst/>
                          <a:latin typeface="ＭＳ Ｐゴシック"/>
                        </a:rPr>
                        <a:t>17.0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2</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14.0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18.0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3</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15.0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18.0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4</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15.0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18.0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5</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dirty="0">
                          <a:solidFill>
                            <a:srgbClr val="000000"/>
                          </a:solidFill>
                          <a:effectLst/>
                          <a:latin typeface="ＭＳ Ｐゴシック"/>
                        </a:rPr>
                        <a:t>15.0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19.0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6</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16.0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19.0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7</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16.0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19.0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8</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18.0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20.0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9</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18.0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20.0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10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19.0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20.0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sz="1600" b="0" i="0" u="none" strike="noStrike">
                          <a:solidFill>
                            <a:srgbClr val="000000"/>
                          </a:solidFill>
                          <a:effectLst/>
                          <a:latin typeface="ＭＳ Ｐゴシック"/>
                        </a:rPr>
                        <a:t>Mean</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800" b="0" i="1" u="none" strike="noStrike" dirty="0">
                          <a:solidFill>
                            <a:srgbClr val="000000"/>
                          </a:solidFill>
                          <a:effectLst/>
                          <a:latin typeface="ＭＳ Ｐゴシック"/>
                        </a:rPr>
                        <a:t>15.9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800" b="0" i="1" u="none" strike="noStrike">
                          <a:solidFill>
                            <a:srgbClr val="000000"/>
                          </a:solidFill>
                          <a:effectLst/>
                          <a:latin typeface="ＭＳ Ｐゴシック"/>
                        </a:rPr>
                        <a:t>18.8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s</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800" b="0" i="0" u="none" strike="noStrike">
                          <a:solidFill>
                            <a:srgbClr val="0000FF"/>
                          </a:solidFill>
                          <a:effectLst/>
                          <a:latin typeface="ＭＳ Ｐゴシック"/>
                        </a:rPr>
                        <a:t>1.91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800" b="0" i="0" u="none" strike="noStrike" dirty="0">
                          <a:solidFill>
                            <a:srgbClr val="0000FF"/>
                          </a:solidFill>
                          <a:effectLst/>
                          <a:latin typeface="ＭＳ Ｐゴシック"/>
                        </a:rPr>
                        <a:t>1.03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a:noFill/>
                    </a:lnR>
                    <a:lnT>
                      <a:noFill/>
                    </a:lnT>
                    <a:lnB>
                      <a:noFill/>
                    </a:lnB>
                    <a:solidFill>
                      <a:srgbClr val="FFFFFF"/>
                    </a:solidFill>
                  </a:tcPr>
                </a:tc>
                <a:tc>
                  <a:txBody>
                    <a:bodyPr/>
                    <a:lstStyle/>
                    <a:p>
                      <a:pPr algn="ctr" fontAlgn="ctr"/>
                      <a:r>
                        <a:rPr lang="ja-JP" altLang="en-US" sz="1600" b="0" i="0" u="none" strike="noStrike">
                          <a:solidFill>
                            <a:srgbClr val="000000"/>
                          </a:solidFill>
                          <a:effectLst/>
                          <a:latin typeface="ＭＳ Ｐゴシック"/>
                        </a:rPr>
                        <a:t>　</a:t>
                      </a:r>
                    </a:p>
                  </a:txBody>
                  <a:tcPr marL="12700" marR="12700" marT="1270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ja-JP" altLang="en-US" sz="1600" b="0" i="0" u="none" strike="noStrike">
                          <a:solidFill>
                            <a:srgbClr val="000000"/>
                          </a:solidFill>
                          <a:effectLst/>
                          <a:latin typeface="ＭＳ Ｐゴシック"/>
                        </a:rPr>
                        <a:t>　</a:t>
                      </a:r>
                    </a:p>
                  </a:txBody>
                  <a:tcPr marL="12700" marR="12700" marT="1270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ja-JP" altLang="en-US" sz="1600" b="0" i="0" u="none" strike="noStrike" dirty="0">
                          <a:solidFill>
                            <a:srgbClr val="000000"/>
                          </a:solidFill>
                          <a:effectLst/>
                          <a:latin typeface="ＭＳ Ｐゴシック"/>
                        </a:rPr>
                        <a:t>　</a:t>
                      </a:r>
                    </a:p>
                  </a:txBody>
                  <a:tcPr marL="12700" marR="12700" marT="1270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r>
            </a:tbl>
          </a:graphicData>
        </a:graphic>
      </p:graphicFrame>
      <p:sp>
        <p:nvSpPr>
          <p:cNvPr id="10" name="TextBox 9"/>
          <p:cNvSpPr txBox="1"/>
          <p:nvPr/>
        </p:nvSpPr>
        <p:spPr>
          <a:xfrm>
            <a:off x="4038600" y="5754469"/>
            <a:ext cx="4419600" cy="646331"/>
          </a:xfrm>
          <a:prstGeom prst="rect">
            <a:avLst/>
          </a:prstGeom>
          <a:noFill/>
        </p:spPr>
        <p:txBody>
          <a:bodyPr wrap="square" rtlCol="0">
            <a:spAutoFit/>
          </a:bodyPr>
          <a:lstStyle/>
          <a:p>
            <a:r>
              <a:rPr kumimoji="1" lang="en-US" altLang="ja-JP" b="1" dirty="0" smtClean="0">
                <a:solidFill>
                  <a:srgbClr val="800000"/>
                </a:solidFill>
              </a:rPr>
              <a:t>Standard deviation </a:t>
            </a:r>
            <a:r>
              <a:rPr kumimoji="1" lang="en-US" altLang="ja-JP" dirty="0" smtClean="0">
                <a:solidFill>
                  <a:srgbClr val="800000"/>
                </a:solidFill>
              </a:rPr>
              <a:t>can have one more decimal place. </a:t>
            </a:r>
            <a:endParaRPr kumimoji="1" lang="ja-JP" altLang="en-US" dirty="0">
              <a:solidFill>
                <a:srgbClr val="800000"/>
              </a:solidFill>
            </a:endParaRPr>
          </a:p>
        </p:txBody>
      </p:sp>
      <p:sp>
        <p:nvSpPr>
          <p:cNvPr id="13" name="TextBox 12"/>
          <p:cNvSpPr txBox="1"/>
          <p:nvPr/>
        </p:nvSpPr>
        <p:spPr>
          <a:xfrm>
            <a:off x="1143000" y="6019800"/>
            <a:ext cx="3429000" cy="381000"/>
          </a:xfrm>
          <a:prstGeom prst="rect">
            <a:avLst/>
          </a:prstGeom>
          <a:noFill/>
        </p:spPr>
        <p:txBody>
          <a:bodyPr wrap="square" rtlCol="0">
            <a:spAutoFit/>
          </a:bodyPr>
          <a:lstStyle/>
          <a:p>
            <a:r>
              <a:rPr kumimoji="1" lang="en-US" altLang="ja-JP" dirty="0" smtClean="0">
                <a:solidFill>
                  <a:srgbClr val="0000FF"/>
                </a:solidFill>
              </a:rPr>
              <a:t>=STDEV (highlight RAW data). </a:t>
            </a:r>
            <a:endParaRPr kumimoji="1" lang="ja-JP" altLang="en-US" dirty="0">
              <a:solidFill>
                <a:srgbClr val="0000FF"/>
              </a:solidFill>
            </a:endParaRPr>
          </a:p>
        </p:txBody>
      </p:sp>
      <p:sp>
        <p:nvSpPr>
          <p:cNvPr id="15" name="TextBox 14"/>
          <p:cNvSpPr txBox="1"/>
          <p:nvPr/>
        </p:nvSpPr>
        <p:spPr>
          <a:xfrm>
            <a:off x="4343400" y="1676400"/>
            <a:ext cx="4343400" cy="1769715"/>
          </a:xfrm>
          <a:prstGeom prst="rect">
            <a:avLst/>
          </a:prstGeom>
          <a:noFill/>
        </p:spPr>
        <p:txBody>
          <a:bodyPr wrap="square" rtlCol="0">
            <a:spAutoFit/>
          </a:bodyPr>
          <a:lstStyle/>
          <a:p>
            <a:r>
              <a:rPr kumimoji="1" lang="en-US" altLang="ja-JP" sz="2000" dirty="0" smtClean="0"/>
              <a:t>Which of the two sets of data has: </a:t>
            </a:r>
          </a:p>
          <a:p>
            <a:endParaRPr kumimoji="1" lang="en-US" altLang="ja-JP" sz="800" dirty="0"/>
          </a:p>
          <a:p>
            <a:pPr marL="342900" indent="-342900">
              <a:buAutoNum type="alphaLcPeriod"/>
            </a:pPr>
            <a:r>
              <a:rPr kumimoji="1" lang="en-US" altLang="ja-JP" sz="2000" dirty="0" smtClean="0"/>
              <a:t>The longest mean bill length? </a:t>
            </a:r>
          </a:p>
          <a:p>
            <a:endParaRPr kumimoji="1" lang="en-US" altLang="ja-JP" sz="2000" dirty="0" smtClean="0"/>
          </a:p>
          <a:p>
            <a:endParaRPr kumimoji="1" lang="en-US" altLang="ja-JP" sz="2000" dirty="0" smtClean="0"/>
          </a:p>
          <a:p>
            <a:pPr marL="342900" indent="-342900">
              <a:buAutoNum type="alphaLcPeriod"/>
            </a:pPr>
            <a:r>
              <a:rPr kumimoji="1" lang="en-US" altLang="ja-JP" sz="2000" dirty="0" smtClean="0"/>
              <a:t>The greatest variability in the data?</a:t>
            </a:r>
            <a:endParaRPr kumimoji="1" lang="ja-JP" altLang="en-US" sz="2000" dirty="0"/>
          </a:p>
        </p:txBody>
      </p:sp>
      <p:sp>
        <p:nvSpPr>
          <p:cNvPr id="16" name="TextBox 15"/>
          <p:cNvSpPr txBox="1"/>
          <p:nvPr/>
        </p:nvSpPr>
        <p:spPr>
          <a:xfrm>
            <a:off x="5029200" y="2438400"/>
            <a:ext cx="2362200" cy="461665"/>
          </a:xfrm>
          <a:prstGeom prst="rect">
            <a:avLst/>
          </a:prstGeom>
          <a:noFill/>
        </p:spPr>
        <p:txBody>
          <a:bodyPr wrap="square" rtlCol="0">
            <a:spAutoFit/>
          </a:bodyPr>
          <a:lstStyle/>
          <a:p>
            <a:r>
              <a:rPr kumimoji="1" lang="en-US" altLang="ja-JP" sz="2400" i="1" dirty="0" smtClean="0">
                <a:solidFill>
                  <a:srgbClr val="FF6600"/>
                </a:solidFill>
              </a:rPr>
              <a:t>C. latirostris</a:t>
            </a:r>
            <a:endParaRPr kumimoji="1" lang="ja-JP" altLang="en-US" sz="2400" i="1" dirty="0">
              <a:solidFill>
                <a:srgbClr val="FF6600"/>
              </a:solidFill>
            </a:endParaRPr>
          </a:p>
        </p:txBody>
      </p:sp>
      <p:sp>
        <p:nvSpPr>
          <p:cNvPr id="17" name="TextBox 16"/>
          <p:cNvSpPr txBox="1"/>
          <p:nvPr/>
        </p:nvSpPr>
        <p:spPr>
          <a:xfrm>
            <a:off x="5029200" y="3352800"/>
            <a:ext cx="2362200" cy="461665"/>
          </a:xfrm>
          <a:prstGeom prst="rect">
            <a:avLst/>
          </a:prstGeom>
          <a:noFill/>
        </p:spPr>
        <p:txBody>
          <a:bodyPr wrap="square" rtlCol="0">
            <a:spAutoFit/>
          </a:bodyPr>
          <a:lstStyle/>
          <a:p>
            <a:r>
              <a:rPr kumimoji="1" lang="en-US" altLang="ja-JP" sz="2400" i="1" dirty="0" smtClean="0">
                <a:solidFill>
                  <a:srgbClr val="FF6600"/>
                </a:solidFill>
              </a:rPr>
              <a:t>A. colubris</a:t>
            </a:r>
            <a:endParaRPr kumimoji="1" lang="ja-JP" altLang="en-US" sz="2400" i="1" dirty="0">
              <a:solidFill>
                <a:srgbClr val="FF6600"/>
              </a:solidFill>
            </a:endParaRPr>
          </a:p>
        </p:txBody>
      </p:sp>
    </p:spTree>
    <p:extLst>
      <p:ext uri="{BB962C8B-B14F-4D97-AF65-F5344CB8AC3E}">
        <p14:creationId xmlns:p14="http://schemas.microsoft.com/office/powerpoint/2010/main" val="195462399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0" y="274638"/>
            <a:ext cx="8828046" cy="6960038"/>
          </a:xfrm>
        </p:spPr>
        <p:txBody>
          <a:bodyPr>
            <a:noAutofit/>
          </a:bodyPr>
          <a:lstStyle/>
          <a:p>
            <a:r>
              <a:rPr lang="en-US" sz="3600" dirty="0" smtClean="0"/>
              <a:t>What do you need to perform a statistical analysis for biological data?</a:t>
            </a:r>
            <a:endParaRPr lang="en-US" sz="3600" dirty="0"/>
          </a:p>
        </p:txBody>
      </p:sp>
    </p:spTree>
    <p:extLst>
      <p:ext uri="{BB962C8B-B14F-4D97-AF65-F5344CB8AC3E}">
        <p14:creationId xmlns:p14="http://schemas.microsoft.com/office/powerpoint/2010/main" val="34970443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1[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1143000"/>
            <a:ext cx="7162800" cy="4559300"/>
          </a:xfrm>
          <a:prstGeom prst="rect">
            <a:avLst/>
          </a:prstGeom>
        </p:spPr>
      </p:pic>
      <p:sp>
        <p:nvSpPr>
          <p:cNvPr id="3" name="Title 2"/>
          <p:cNvSpPr>
            <a:spLocks noGrp="1"/>
          </p:cNvSpPr>
          <p:nvPr>
            <p:ph type="title" idx="4294967295"/>
          </p:nvPr>
        </p:nvSpPr>
        <p:spPr>
          <a:xfrm>
            <a:off x="0" y="274638"/>
            <a:ext cx="8229600" cy="1143000"/>
          </a:xfrm>
        </p:spPr>
        <p:txBody>
          <a:bodyPr/>
          <a:lstStyle/>
          <a:p>
            <a:r>
              <a:rPr lang="en-US" dirty="0" smtClean="0"/>
              <a:t>      Biological data</a:t>
            </a:r>
            <a:endParaRPr lang="en-US" dirty="0"/>
          </a:p>
        </p:txBody>
      </p:sp>
    </p:spTree>
    <p:extLst>
      <p:ext uri="{BB962C8B-B14F-4D97-AF65-F5344CB8AC3E}">
        <p14:creationId xmlns:p14="http://schemas.microsoft.com/office/powerpoint/2010/main" val="25842339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32800" cy="6357584"/>
          </a:xfrm>
        </p:spPr>
        <p:txBody>
          <a:bodyPr/>
          <a:lstStyle/>
          <a:p>
            <a:r>
              <a:rPr lang="en-US" dirty="0" smtClean="0"/>
              <a:t>What do you with the data?</a:t>
            </a:r>
            <a:endParaRPr lang="en-US" dirty="0"/>
          </a:p>
        </p:txBody>
      </p:sp>
    </p:spTree>
    <p:extLst>
      <p:ext uri="{BB962C8B-B14F-4D97-AF65-F5344CB8AC3E}">
        <p14:creationId xmlns:p14="http://schemas.microsoft.com/office/powerpoint/2010/main" val="28958827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2130425"/>
            <a:ext cx="7772400" cy="1470025"/>
          </a:xfrm>
        </p:spPr>
        <p:txBody>
          <a:bodyPr/>
          <a:lstStyle/>
          <a:p>
            <a:r>
              <a:rPr lang="en-US" dirty="0" smtClean="0"/>
              <a:t>Statistics for biology (</a:t>
            </a:r>
            <a:r>
              <a:rPr lang="en-US" dirty="0" err="1" smtClean="0"/>
              <a:t>i</a:t>
            </a:r>
            <a:r>
              <a:rPr lang="en-US" dirty="0" smtClean="0"/>
              <a:t>)</a:t>
            </a:r>
            <a:endParaRPr lang="en-US" dirty="0"/>
          </a:p>
        </p:txBody>
      </p:sp>
    </p:spTree>
    <p:extLst>
      <p:ext uri="{BB962C8B-B14F-4D97-AF65-F5344CB8AC3E}">
        <p14:creationId xmlns:p14="http://schemas.microsoft.com/office/powerpoint/2010/main" val="8211821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3" name="Rectangle 3"/>
          <p:cNvSpPr>
            <a:spLocks noGrp="1" noChangeArrowheads="1"/>
          </p:cNvSpPr>
          <p:nvPr>
            <p:ph type="title"/>
          </p:nvPr>
        </p:nvSpPr>
        <p:spPr>
          <a:xfrm>
            <a:off x="723305" y="383976"/>
            <a:ext cx="7706320" cy="500063"/>
          </a:xfrm>
          <a:ln/>
        </p:spPr>
        <p:txBody>
          <a:bodyPr>
            <a:normAutofit fontScale="90000"/>
          </a:bodyPr>
          <a:lstStyle/>
          <a:p>
            <a:r>
              <a:rPr lang="en-US" sz="4100" dirty="0" smtClean="0"/>
              <a:t>Exploratory data analysis</a:t>
            </a:r>
            <a:endParaRPr lang="en-US" sz="4100" dirty="0"/>
          </a:p>
        </p:txBody>
      </p:sp>
      <p:sp>
        <p:nvSpPr>
          <p:cNvPr id="20484" name="Rectangle 4"/>
          <p:cNvSpPr>
            <a:spLocks noGrp="1" noChangeArrowheads="1"/>
          </p:cNvSpPr>
          <p:nvPr>
            <p:ph type="body" idx="1"/>
          </p:nvPr>
        </p:nvSpPr>
        <p:spPr>
          <a:xfrm>
            <a:off x="723305" y="1151930"/>
            <a:ext cx="7724180" cy="4545211"/>
          </a:xfrm>
          <a:ln/>
        </p:spPr>
        <p:txBody>
          <a:bodyPr/>
          <a:lstStyle/>
          <a:p>
            <a:pPr marL="622824"/>
            <a:r>
              <a:rPr lang="en-US" dirty="0"/>
              <a:t> Statistical practice concerned with (among other things): uncover underlying structure, extract important variables, detect outliers and anomalies, test underlying assumptions, develop models</a:t>
            </a:r>
          </a:p>
          <a:p>
            <a:pPr marL="622824"/>
            <a:r>
              <a:rPr lang="en-US" dirty="0"/>
              <a:t>Named by John </a:t>
            </a:r>
            <a:r>
              <a:rPr lang="en-US" dirty="0" err="1"/>
              <a:t>Tukey</a:t>
            </a:r>
            <a:endParaRPr lang="en-US" dirty="0"/>
          </a:p>
          <a:p>
            <a:pPr marL="622824">
              <a:buClr>
                <a:srgbClr val="000000"/>
              </a:buClr>
            </a:pPr>
            <a:r>
              <a:rPr lang="en-US" dirty="0">
                <a:solidFill>
                  <a:srgbClr val="F90011"/>
                </a:solidFill>
              </a:rPr>
              <a:t>Extremely Important</a:t>
            </a:r>
          </a:p>
        </p:txBody>
      </p:sp>
      <p:sp>
        <p:nvSpPr>
          <p:cNvPr id="20485" name="Line 5"/>
          <p:cNvSpPr>
            <a:spLocks noChangeShapeType="1"/>
          </p:cNvSpPr>
          <p:nvPr/>
        </p:nvSpPr>
        <p:spPr bwMode="auto">
          <a:xfrm>
            <a:off x="723305" y="884039"/>
            <a:ext cx="7688461"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lIns="64291" tIns="32146" rIns="64291" bIns="32146"/>
          <a:lstStyle/>
          <a:p>
            <a:endParaRPr lang="en-US"/>
          </a:p>
        </p:txBody>
      </p:sp>
    </p:spTree>
    <p:extLst>
      <p:ext uri="{BB962C8B-B14F-4D97-AF65-F5344CB8AC3E}">
        <p14:creationId xmlns:p14="http://schemas.microsoft.com/office/powerpoint/2010/main" val="37034762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048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048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048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build="p" bldLvl="5"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5" name="Rectangle 1"/>
          <p:cNvSpPr>
            <a:spLocks/>
          </p:cNvSpPr>
          <p:nvPr/>
        </p:nvSpPr>
        <p:spPr bwMode="auto">
          <a:xfrm>
            <a:off x="395139" y="6344543"/>
            <a:ext cx="7947422" cy="187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p>
            <a:pPr algn="l"/>
            <a:endParaRPr lang="en-US" sz="800" dirty="0">
              <a:ea typeface="ＭＳ Ｐゴシック" charset="0"/>
              <a:cs typeface="Gill Sans" charset="0"/>
            </a:endParaRPr>
          </a:p>
        </p:txBody>
      </p:sp>
      <p:sp>
        <p:nvSpPr>
          <p:cNvPr id="21506" name="Text Box 2"/>
          <p:cNvSpPr txBox="1">
            <a:spLocks noChangeArrowheads="1"/>
          </p:cNvSpPr>
          <p:nvPr/>
        </p:nvSpPr>
        <p:spPr bwMode="auto">
          <a:xfrm>
            <a:off x="8438555" y="6322219"/>
            <a:ext cx="151805" cy="241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64291" tIns="32146" rIns="64291" bIns="32146"/>
          <a:lstStyle/>
          <a:p>
            <a:endParaRPr lang="en-US" sz="1100" dirty="0">
              <a:ea typeface="ＭＳ Ｐゴシック" charset="0"/>
              <a:cs typeface="Gill Sans" charset="0"/>
            </a:endParaRPr>
          </a:p>
        </p:txBody>
      </p:sp>
      <p:sp>
        <p:nvSpPr>
          <p:cNvPr id="21507" name="Rectangle 3"/>
          <p:cNvSpPr>
            <a:spLocks noGrp="1" noChangeArrowheads="1"/>
          </p:cNvSpPr>
          <p:nvPr>
            <p:ph type="title"/>
          </p:nvPr>
        </p:nvSpPr>
        <p:spPr>
          <a:xfrm>
            <a:off x="723305" y="383976"/>
            <a:ext cx="7706320" cy="580430"/>
          </a:xfrm>
          <a:ln/>
        </p:spPr>
        <p:txBody>
          <a:bodyPr>
            <a:normAutofit fontScale="90000"/>
          </a:bodyPr>
          <a:lstStyle/>
          <a:p>
            <a:r>
              <a:rPr lang="en-US" sz="4100" dirty="0"/>
              <a:t>EDA techniques</a:t>
            </a:r>
          </a:p>
        </p:txBody>
      </p:sp>
      <p:sp>
        <p:nvSpPr>
          <p:cNvPr id="21508" name="Rectangle 4"/>
          <p:cNvSpPr>
            <a:spLocks noGrp="1" noChangeArrowheads="1"/>
          </p:cNvSpPr>
          <p:nvPr>
            <p:ph type="body" idx="1"/>
          </p:nvPr>
        </p:nvSpPr>
        <p:spPr>
          <a:xfrm>
            <a:off x="723305" y="1151930"/>
            <a:ext cx="7724180" cy="4545211"/>
          </a:xfrm>
          <a:ln/>
        </p:spPr>
        <p:txBody>
          <a:bodyPr>
            <a:normAutofit fontScale="92500"/>
          </a:bodyPr>
          <a:lstStyle/>
          <a:p>
            <a:pPr marL="622824"/>
            <a:r>
              <a:rPr lang="en-US"/>
              <a:t>Mostly graphical</a:t>
            </a:r>
          </a:p>
          <a:p>
            <a:pPr marL="622824"/>
            <a:r>
              <a:rPr lang="en-US"/>
              <a:t>Plotting the raw data (histograms, scatterplots, etc.)</a:t>
            </a:r>
          </a:p>
          <a:p>
            <a:pPr marL="622824"/>
            <a:r>
              <a:rPr lang="en-US"/>
              <a:t>Plotting simple statistics such as means, standard deviations, medians, box plots, etc</a:t>
            </a:r>
          </a:p>
          <a:p>
            <a:pPr marL="622824"/>
            <a:r>
              <a:rPr lang="en-US"/>
              <a:t>Positioning such plots so as to maximize our natural pattern-recognition abilities</a:t>
            </a:r>
          </a:p>
          <a:p>
            <a:pPr marL="622824"/>
            <a:r>
              <a:rPr lang="en-US"/>
              <a:t>A </a:t>
            </a:r>
            <a:r>
              <a:rPr lang="en-US" b="1"/>
              <a:t>clear</a:t>
            </a:r>
            <a:r>
              <a:rPr lang="en-US"/>
              <a:t> picture is worth a thousand words!</a:t>
            </a:r>
          </a:p>
        </p:txBody>
      </p:sp>
      <p:sp>
        <p:nvSpPr>
          <p:cNvPr id="21509" name="Line 5"/>
          <p:cNvSpPr>
            <a:spLocks noChangeShapeType="1"/>
          </p:cNvSpPr>
          <p:nvPr/>
        </p:nvSpPr>
        <p:spPr bwMode="auto">
          <a:xfrm>
            <a:off x="723305" y="884039"/>
            <a:ext cx="7688461"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lIns="64291" tIns="32146" rIns="64291" bIns="32146"/>
          <a:lstStyle/>
          <a:p>
            <a:endParaRPr lang="en-US"/>
          </a:p>
        </p:txBody>
      </p:sp>
    </p:spTree>
    <p:extLst>
      <p:ext uri="{BB962C8B-B14F-4D97-AF65-F5344CB8AC3E}">
        <p14:creationId xmlns:p14="http://schemas.microsoft.com/office/powerpoint/2010/main" val="40618713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150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150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1508">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1508">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150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build="p" bldLvl="5"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58806"/>
          </a:xfrm>
        </p:spPr>
        <p:txBody>
          <a:bodyPr/>
          <a:lstStyle/>
          <a:p>
            <a:r>
              <a:rPr lang="en-US" dirty="0" smtClean="0"/>
              <a:t>How to design a statistical test?</a:t>
            </a:r>
            <a:endParaRPr lang="en-US" dirty="0"/>
          </a:p>
        </p:txBody>
      </p:sp>
    </p:spTree>
    <p:extLst>
      <p:ext uri="{BB962C8B-B14F-4D97-AF65-F5344CB8AC3E}">
        <p14:creationId xmlns:p14="http://schemas.microsoft.com/office/powerpoint/2010/main" val="28385086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50806"/>
          </a:xfrm>
        </p:spPr>
        <p:txBody>
          <a:bodyPr>
            <a:normAutofit/>
          </a:bodyPr>
          <a:lstStyle/>
          <a:p>
            <a:r>
              <a:rPr lang="en-US" sz="6000" b="1" dirty="0" smtClean="0"/>
              <a:t>INFERENTIAL STATISTICS</a:t>
            </a:r>
            <a:endParaRPr lang="en-US" sz="6000" b="1" dirty="0"/>
          </a:p>
        </p:txBody>
      </p:sp>
    </p:spTree>
    <p:extLst>
      <p:ext uri="{BB962C8B-B14F-4D97-AF65-F5344CB8AC3E}">
        <p14:creationId xmlns:p14="http://schemas.microsoft.com/office/powerpoint/2010/main" val="34649922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Rectangle 2"/>
          <p:cNvSpPr>
            <a:spLocks noGrp="1" noChangeArrowheads="1"/>
          </p:cNvSpPr>
          <p:nvPr>
            <p:ph type="title"/>
          </p:nvPr>
        </p:nvSpPr>
        <p:spPr>
          <a:xfrm>
            <a:off x="1062038" y="274638"/>
            <a:ext cx="7624762" cy="411162"/>
          </a:xfrm>
        </p:spPr>
        <p:txBody>
          <a:bodyPr>
            <a:normAutofit fontScale="90000"/>
          </a:bodyPr>
          <a:lstStyle/>
          <a:p>
            <a:r>
              <a:rPr lang="en-US" sz="4000" dirty="0"/>
              <a:t>Choosing the Statistical </a:t>
            </a:r>
            <a:r>
              <a:rPr lang="en-US" sz="4000" dirty="0" smtClean="0"/>
              <a:t>Technique</a:t>
            </a:r>
            <a:endParaRPr lang="en-US" sz="4000" dirty="0"/>
          </a:p>
        </p:txBody>
      </p:sp>
      <p:sp>
        <p:nvSpPr>
          <p:cNvPr id="290819" name="Rectangle 3"/>
          <p:cNvSpPr>
            <a:spLocks noChangeArrowheads="1"/>
          </p:cNvSpPr>
          <p:nvPr/>
        </p:nvSpPr>
        <p:spPr bwMode="auto">
          <a:xfrm>
            <a:off x="2743200" y="1143000"/>
            <a:ext cx="4876800" cy="533400"/>
          </a:xfrm>
          <a:prstGeom prst="rect">
            <a:avLst/>
          </a:prstGeom>
          <a:solidFill>
            <a:srgbClr val="CCCC00">
              <a:alpha val="39999"/>
            </a:srgbClr>
          </a:solidFill>
          <a:ln w="9525">
            <a:solidFill>
              <a:schemeClr val="tx1"/>
            </a:solidFill>
            <a:miter lim="800000"/>
            <a:headEnd/>
            <a:tailEnd/>
          </a:ln>
          <a:effectLst/>
        </p:spPr>
        <p:txBody>
          <a:bodyPr wrap="none" anchor="ctr"/>
          <a:lstStyle/>
          <a:p>
            <a:pPr algn="ctr"/>
            <a:r>
              <a:rPr lang="en-US" b="1">
                <a:latin typeface="Century Gothic" pitchFamily="34" charset="0"/>
              </a:rPr>
              <a:t>Specific research question or hypothesis</a:t>
            </a:r>
          </a:p>
        </p:txBody>
      </p:sp>
      <p:sp>
        <p:nvSpPr>
          <p:cNvPr id="290820" name="Rectangle 4"/>
          <p:cNvSpPr>
            <a:spLocks noChangeArrowheads="1"/>
          </p:cNvSpPr>
          <p:nvPr/>
        </p:nvSpPr>
        <p:spPr bwMode="auto">
          <a:xfrm>
            <a:off x="2895600" y="2057400"/>
            <a:ext cx="4572000" cy="533400"/>
          </a:xfrm>
          <a:prstGeom prst="rect">
            <a:avLst/>
          </a:prstGeom>
          <a:solidFill>
            <a:srgbClr val="CCCC00">
              <a:alpha val="39999"/>
            </a:srgbClr>
          </a:solidFill>
          <a:ln w="9525" algn="ctr">
            <a:solidFill>
              <a:schemeClr val="tx1"/>
            </a:solidFill>
            <a:miter lim="800000"/>
            <a:headEnd/>
            <a:tailEnd/>
          </a:ln>
          <a:effectLst/>
        </p:spPr>
        <p:txBody>
          <a:bodyPr wrap="none" anchor="ctr"/>
          <a:lstStyle/>
          <a:p>
            <a:pPr algn="ctr"/>
            <a:r>
              <a:rPr lang="en-US" b="1">
                <a:latin typeface="Century Gothic" pitchFamily="34" charset="0"/>
              </a:rPr>
              <a:t>Determine # of variables in question</a:t>
            </a:r>
          </a:p>
        </p:txBody>
      </p:sp>
      <p:sp>
        <p:nvSpPr>
          <p:cNvPr id="290821" name="Rectangle 5"/>
          <p:cNvSpPr>
            <a:spLocks noChangeArrowheads="1"/>
          </p:cNvSpPr>
          <p:nvPr/>
        </p:nvSpPr>
        <p:spPr bwMode="auto">
          <a:xfrm>
            <a:off x="1600200" y="3048000"/>
            <a:ext cx="2209800" cy="533400"/>
          </a:xfrm>
          <a:prstGeom prst="rect">
            <a:avLst/>
          </a:prstGeom>
          <a:solidFill>
            <a:srgbClr val="CCCC00">
              <a:alpha val="39999"/>
            </a:srgbClr>
          </a:solidFill>
          <a:ln w="9525" algn="ctr">
            <a:solidFill>
              <a:schemeClr val="tx1"/>
            </a:solidFill>
            <a:miter lim="800000"/>
            <a:headEnd/>
            <a:tailEnd/>
          </a:ln>
          <a:effectLst/>
        </p:spPr>
        <p:txBody>
          <a:bodyPr wrap="none" anchor="ctr"/>
          <a:lstStyle/>
          <a:p>
            <a:pPr algn="ctr"/>
            <a:r>
              <a:rPr lang="en-US" sz="1700" b="1" dirty="0" err="1">
                <a:latin typeface="Century Gothic" pitchFamily="34" charset="0"/>
              </a:rPr>
              <a:t>Univariate</a:t>
            </a:r>
            <a:r>
              <a:rPr lang="en-US" sz="1700" b="1" dirty="0">
                <a:latin typeface="Century Gothic" pitchFamily="34" charset="0"/>
              </a:rPr>
              <a:t> analysis</a:t>
            </a:r>
          </a:p>
        </p:txBody>
      </p:sp>
      <p:sp>
        <p:nvSpPr>
          <p:cNvPr id="290822" name="Rectangle 6"/>
          <p:cNvSpPr>
            <a:spLocks noChangeArrowheads="1"/>
          </p:cNvSpPr>
          <p:nvPr/>
        </p:nvSpPr>
        <p:spPr bwMode="auto">
          <a:xfrm>
            <a:off x="4114800" y="3048000"/>
            <a:ext cx="2209800" cy="533400"/>
          </a:xfrm>
          <a:prstGeom prst="rect">
            <a:avLst/>
          </a:prstGeom>
          <a:solidFill>
            <a:srgbClr val="CCCC00">
              <a:alpha val="39999"/>
            </a:srgbClr>
          </a:solidFill>
          <a:ln w="9525" algn="ctr">
            <a:solidFill>
              <a:schemeClr val="tx1"/>
            </a:solidFill>
            <a:miter lim="800000"/>
            <a:headEnd/>
            <a:tailEnd/>
          </a:ln>
          <a:effectLst/>
        </p:spPr>
        <p:txBody>
          <a:bodyPr wrap="none" anchor="ctr"/>
          <a:lstStyle/>
          <a:p>
            <a:pPr algn="ctr"/>
            <a:r>
              <a:rPr lang="en-US" sz="1700" b="1" dirty="0" err="1">
                <a:latin typeface="Century Gothic" pitchFamily="34" charset="0"/>
              </a:rPr>
              <a:t>Bivariate</a:t>
            </a:r>
            <a:r>
              <a:rPr lang="en-US" sz="1700" b="1" dirty="0">
                <a:latin typeface="Century Gothic" pitchFamily="34" charset="0"/>
              </a:rPr>
              <a:t> analysis</a:t>
            </a:r>
          </a:p>
        </p:txBody>
      </p:sp>
      <p:sp>
        <p:nvSpPr>
          <p:cNvPr id="290823" name="Rectangle 7"/>
          <p:cNvSpPr>
            <a:spLocks noChangeArrowheads="1"/>
          </p:cNvSpPr>
          <p:nvPr/>
        </p:nvSpPr>
        <p:spPr bwMode="auto">
          <a:xfrm>
            <a:off x="6629400" y="3048000"/>
            <a:ext cx="2286000" cy="533400"/>
          </a:xfrm>
          <a:prstGeom prst="rect">
            <a:avLst/>
          </a:prstGeom>
          <a:solidFill>
            <a:srgbClr val="CCCC00">
              <a:alpha val="39999"/>
            </a:srgbClr>
          </a:solidFill>
          <a:ln w="9525" algn="ctr">
            <a:solidFill>
              <a:schemeClr val="tx1"/>
            </a:solidFill>
            <a:miter lim="800000"/>
            <a:headEnd/>
            <a:tailEnd/>
          </a:ln>
          <a:effectLst/>
        </p:spPr>
        <p:txBody>
          <a:bodyPr wrap="none" anchor="ctr"/>
          <a:lstStyle/>
          <a:p>
            <a:pPr algn="ctr"/>
            <a:r>
              <a:rPr lang="en-US" sz="1700" b="1">
                <a:latin typeface="Century Gothic" pitchFamily="34" charset="0"/>
              </a:rPr>
              <a:t>Multivariate analysis</a:t>
            </a:r>
          </a:p>
        </p:txBody>
      </p:sp>
      <p:sp>
        <p:nvSpPr>
          <p:cNvPr id="290824" name="Rectangle 8"/>
          <p:cNvSpPr>
            <a:spLocks noChangeArrowheads="1"/>
          </p:cNvSpPr>
          <p:nvPr/>
        </p:nvSpPr>
        <p:spPr bwMode="auto">
          <a:xfrm>
            <a:off x="1143000" y="3962400"/>
            <a:ext cx="3048000" cy="533400"/>
          </a:xfrm>
          <a:prstGeom prst="rect">
            <a:avLst/>
          </a:prstGeom>
          <a:solidFill>
            <a:srgbClr val="CCCC00">
              <a:alpha val="39999"/>
            </a:srgbClr>
          </a:solidFill>
          <a:ln w="9525" algn="ctr">
            <a:solidFill>
              <a:schemeClr val="tx1"/>
            </a:solidFill>
            <a:miter lim="800000"/>
            <a:headEnd/>
            <a:tailEnd/>
          </a:ln>
          <a:effectLst/>
        </p:spPr>
        <p:txBody>
          <a:bodyPr wrap="none" anchor="ctr"/>
          <a:lstStyle/>
          <a:p>
            <a:pPr algn="ctr"/>
            <a:r>
              <a:rPr lang="en-US" sz="1500" b="1">
                <a:latin typeface="Century Gothic" pitchFamily="34" charset="0"/>
              </a:rPr>
              <a:t>Determine level of </a:t>
            </a:r>
            <a:br>
              <a:rPr lang="en-US" sz="1500" b="1">
                <a:latin typeface="Century Gothic" pitchFamily="34" charset="0"/>
              </a:rPr>
            </a:br>
            <a:r>
              <a:rPr lang="en-US" sz="1500" b="1">
                <a:latin typeface="Century Gothic" pitchFamily="34" charset="0"/>
              </a:rPr>
              <a:t>measurement of variables</a:t>
            </a:r>
          </a:p>
        </p:txBody>
      </p:sp>
      <p:sp>
        <p:nvSpPr>
          <p:cNvPr id="290825" name="Rectangle 9"/>
          <p:cNvSpPr>
            <a:spLocks noChangeArrowheads="1"/>
          </p:cNvSpPr>
          <p:nvPr/>
        </p:nvSpPr>
        <p:spPr bwMode="auto">
          <a:xfrm>
            <a:off x="1600200" y="4800600"/>
            <a:ext cx="2209800" cy="533400"/>
          </a:xfrm>
          <a:prstGeom prst="rect">
            <a:avLst/>
          </a:prstGeom>
          <a:solidFill>
            <a:srgbClr val="CCCC00">
              <a:alpha val="39999"/>
            </a:srgbClr>
          </a:solidFill>
          <a:ln w="9525" algn="ctr">
            <a:solidFill>
              <a:schemeClr val="tx1"/>
            </a:solidFill>
            <a:miter lim="800000"/>
            <a:headEnd/>
            <a:tailEnd/>
          </a:ln>
          <a:effectLst/>
        </p:spPr>
        <p:txBody>
          <a:bodyPr wrap="none" anchor="ctr"/>
          <a:lstStyle/>
          <a:p>
            <a:pPr algn="ctr"/>
            <a:r>
              <a:rPr lang="en-US" sz="1500" b="1">
                <a:latin typeface="Century Gothic" pitchFamily="34" charset="0"/>
              </a:rPr>
              <a:t>Choose univariate </a:t>
            </a:r>
            <a:br>
              <a:rPr lang="en-US" sz="1500" b="1">
                <a:latin typeface="Century Gothic" pitchFamily="34" charset="0"/>
              </a:rPr>
            </a:br>
            <a:r>
              <a:rPr lang="en-US" sz="1500" b="1">
                <a:latin typeface="Century Gothic" pitchFamily="34" charset="0"/>
              </a:rPr>
              <a:t>method of analysis</a:t>
            </a:r>
          </a:p>
        </p:txBody>
      </p:sp>
      <p:sp>
        <p:nvSpPr>
          <p:cNvPr id="290826" name="Rectangle 10"/>
          <p:cNvSpPr>
            <a:spLocks noChangeArrowheads="1"/>
          </p:cNvSpPr>
          <p:nvPr/>
        </p:nvSpPr>
        <p:spPr bwMode="auto">
          <a:xfrm>
            <a:off x="685800" y="5638800"/>
            <a:ext cx="1981200" cy="533400"/>
          </a:xfrm>
          <a:prstGeom prst="rect">
            <a:avLst/>
          </a:prstGeom>
          <a:solidFill>
            <a:srgbClr val="CCCC00">
              <a:alpha val="39999"/>
            </a:srgbClr>
          </a:solidFill>
          <a:ln w="9525" algn="ctr">
            <a:solidFill>
              <a:schemeClr val="tx1"/>
            </a:solidFill>
            <a:miter lim="800000"/>
            <a:headEnd/>
            <a:tailEnd/>
          </a:ln>
          <a:effectLst/>
        </p:spPr>
        <p:txBody>
          <a:bodyPr wrap="none" anchor="ctr"/>
          <a:lstStyle/>
          <a:p>
            <a:pPr algn="ctr"/>
            <a:r>
              <a:rPr lang="en-US" sz="1500" b="1">
                <a:latin typeface="Century Gothic" pitchFamily="34" charset="0"/>
              </a:rPr>
              <a:t>Choose relevant</a:t>
            </a:r>
            <a:br>
              <a:rPr lang="en-US" sz="1500" b="1">
                <a:latin typeface="Century Gothic" pitchFamily="34" charset="0"/>
              </a:rPr>
            </a:br>
            <a:r>
              <a:rPr lang="en-US" sz="1500" b="1">
                <a:latin typeface="Century Gothic" pitchFamily="34" charset="0"/>
              </a:rPr>
              <a:t>descriptive statistics</a:t>
            </a:r>
          </a:p>
        </p:txBody>
      </p:sp>
      <p:sp>
        <p:nvSpPr>
          <p:cNvPr id="290827" name="Rectangle 11"/>
          <p:cNvSpPr>
            <a:spLocks noChangeArrowheads="1"/>
          </p:cNvSpPr>
          <p:nvPr/>
        </p:nvSpPr>
        <p:spPr bwMode="auto">
          <a:xfrm>
            <a:off x="2819400" y="5638800"/>
            <a:ext cx="2209800" cy="533400"/>
          </a:xfrm>
          <a:prstGeom prst="rect">
            <a:avLst/>
          </a:prstGeom>
          <a:solidFill>
            <a:srgbClr val="CCCC00">
              <a:alpha val="39999"/>
            </a:srgbClr>
          </a:solidFill>
          <a:ln w="9525" algn="ctr">
            <a:solidFill>
              <a:schemeClr val="tx1"/>
            </a:solidFill>
            <a:miter lim="800000"/>
            <a:headEnd/>
            <a:tailEnd/>
          </a:ln>
          <a:effectLst/>
        </p:spPr>
        <p:txBody>
          <a:bodyPr wrap="none" anchor="ctr"/>
          <a:lstStyle/>
          <a:p>
            <a:pPr algn="ctr"/>
            <a:r>
              <a:rPr lang="en-US" sz="1500" b="1">
                <a:latin typeface="Century Gothic" pitchFamily="34" charset="0"/>
              </a:rPr>
              <a:t>Choose relevant</a:t>
            </a:r>
            <a:br>
              <a:rPr lang="en-US" sz="1500" b="1">
                <a:latin typeface="Century Gothic" pitchFamily="34" charset="0"/>
              </a:rPr>
            </a:br>
            <a:r>
              <a:rPr lang="en-US" sz="1500" b="1">
                <a:latin typeface="Century Gothic" pitchFamily="34" charset="0"/>
              </a:rPr>
              <a:t>inferential statistics</a:t>
            </a:r>
          </a:p>
        </p:txBody>
      </p:sp>
      <p:sp>
        <p:nvSpPr>
          <p:cNvPr id="290828" name="Line 12"/>
          <p:cNvSpPr>
            <a:spLocks noChangeShapeType="1"/>
          </p:cNvSpPr>
          <p:nvPr/>
        </p:nvSpPr>
        <p:spPr bwMode="auto">
          <a:xfrm flipH="1">
            <a:off x="1676400" y="5334000"/>
            <a:ext cx="914400" cy="228600"/>
          </a:xfrm>
          <a:prstGeom prst="line">
            <a:avLst/>
          </a:prstGeom>
          <a:noFill/>
          <a:ln w="19050">
            <a:solidFill>
              <a:schemeClr val="tx1"/>
            </a:solidFill>
            <a:round/>
            <a:headEnd/>
            <a:tailEnd type="stealth" w="lg" len="lg"/>
          </a:ln>
          <a:effectLst/>
        </p:spPr>
        <p:txBody>
          <a:bodyPr/>
          <a:lstStyle/>
          <a:p>
            <a:endParaRPr lang="en-IN"/>
          </a:p>
        </p:txBody>
      </p:sp>
      <p:sp>
        <p:nvSpPr>
          <p:cNvPr id="290829" name="Line 13"/>
          <p:cNvSpPr>
            <a:spLocks noChangeShapeType="1"/>
          </p:cNvSpPr>
          <p:nvPr/>
        </p:nvSpPr>
        <p:spPr bwMode="auto">
          <a:xfrm>
            <a:off x="2667000" y="5334000"/>
            <a:ext cx="990600" cy="228600"/>
          </a:xfrm>
          <a:prstGeom prst="line">
            <a:avLst/>
          </a:prstGeom>
          <a:noFill/>
          <a:ln w="19050">
            <a:solidFill>
              <a:schemeClr val="tx1"/>
            </a:solidFill>
            <a:round/>
            <a:headEnd/>
            <a:tailEnd type="stealth" w="lg" len="lg"/>
          </a:ln>
          <a:effectLst/>
        </p:spPr>
        <p:txBody>
          <a:bodyPr/>
          <a:lstStyle/>
          <a:p>
            <a:endParaRPr lang="en-IN"/>
          </a:p>
        </p:txBody>
      </p:sp>
      <p:sp>
        <p:nvSpPr>
          <p:cNvPr id="290830" name="Line 14"/>
          <p:cNvSpPr>
            <a:spLocks noChangeShapeType="1"/>
          </p:cNvSpPr>
          <p:nvPr/>
        </p:nvSpPr>
        <p:spPr bwMode="auto">
          <a:xfrm>
            <a:off x="2590800" y="4495800"/>
            <a:ext cx="0" cy="304800"/>
          </a:xfrm>
          <a:prstGeom prst="line">
            <a:avLst/>
          </a:prstGeom>
          <a:noFill/>
          <a:ln w="19050">
            <a:solidFill>
              <a:schemeClr val="tx1"/>
            </a:solidFill>
            <a:round/>
            <a:headEnd/>
            <a:tailEnd type="stealth" w="lg" len="lg"/>
          </a:ln>
          <a:effectLst/>
        </p:spPr>
        <p:txBody>
          <a:bodyPr/>
          <a:lstStyle/>
          <a:p>
            <a:endParaRPr lang="en-IN"/>
          </a:p>
        </p:txBody>
      </p:sp>
      <p:sp>
        <p:nvSpPr>
          <p:cNvPr id="290831" name="Line 15"/>
          <p:cNvSpPr>
            <a:spLocks noChangeShapeType="1"/>
          </p:cNvSpPr>
          <p:nvPr/>
        </p:nvSpPr>
        <p:spPr bwMode="auto">
          <a:xfrm>
            <a:off x="2590800" y="3581400"/>
            <a:ext cx="0" cy="304800"/>
          </a:xfrm>
          <a:prstGeom prst="line">
            <a:avLst/>
          </a:prstGeom>
          <a:noFill/>
          <a:ln w="19050">
            <a:solidFill>
              <a:schemeClr val="tx1"/>
            </a:solidFill>
            <a:round/>
            <a:headEnd/>
            <a:tailEnd type="stealth" w="lg" len="lg"/>
          </a:ln>
          <a:effectLst/>
        </p:spPr>
        <p:txBody>
          <a:bodyPr/>
          <a:lstStyle/>
          <a:p>
            <a:endParaRPr lang="en-IN"/>
          </a:p>
        </p:txBody>
      </p:sp>
      <p:sp>
        <p:nvSpPr>
          <p:cNvPr id="290834" name="Line 18"/>
          <p:cNvSpPr>
            <a:spLocks noChangeShapeType="1"/>
          </p:cNvSpPr>
          <p:nvPr/>
        </p:nvSpPr>
        <p:spPr bwMode="auto">
          <a:xfrm>
            <a:off x="5105400" y="2590800"/>
            <a:ext cx="0" cy="381000"/>
          </a:xfrm>
          <a:prstGeom prst="line">
            <a:avLst/>
          </a:prstGeom>
          <a:noFill/>
          <a:ln w="19050">
            <a:solidFill>
              <a:schemeClr val="tx1"/>
            </a:solidFill>
            <a:round/>
            <a:headEnd/>
            <a:tailEnd type="stealth" w="lg" len="lg"/>
          </a:ln>
          <a:effectLst/>
        </p:spPr>
        <p:txBody>
          <a:bodyPr/>
          <a:lstStyle/>
          <a:p>
            <a:endParaRPr lang="en-IN"/>
          </a:p>
        </p:txBody>
      </p:sp>
      <p:sp>
        <p:nvSpPr>
          <p:cNvPr id="290835" name="Line 19"/>
          <p:cNvSpPr>
            <a:spLocks noChangeShapeType="1"/>
          </p:cNvSpPr>
          <p:nvPr/>
        </p:nvSpPr>
        <p:spPr bwMode="auto">
          <a:xfrm flipH="1">
            <a:off x="2895600" y="2590800"/>
            <a:ext cx="2209800" cy="381000"/>
          </a:xfrm>
          <a:prstGeom prst="line">
            <a:avLst/>
          </a:prstGeom>
          <a:noFill/>
          <a:ln w="19050">
            <a:solidFill>
              <a:schemeClr val="tx1"/>
            </a:solidFill>
            <a:round/>
            <a:headEnd/>
            <a:tailEnd type="stealth" w="lg" len="lg"/>
          </a:ln>
          <a:effectLst/>
        </p:spPr>
        <p:txBody>
          <a:bodyPr/>
          <a:lstStyle/>
          <a:p>
            <a:endParaRPr lang="en-IN"/>
          </a:p>
        </p:txBody>
      </p:sp>
      <p:sp>
        <p:nvSpPr>
          <p:cNvPr id="290836" name="Line 20"/>
          <p:cNvSpPr>
            <a:spLocks noChangeShapeType="1"/>
          </p:cNvSpPr>
          <p:nvPr/>
        </p:nvSpPr>
        <p:spPr bwMode="auto">
          <a:xfrm>
            <a:off x="5105400" y="2590800"/>
            <a:ext cx="2438400" cy="381000"/>
          </a:xfrm>
          <a:prstGeom prst="line">
            <a:avLst/>
          </a:prstGeom>
          <a:noFill/>
          <a:ln w="19050">
            <a:solidFill>
              <a:schemeClr val="tx1"/>
            </a:solidFill>
            <a:round/>
            <a:headEnd/>
            <a:tailEnd type="stealth" w="lg" len="lg"/>
          </a:ln>
          <a:effectLst/>
        </p:spPr>
        <p:txBody>
          <a:bodyPr/>
          <a:lstStyle/>
          <a:p>
            <a:endParaRPr lang="en-IN"/>
          </a:p>
        </p:txBody>
      </p:sp>
      <p:sp>
        <p:nvSpPr>
          <p:cNvPr id="290837" name="Line 21"/>
          <p:cNvSpPr>
            <a:spLocks noChangeShapeType="1"/>
          </p:cNvSpPr>
          <p:nvPr/>
        </p:nvSpPr>
        <p:spPr bwMode="auto">
          <a:xfrm>
            <a:off x="5105400" y="1676400"/>
            <a:ext cx="0" cy="381000"/>
          </a:xfrm>
          <a:prstGeom prst="line">
            <a:avLst/>
          </a:prstGeom>
          <a:noFill/>
          <a:ln w="19050">
            <a:solidFill>
              <a:schemeClr val="tx1"/>
            </a:solidFill>
            <a:round/>
            <a:headEnd/>
            <a:tailEnd type="stealth" w="lg" len="lg"/>
          </a:ln>
          <a:effectLst/>
        </p:spPr>
        <p:txBody>
          <a:bodyPr/>
          <a:lstStyle/>
          <a:p>
            <a:endParaRPr lang="en-IN"/>
          </a:p>
        </p:txBody>
      </p:sp>
    </p:spTree>
    <p:extLst>
      <p:ext uri="{BB962C8B-B14F-4D97-AF65-F5344CB8AC3E}">
        <p14:creationId xmlns:p14="http://schemas.microsoft.com/office/powerpoint/2010/main" val="3546245957"/>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708473"/>
          </a:xfrm>
        </p:spPr>
        <p:txBody>
          <a:bodyPr/>
          <a:lstStyle/>
          <a:p>
            <a:r>
              <a:rPr lang="en-US" b="1" dirty="0" smtClean="0"/>
              <a:t>UNIVARIATE ANALYSIS</a:t>
            </a:r>
            <a:endParaRPr lang="en-US" b="1" dirty="0"/>
          </a:p>
        </p:txBody>
      </p:sp>
    </p:spTree>
    <p:extLst>
      <p:ext uri="{BB962C8B-B14F-4D97-AF65-F5344CB8AC3E}">
        <p14:creationId xmlns:p14="http://schemas.microsoft.com/office/powerpoint/2010/main" val="1801152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2895600" y="533400"/>
            <a:ext cx="3886200" cy="7620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Times" pitchFamily="18" charset="0"/>
                <a:cs typeface="Times" pitchFamily="18" charset="0"/>
              </a:rPr>
              <a:t>UNIVARIATE ANALYSIS</a:t>
            </a:r>
            <a:endParaRPr lang="en-IN" b="1" dirty="0">
              <a:latin typeface="Times" pitchFamily="18" charset="0"/>
              <a:cs typeface="Times" pitchFamily="18" charset="0"/>
            </a:endParaRPr>
          </a:p>
        </p:txBody>
      </p:sp>
      <p:sp>
        <p:nvSpPr>
          <p:cNvPr id="6" name="Rounded Rectangle 5"/>
          <p:cNvSpPr/>
          <p:nvPr/>
        </p:nvSpPr>
        <p:spPr>
          <a:xfrm>
            <a:off x="4953000" y="2133600"/>
            <a:ext cx="3886200" cy="7620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Times" pitchFamily="18" charset="0"/>
                <a:cs typeface="Times" pitchFamily="18" charset="0"/>
              </a:rPr>
              <a:t>INFERENTIAL STATISTICS</a:t>
            </a:r>
            <a:endParaRPr lang="en-IN" b="1" dirty="0">
              <a:latin typeface="Times" pitchFamily="18" charset="0"/>
              <a:cs typeface="Times" pitchFamily="18" charset="0"/>
            </a:endParaRPr>
          </a:p>
        </p:txBody>
      </p:sp>
      <p:sp>
        <p:nvSpPr>
          <p:cNvPr id="7" name="Rounded Rectangle 6"/>
          <p:cNvSpPr/>
          <p:nvPr/>
        </p:nvSpPr>
        <p:spPr>
          <a:xfrm>
            <a:off x="381000" y="2133600"/>
            <a:ext cx="3886200" cy="7620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Times" pitchFamily="18" charset="0"/>
                <a:cs typeface="Times" pitchFamily="18" charset="0"/>
              </a:rPr>
              <a:t>DESCRIPTIVE STATISTICS</a:t>
            </a:r>
            <a:endParaRPr lang="en-IN" b="1" dirty="0">
              <a:latin typeface="Times" pitchFamily="18" charset="0"/>
              <a:cs typeface="Times" pitchFamily="18" charset="0"/>
            </a:endParaRPr>
          </a:p>
        </p:txBody>
      </p:sp>
      <p:sp>
        <p:nvSpPr>
          <p:cNvPr id="8" name="Rounded Rectangle 7"/>
          <p:cNvSpPr/>
          <p:nvPr/>
        </p:nvSpPr>
        <p:spPr>
          <a:xfrm>
            <a:off x="457200" y="3352800"/>
            <a:ext cx="3733800" cy="31242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Times" pitchFamily="18" charset="0"/>
                <a:cs typeface="Times" pitchFamily="18" charset="0"/>
              </a:rPr>
              <a:t>1)Measures of central tendency</a:t>
            </a:r>
          </a:p>
          <a:p>
            <a:pPr algn="ctr"/>
            <a:r>
              <a:rPr lang="en-US" b="1" dirty="0" smtClean="0">
                <a:latin typeface="Times" pitchFamily="18" charset="0"/>
                <a:cs typeface="Times" pitchFamily="18" charset="0"/>
              </a:rPr>
              <a:t>Mean </a:t>
            </a:r>
          </a:p>
          <a:p>
            <a:pPr algn="ctr"/>
            <a:r>
              <a:rPr lang="en-US" b="1" dirty="0" smtClean="0">
                <a:latin typeface="Times" pitchFamily="18" charset="0"/>
                <a:cs typeface="Times" pitchFamily="18" charset="0"/>
              </a:rPr>
              <a:t>Median</a:t>
            </a:r>
          </a:p>
          <a:p>
            <a:pPr algn="ctr"/>
            <a:r>
              <a:rPr lang="en-US" b="1" dirty="0" smtClean="0">
                <a:latin typeface="Times" pitchFamily="18" charset="0"/>
                <a:cs typeface="Times" pitchFamily="18" charset="0"/>
              </a:rPr>
              <a:t>Mode</a:t>
            </a:r>
          </a:p>
          <a:p>
            <a:pPr algn="ctr"/>
            <a:r>
              <a:rPr lang="en-US" b="1" dirty="0" smtClean="0">
                <a:latin typeface="Times" pitchFamily="18" charset="0"/>
                <a:cs typeface="Times" pitchFamily="18" charset="0"/>
              </a:rPr>
              <a:t>2)Measures of dispersion</a:t>
            </a:r>
          </a:p>
          <a:p>
            <a:pPr algn="ctr"/>
            <a:r>
              <a:rPr lang="en-US" b="1" dirty="0" smtClean="0">
                <a:latin typeface="Times" pitchFamily="18" charset="0"/>
                <a:cs typeface="Times" pitchFamily="18" charset="0"/>
              </a:rPr>
              <a:t>Range</a:t>
            </a:r>
          </a:p>
          <a:p>
            <a:pPr algn="ctr"/>
            <a:r>
              <a:rPr lang="en-US" b="1" dirty="0" smtClean="0">
                <a:latin typeface="Times" pitchFamily="18" charset="0"/>
                <a:cs typeface="Times" pitchFamily="18" charset="0"/>
              </a:rPr>
              <a:t>Variance</a:t>
            </a:r>
          </a:p>
          <a:p>
            <a:pPr algn="ctr"/>
            <a:r>
              <a:rPr lang="en-US" b="1" dirty="0" smtClean="0">
                <a:latin typeface="Times" pitchFamily="18" charset="0"/>
                <a:cs typeface="Times" pitchFamily="18" charset="0"/>
              </a:rPr>
              <a:t>Standard deviation</a:t>
            </a:r>
            <a:endParaRPr lang="en-IN" b="1" dirty="0">
              <a:latin typeface="Times" pitchFamily="18" charset="0"/>
              <a:cs typeface="Times" pitchFamily="18" charset="0"/>
            </a:endParaRPr>
          </a:p>
        </p:txBody>
      </p:sp>
      <p:sp>
        <p:nvSpPr>
          <p:cNvPr id="9" name="Rounded Rectangle 8"/>
          <p:cNvSpPr/>
          <p:nvPr/>
        </p:nvSpPr>
        <p:spPr>
          <a:xfrm>
            <a:off x="5105400" y="3352800"/>
            <a:ext cx="3733800" cy="31242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Times" pitchFamily="18" charset="0"/>
                <a:cs typeface="Times" pitchFamily="18" charset="0"/>
              </a:rPr>
              <a:t>1)Z Test</a:t>
            </a:r>
          </a:p>
          <a:p>
            <a:pPr algn="ctr"/>
            <a:r>
              <a:rPr lang="en-US" b="1" dirty="0" smtClean="0">
                <a:latin typeface="Times" pitchFamily="18" charset="0"/>
                <a:cs typeface="Times" pitchFamily="18" charset="0"/>
              </a:rPr>
              <a:t>2)T test</a:t>
            </a:r>
          </a:p>
          <a:p>
            <a:pPr algn="ctr"/>
            <a:r>
              <a:rPr lang="en-US" b="1" dirty="0" smtClean="0">
                <a:latin typeface="Times" pitchFamily="18" charset="0"/>
                <a:cs typeface="Times" pitchFamily="18" charset="0"/>
              </a:rPr>
              <a:t>3)Chi-square test</a:t>
            </a:r>
            <a:endParaRPr lang="en-IN" b="1" dirty="0">
              <a:latin typeface="Times" pitchFamily="18" charset="0"/>
              <a:cs typeface="Times" pitchFamily="18" charset="0"/>
            </a:endParaRPr>
          </a:p>
        </p:txBody>
      </p:sp>
      <p:cxnSp>
        <p:nvCxnSpPr>
          <p:cNvPr id="11" name="Straight Arrow Connector 10"/>
          <p:cNvCxnSpPr/>
          <p:nvPr/>
        </p:nvCxnSpPr>
        <p:spPr>
          <a:xfrm flipH="1">
            <a:off x="3352800" y="1371600"/>
            <a:ext cx="9906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029200" y="1371600"/>
            <a:ext cx="12192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Down Arrow 17"/>
          <p:cNvSpPr/>
          <p:nvPr/>
        </p:nvSpPr>
        <p:spPr>
          <a:xfrm>
            <a:off x="2133600" y="2971800"/>
            <a:ext cx="152400" cy="304800"/>
          </a:xfrm>
          <a:prstGeom prst="down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b="1">
              <a:latin typeface="Times" pitchFamily="18" charset="0"/>
              <a:cs typeface="Times" pitchFamily="18" charset="0"/>
            </a:endParaRPr>
          </a:p>
        </p:txBody>
      </p:sp>
      <p:sp>
        <p:nvSpPr>
          <p:cNvPr id="19" name="Down Arrow 18"/>
          <p:cNvSpPr/>
          <p:nvPr/>
        </p:nvSpPr>
        <p:spPr>
          <a:xfrm>
            <a:off x="6858000" y="2971800"/>
            <a:ext cx="152400" cy="304800"/>
          </a:xfrm>
          <a:prstGeom prst="down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b="1">
              <a:latin typeface="Times" pitchFamily="18" charset="0"/>
              <a:cs typeface="Times" pitchFamily="18" charset="0"/>
            </a:endParaRPr>
          </a:p>
        </p:txBody>
      </p:sp>
    </p:spTree>
    <p:extLst>
      <p:ext uri="{BB962C8B-B14F-4D97-AF65-F5344CB8AC3E}">
        <p14:creationId xmlns:p14="http://schemas.microsoft.com/office/powerpoint/2010/main" val="312300043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ull_hypothesi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87400"/>
            <a:ext cx="9144000" cy="5261548"/>
          </a:xfrm>
          <a:prstGeom prst="rect">
            <a:avLst/>
          </a:prstGeom>
        </p:spPr>
      </p:pic>
      <p:sp>
        <p:nvSpPr>
          <p:cNvPr id="3" name="TextBox 2"/>
          <p:cNvSpPr txBox="1"/>
          <p:nvPr/>
        </p:nvSpPr>
        <p:spPr>
          <a:xfrm>
            <a:off x="296333" y="6420556"/>
            <a:ext cx="8847667" cy="369332"/>
          </a:xfrm>
          <a:prstGeom prst="rect">
            <a:avLst/>
          </a:prstGeom>
          <a:noFill/>
        </p:spPr>
        <p:txBody>
          <a:bodyPr wrap="square" rtlCol="0">
            <a:spAutoFit/>
          </a:bodyPr>
          <a:lstStyle/>
          <a:p>
            <a:r>
              <a:rPr lang="en-US" dirty="0" smtClean="0"/>
              <a:t>Adapted from </a:t>
            </a:r>
            <a:r>
              <a:rPr lang="en-US" dirty="0" err="1" smtClean="0"/>
              <a:t>investopedia.com</a:t>
            </a:r>
            <a:endParaRPr lang="en-US" dirty="0"/>
          </a:p>
        </p:txBody>
      </p:sp>
    </p:spTree>
    <p:extLst>
      <p:ext uri="{BB962C8B-B14F-4D97-AF65-F5344CB8AC3E}">
        <p14:creationId xmlns:p14="http://schemas.microsoft.com/office/powerpoint/2010/main" val="22571053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AEAAQAAAAAAAAqnAAAAJGIzZWRiY2RhLWZiNGYtNDkyNy1hYzFhLWVjYjgwMmU3MzgzMw.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9144000" cy="6635849"/>
          </a:xfrm>
          <a:prstGeom prst="rect">
            <a:avLst/>
          </a:prstGeom>
        </p:spPr>
      </p:pic>
      <p:sp>
        <p:nvSpPr>
          <p:cNvPr id="3" name="TextBox 2"/>
          <p:cNvSpPr txBox="1"/>
          <p:nvPr/>
        </p:nvSpPr>
        <p:spPr>
          <a:xfrm>
            <a:off x="183444" y="6635849"/>
            <a:ext cx="8664223" cy="276999"/>
          </a:xfrm>
          <a:prstGeom prst="rect">
            <a:avLst/>
          </a:prstGeom>
          <a:noFill/>
        </p:spPr>
        <p:txBody>
          <a:bodyPr wrap="square" rtlCol="0">
            <a:spAutoFit/>
          </a:bodyPr>
          <a:lstStyle/>
          <a:p>
            <a:pPr algn="ctr"/>
            <a:r>
              <a:rPr lang="en-US" sz="1200" dirty="0" smtClean="0"/>
              <a:t>https://</a:t>
            </a:r>
            <a:r>
              <a:rPr lang="en-US" sz="1200" dirty="0" err="1" smtClean="0"/>
              <a:t>www.linkedin.com</a:t>
            </a:r>
            <a:r>
              <a:rPr lang="en-US" sz="1200" dirty="0" smtClean="0"/>
              <a:t>/pulse/null-hypothesis-why-reject-</a:t>
            </a:r>
            <a:r>
              <a:rPr lang="en-US" sz="1200" dirty="0" err="1" smtClean="0"/>
              <a:t>shobha</a:t>
            </a:r>
            <a:r>
              <a:rPr lang="en-US" sz="1200" dirty="0" smtClean="0"/>
              <a:t>-</a:t>
            </a:r>
            <a:r>
              <a:rPr lang="en-US" sz="1200" dirty="0" err="1" smtClean="0"/>
              <a:t>mourya</a:t>
            </a:r>
            <a:r>
              <a:rPr lang="en-US" sz="1200" dirty="0" smtClean="0"/>
              <a:t>/</a:t>
            </a:r>
            <a:endParaRPr lang="en-US" sz="1200" dirty="0"/>
          </a:p>
        </p:txBody>
      </p:sp>
    </p:spTree>
    <p:extLst>
      <p:ext uri="{BB962C8B-B14F-4D97-AF65-F5344CB8AC3E}">
        <p14:creationId xmlns:p14="http://schemas.microsoft.com/office/powerpoint/2010/main" val="4031123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AEAAQAAAAAAAAsaAAAAJGRlZjAyMTc2LWRmYzktNGMzZC1iZGYzLWJlZWE2ZTgwZTk1Yw.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28700"/>
            <a:ext cx="9144000" cy="4775781"/>
          </a:xfrm>
          <a:prstGeom prst="rect">
            <a:avLst/>
          </a:prstGeom>
        </p:spPr>
      </p:pic>
    </p:spTree>
    <p:extLst>
      <p:ext uri="{BB962C8B-B14F-4D97-AF65-F5344CB8AC3E}">
        <p14:creationId xmlns:p14="http://schemas.microsoft.com/office/powerpoint/2010/main" val="7160609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479666" y="3244334"/>
            <a:ext cx="184666" cy="369332"/>
          </a:xfrm>
          <a:prstGeom prst="rect">
            <a:avLst/>
          </a:prstGeom>
        </p:spPr>
        <p:txBody>
          <a:bodyPr wrap="none">
            <a:spAutoFit/>
          </a:bodyPr>
          <a:lstStyle/>
          <a:p>
            <a:pPr algn="ctr"/>
            <a:endParaRPr kumimoji="1" lang="ja-JP" altLang="en-US" i="1" dirty="0"/>
          </a:p>
        </p:txBody>
      </p:sp>
      <p:sp>
        <p:nvSpPr>
          <p:cNvPr id="6" name="Down Arrow 5"/>
          <p:cNvSpPr/>
          <p:nvPr/>
        </p:nvSpPr>
        <p:spPr>
          <a:xfrm>
            <a:off x="990600" y="3410605"/>
            <a:ext cx="381000" cy="1219200"/>
          </a:xfrm>
          <a:prstGeom prst="downArrow">
            <a:avLst/>
          </a:prstGeom>
          <a:solidFill>
            <a:schemeClr val="accent3">
              <a:lumMod val="50000"/>
            </a:schemeClr>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7" name="TextBox 6"/>
          <p:cNvSpPr txBox="1"/>
          <p:nvPr/>
        </p:nvSpPr>
        <p:spPr>
          <a:xfrm>
            <a:off x="0" y="0"/>
            <a:ext cx="9144000" cy="584776"/>
          </a:xfrm>
          <a:prstGeom prst="rect">
            <a:avLst/>
          </a:prstGeom>
          <a:noFill/>
        </p:spPr>
        <p:txBody>
          <a:bodyPr wrap="square" rtlCol="0">
            <a:spAutoFit/>
          </a:bodyPr>
          <a:lstStyle/>
          <a:p>
            <a:pPr algn="ctr"/>
            <a:r>
              <a:rPr kumimoji="1" lang="en-US" altLang="ja-JP" sz="3200" i="1" dirty="0" smtClean="0"/>
              <a:t>“How is statistics used in </a:t>
            </a:r>
            <a:r>
              <a:rPr kumimoji="1" lang="en-US" altLang="ja-JP" sz="3200" i="1" dirty="0" smtClean="0">
                <a:solidFill>
                  <a:schemeClr val="accent3">
                    <a:lumMod val="50000"/>
                  </a:schemeClr>
                </a:solidFill>
              </a:rPr>
              <a:t>Biology</a:t>
            </a:r>
            <a:r>
              <a:rPr kumimoji="1" lang="en-US" altLang="ja-JP" sz="3200" i="1" dirty="0" smtClean="0"/>
              <a:t>?”</a:t>
            </a:r>
            <a:endParaRPr kumimoji="1" lang="ja-JP" altLang="en-US" sz="3200" i="1" dirty="0"/>
          </a:p>
        </p:txBody>
      </p:sp>
      <p:sp>
        <p:nvSpPr>
          <p:cNvPr id="8" name="TextBox 7"/>
          <p:cNvSpPr txBox="1"/>
          <p:nvPr/>
        </p:nvSpPr>
        <p:spPr>
          <a:xfrm>
            <a:off x="304800" y="1447800"/>
            <a:ext cx="4419600" cy="4708982"/>
          </a:xfrm>
          <a:prstGeom prst="rect">
            <a:avLst/>
          </a:prstGeom>
          <a:noFill/>
        </p:spPr>
        <p:txBody>
          <a:bodyPr wrap="square" rtlCol="0">
            <a:spAutoFit/>
          </a:bodyPr>
          <a:lstStyle/>
          <a:p>
            <a:r>
              <a:rPr kumimoji="1" lang="en-US" altLang="ja-JP" sz="3600" b="1" dirty="0" smtClean="0"/>
              <a:t>Variation</a:t>
            </a:r>
            <a:r>
              <a:rPr kumimoji="1" lang="en-US" altLang="ja-JP" sz="2800" dirty="0" smtClean="0"/>
              <a:t> in populations.</a:t>
            </a:r>
          </a:p>
          <a:p>
            <a:endParaRPr kumimoji="1" lang="en-US" altLang="ja-JP" sz="2800" dirty="0"/>
          </a:p>
          <a:p>
            <a:endParaRPr kumimoji="1" lang="en-US" altLang="ja-JP" sz="2800" dirty="0" smtClean="0"/>
          </a:p>
          <a:p>
            <a:r>
              <a:rPr kumimoji="1" lang="en-US" altLang="ja-JP" sz="3600" b="1" dirty="0"/>
              <a:t>V</a:t>
            </a:r>
            <a:r>
              <a:rPr kumimoji="1" lang="en-US" altLang="ja-JP" sz="3600" b="1" dirty="0" smtClean="0"/>
              <a:t>ariability</a:t>
            </a:r>
            <a:r>
              <a:rPr kumimoji="1" lang="en-US" altLang="ja-JP" sz="2800" dirty="0" smtClean="0"/>
              <a:t> in results.  </a:t>
            </a:r>
          </a:p>
          <a:p>
            <a:endParaRPr kumimoji="1" lang="en-US" altLang="ja-JP" sz="2800" dirty="0" smtClean="0"/>
          </a:p>
          <a:p>
            <a:r>
              <a:rPr kumimoji="1" lang="en-US" altLang="ja-JP" sz="2800" dirty="0" smtClean="0"/>
              <a:t>  </a:t>
            </a:r>
            <a:r>
              <a:rPr kumimoji="1" lang="en-US" altLang="ja-JP" sz="2800" b="1" dirty="0" smtClean="0"/>
              <a:t> </a:t>
            </a:r>
            <a:r>
              <a:rPr kumimoji="1" lang="en-US" altLang="ja-JP" sz="3200" b="1" dirty="0" smtClean="0">
                <a:solidFill>
                  <a:srgbClr val="FF0000"/>
                </a:solidFill>
              </a:rPr>
              <a:t>affects</a:t>
            </a:r>
            <a:endParaRPr kumimoji="1" lang="en-US" altLang="ja-JP" sz="2800" dirty="0" smtClean="0"/>
          </a:p>
          <a:p>
            <a:endParaRPr kumimoji="1" lang="en-US" altLang="ja-JP" b="1" dirty="0" smtClean="0">
              <a:sym typeface="Wingdings"/>
            </a:endParaRPr>
          </a:p>
          <a:p>
            <a:r>
              <a:rPr kumimoji="1" lang="en-US" altLang="ja-JP" sz="3600" b="1" dirty="0" smtClean="0">
                <a:sym typeface="Wingdings"/>
              </a:rPr>
              <a:t>Confidence</a:t>
            </a:r>
            <a:r>
              <a:rPr kumimoji="1" lang="en-US" altLang="ja-JP" sz="2800" dirty="0" smtClean="0">
                <a:sym typeface="Wingdings"/>
              </a:rPr>
              <a:t> </a:t>
            </a:r>
          </a:p>
          <a:p>
            <a:r>
              <a:rPr kumimoji="1" lang="en-US" altLang="ja-JP" sz="2800" dirty="0" smtClean="0">
                <a:sym typeface="Wingdings"/>
              </a:rPr>
              <a:t>in conclusions.</a:t>
            </a:r>
          </a:p>
          <a:p>
            <a:endParaRPr kumimoji="1" lang="en-US" altLang="ja-JP" sz="2800" dirty="0">
              <a:sym typeface="Wingdings"/>
            </a:endParaRPr>
          </a:p>
        </p:txBody>
      </p:sp>
      <p:sp>
        <p:nvSpPr>
          <p:cNvPr id="9" name="Down Arrow 8"/>
          <p:cNvSpPr/>
          <p:nvPr/>
        </p:nvSpPr>
        <p:spPr>
          <a:xfrm>
            <a:off x="990600" y="2115205"/>
            <a:ext cx="381000" cy="838200"/>
          </a:xfrm>
          <a:prstGeom prst="downArrow">
            <a:avLst/>
          </a:prstGeom>
          <a:solidFill>
            <a:schemeClr val="accent3">
              <a:lumMod val="50000"/>
            </a:schemeClr>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 name="TextBox 9"/>
          <p:cNvSpPr txBox="1"/>
          <p:nvPr/>
        </p:nvSpPr>
        <p:spPr>
          <a:xfrm>
            <a:off x="4495800" y="1371600"/>
            <a:ext cx="4495800" cy="4524316"/>
          </a:xfrm>
          <a:prstGeom prst="rect">
            <a:avLst/>
          </a:prstGeom>
          <a:solidFill>
            <a:schemeClr val="accent1">
              <a:lumMod val="20000"/>
              <a:lumOff val="80000"/>
              <a:alpha val="54000"/>
            </a:schemeClr>
          </a:solidFill>
        </p:spPr>
        <p:txBody>
          <a:bodyPr wrap="square" rtlCol="0">
            <a:spAutoFit/>
          </a:bodyPr>
          <a:lstStyle/>
          <a:p>
            <a:pPr algn="r"/>
            <a:r>
              <a:rPr kumimoji="1" lang="en-US" altLang="ja-JP" dirty="0" smtClean="0"/>
              <a:t>The key methodology in Biology is </a:t>
            </a:r>
            <a:r>
              <a:rPr kumimoji="1" lang="en-US" altLang="ja-JP" b="1" dirty="0" smtClean="0"/>
              <a:t>hypothesis testing </a:t>
            </a:r>
            <a:r>
              <a:rPr kumimoji="1" lang="en-US" altLang="ja-JP" dirty="0" smtClean="0"/>
              <a:t>through </a:t>
            </a:r>
            <a:r>
              <a:rPr kumimoji="1" lang="en-US" altLang="ja-JP" b="1" dirty="0" smtClean="0"/>
              <a:t>experimentation</a:t>
            </a:r>
            <a:r>
              <a:rPr kumimoji="1" lang="en-US" altLang="ja-JP" dirty="0" smtClean="0"/>
              <a:t>.</a:t>
            </a:r>
          </a:p>
          <a:p>
            <a:pPr algn="r"/>
            <a:endParaRPr kumimoji="1" lang="en-US" altLang="ja-JP" dirty="0"/>
          </a:p>
          <a:p>
            <a:pPr algn="r"/>
            <a:r>
              <a:rPr kumimoji="1" lang="en-US" altLang="ja-JP" dirty="0" smtClean="0"/>
              <a:t>Carefully-designed and controlled </a:t>
            </a:r>
            <a:r>
              <a:rPr kumimoji="1" lang="en-US" altLang="ja-JP" b="1" dirty="0" smtClean="0"/>
              <a:t>experiments</a:t>
            </a:r>
            <a:r>
              <a:rPr kumimoji="1" lang="en-US" altLang="ja-JP" dirty="0" smtClean="0"/>
              <a:t> and </a:t>
            </a:r>
            <a:r>
              <a:rPr kumimoji="1" lang="en-US" altLang="ja-JP" b="1" dirty="0" smtClean="0"/>
              <a:t>surveys</a:t>
            </a:r>
            <a:r>
              <a:rPr kumimoji="1" lang="en-US" altLang="ja-JP" dirty="0" smtClean="0"/>
              <a:t> give us </a:t>
            </a:r>
            <a:r>
              <a:rPr kumimoji="1" lang="en-US" altLang="ja-JP" b="1" dirty="0" smtClean="0"/>
              <a:t>quantitative (numeric) data</a:t>
            </a:r>
            <a:r>
              <a:rPr kumimoji="1" lang="en-US" altLang="ja-JP" dirty="0" smtClean="0"/>
              <a:t> that can be compared.</a:t>
            </a:r>
          </a:p>
          <a:p>
            <a:pPr algn="r"/>
            <a:endParaRPr kumimoji="1" lang="en-US" altLang="ja-JP" dirty="0"/>
          </a:p>
          <a:p>
            <a:pPr algn="r"/>
            <a:r>
              <a:rPr kumimoji="1" lang="en-US" altLang="ja-JP" dirty="0" smtClean="0"/>
              <a:t>We can use the data collected to </a:t>
            </a:r>
            <a:r>
              <a:rPr kumimoji="1" lang="en-US" altLang="ja-JP" b="1" dirty="0" smtClean="0"/>
              <a:t>test our hypothesis</a:t>
            </a:r>
            <a:r>
              <a:rPr kumimoji="1" lang="en-US" altLang="ja-JP" dirty="0" smtClean="0"/>
              <a:t> and form explanations of the processes involved… but only if we can be </a:t>
            </a:r>
            <a:r>
              <a:rPr kumimoji="1" lang="en-US" altLang="ja-JP" b="1" dirty="0" smtClean="0"/>
              <a:t>confident</a:t>
            </a:r>
            <a:r>
              <a:rPr kumimoji="1" lang="en-US" altLang="ja-JP" dirty="0" smtClean="0"/>
              <a:t> in our results. </a:t>
            </a:r>
          </a:p>
          <a:p>
            <a:pPr algn="r"/>
            <a:endParaRPr kumimoji="1" lang="en-US" altLang="ja-JP" dirty="0"/>
          </a:p>
          <a:p>
            <a:pPr algn="r"/>
            <a:r>
              <a:rPr kumimoji="1" lang="en-US" altLang="ja-JP" dirty="0" smtClean="0"/>
              <a:t>We therefore need to be able to </a:t>
            </a:r>
            <a:r>
              <a:rPr kumimoji="1" lang="en-US" altLang="ja-JP" b="1" dirty="0" smtClean="0"/>
              <a:t>evaluate</a:t>
            </a:r>
            <a:r>
              <a:rPr kumimoji="1" lang="en-US" altLang="ja-JP" dirty="0" smtClean="0"/>
              <a:t> the </a:t>
            </a:r>
            <a:r>
              <a:rPr kumimoji="1" lang="en-US" altLang="ja-JP" b="1" dirty="0" smtClean="0"/>
              <a:t>reliability</a:t>
            </a:r>
            <a:r>
              <a:rPr kumimoji="1" lang="en-US" altLang="ja-JP" dirty="0" smtClean="0"/>
              <a:t> of a set of data and the </a:t>
            </a:r>
            <a:r>
              <a:rPr kumimoji="1" lang="en-US" altLang="ja-JP" b="1" dirty="0" smtClean="0"/>
              <a:t>significance</a:t>
            </a:r>
            <a:r>
              <a:rPr kumimoji="1" lang="en-US" altLang="ja-JP" dirty="0" smtClean="0"/>
              <a:t> of any differences that we have found in the data. </a:t>
            </a:r>
          </a:p>
        </p:txBody>
      </p:sp>
      <p:sp>
        <p:nvSpPr>
          <p:cNvPr id="11" name="Rectangle 10"/>
          <p:cNvSpPr/>
          <p:nvPr/>
        </p:nvSpPr>
        <p:spPr>
          <a:xfrm>
            <a:off x="0" y="6396335"/>
            <a:ext cx="9144000" cy="461665"/>
          </a:xfrm>
          <a:prstGeom prst="rect">
            <a:avLst/>
          </a:prstGeom>
        </p:spPr>
        <p:txBody>
          <a:bodyPr wrap="square">
            <a:spAutoFit/>
          </a:bodyPr>
          <a:lstStyle/>
          <a:p>
            <a:r>
              <a:rPr lang="en-US" altLang="ja-JP" sz="1200" dirty="0" smtClean="0"/>
              <a:t>Adapted from </a:t>
            </a:r>
            <a:r>
              <a:rPr lang="en-US" altLang="ja-JP" sz="1200" dirty="0" err="1" smtClean="0"/>
              <a:t>ibilogy.net</a:t>
            </a:r>
            <a:endParaRPr lang="en-US" altLang="ja-JP" sz="1200" dirty="0" smtClean="0"/>
          </a:p>
          <a:p>
            <a:r>
              <a:rPr lang="en-US" altLang="ja-JP" sz="1200" dirty="0" smtClean="0"/>
              <a:t> </a:t>
            </a:r>
            <a:endParaRPr lang="ja-JP" altLang="en-US" sz="1200" dirty="0"/>
          </a:p>
        </p:txBody>
      </p:sp>
    </p:spTree>
    <p:extLst>
      <p:ext uri="{BB962C8B-B14F-4D97-AF65-F5344CB8AC3E}">
        <p14:creationId xmlns:p14="http://schemas.microsoft.com/office/powerpoint/2010/main" val="27697890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9031111" cy="776111"/>
          </a:xfrm>
        </p:spPr>
        <p:txBody>
          <a:bodyPr/>
          <a:lstStyle/>
          <a:p>
            <a:r>
              <a:rPr lang="en-US" dirty="0" smtClean="0"/>
              <a:t>Example</a:t>
            </a:r>
            <a:endParaRPr lang="en-US" dirty="0"/>
          </a:p>
        </p:txBody>
      </p:sp>
      <p:sp>
        <p:nvSpPr>
          <p:cNvPr id="3" name="Content Placeholder 2"/>
          <p:cNvSpPr>
            <a:spLocks noGrp="1"/>
          </p:cNvSpPr>
          <p:nvPr>
            <p:ph idx="1"/>
          </p:nvPr>
        </p:nvSpPr>
        <p:spPr>
          <a:xfrm>
            <a:off x="-1" y="776111"/>
            <a:ext cx="9031111" cy="5350052"/>
          </a:xfrm>
        </p:spPr>
        <p:txBody>
          <a:bodyPr/>
          <a:lstStyle/>
          <a:p>
            <a:pPr marL="0" indent="0">
              <a:buNone/>
            </a:pPr>
            <a:r>
              <a:rPr lang="en-US" dirty="0" smtClean="0"/>
              <a:t>Consider a study to see the effect of two medicines on patients.</a:t>
            </a:r>
          </a:p>
          <a:p>
            <a:pPr marL="0" indent="0">
              <a:buNone/>
            </a:pPr>
            <a:endParaRPr lang="en-US" dirty="0" smtClean="0"/>
          </a:p>
          <a:p>
            <a:pPr marL="0" indent="0">
              <a:buNone/>
            </a:pPr>
            <a:r>
              <a:rPr lang="en-US" dirty="0" smtClean="0"/>
              <a:t>There are two datasets with test result for each medicine and a statistic like mean of dataset is used for comparing the test results.</a:t>
            </a:r>
          </a:p>
          <a:p>
            <a:pPr marL="0" indent="0">
              <a:buNone/>
            </a:pPr>
            <a:endParaRPr lang="en-US" dirty="0"/>
          </a:p>
        </p:txBody>
      </p:sp>
    </p:spTree>
    <p:extLst>
      <p:ext uri="{BB962C8B-B14F-4D97-AF65-F5344CB8AC3E}">
        <p14:creationId xmlns:p14="http://schemas.microsoft.com/office/powerpoint/2010/main" val="29938456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p:spPr>
        <p:txBody>
          <a:bodyPr>
            <a:noAutofit/>
          </a:bodyPr>
          <a:lstStyle/>
          <a:p>
            <a:pPr algn="l"/>
            <a:r>
              <a:rPr lang="en-US" sz="2000" dirty="0" smtClean="0"/>
              <a:t> Null Hypothesis: The two medicines have same effect, (</a:t>
            </a:r>
            <a:r>
              <a:rPr lang="en-US" sz="2000" dirty="0" err="1" smtClean="0"/>
              <a:t>i.e</a:t>
            </a:r>
            <a:r>
              <a:rPr lang="en-US" sz="2000" dirty="0" smtClean="0"/>
              <a:t>) means f the two datasets are equal.</a:t>
            </a:r>
            <a:br>
              <a:rPr lang="en-US" sz="2000" dirty="0" smtClean="0"/>
            </a:br>
            <a:r>
              <a:rPr lang="en-US" sz="2000" dirty="0" smtClean="0"/>
              <a:t>                                               Null Hypothesis Testing: (H0): μ1= μ2</a:t>
            </a:r>
            <a:endParaRPr lang="en-US" sz="2000" dirty="0"/>
          </a:p>
        </p:txBody>
      </p:sp>
      <p:sp>
        <p:nvSpPr>
          <p:cNvPr id="3" name="TextBox 2"/>
          <p:cNvSpPr txBox="1"/>
          <p:nvPr/>
        </p:nvSpPr>
        <p:spPr>
          <a:xfrm>
            <a:off x="0" y="1792111"/>
            <a:ext cx="9143999" cy="923330"/>
          </a:xfrm>
          <a:prstGeom prst="rect">
            <a:avLst/>
          </a:prstGeom>
          <a:noFill/>
        </p:spPr>
        <p:txBody>
          <a:bodyPr wrap="square" rtlCol="0">
            <a:spAutoFit/>
          </a:bodyPr>
          <a:lstStyle/>
          <a:p>
            <a:r>
              <a:rPr lang="en-US" dirty="0" smtClean="0"/>
              <a:t> Alternate Hypothesis: The two medicines have different effect; (</a:t>
            </a:r>
            <a:r>
              <a:rPr lang="en-US" dirty="0" err="1" smtClean="0"/>
              <a:t>i.e</a:t>
            </a:r>
            <a:r>
              <a:rPr lang="en-US" dirty="0" smtClean="0"/>
              <a:t>)  means are not equal.</a:t>
            </a:r>
          </a:p>
          <a:p>
            <a:endParaRPr lang="en-US" dirty="0" smtClean="0"/>
          </a:p>
          <a:p>
            <a:pPr algn="ctr"/>
            <a:r>
              <a:rPr lang="en-US" dirty="0" smtClean="0"/>
              <a:t>Alternate Hypothesis Testing: (H1): μ1≠ μ2</a:t>
            </a:r>
            <a:endParaRPr lang="en-US" dirty="0"/>
          </a:p>
        </p:txBody>
      </p:sp>
      <p:cxnSp>
        <p:nvCxnSpPr>
          <p:cNvPr id="5" name="Straight Arrow Connector 4"/>
          <p:cNvCxnSpPr/>
          <p:nvPr/>
        </p:nvCxnSpPr>
        <p:spPr>
          <a:xfrm flipH="1">
            <a:off x="2370667" y="2715441"/>
            <a:ext cx="2201333" cy="95344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a:off x="4572000" y="2757774"/>
            <a:ext cx="2032000" cy="91111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Rectangle 8"/>
          <p:cNvSpPr/>
          <p:nvPr/>
        </p:nvSpPr>
        <p:spPr>
          <a:xfrm>
            <a:off x="324556" y="3781778"/>
            <a:ext cx="2822222" cy="282222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u="sng" dirty="0" smtClean="0"/>
              <a:t>Type I error:</a:t>
            </a:r>
          </a:p>
          <a:p>
            <a:pPr algn="ctr"/>
            <a:r>
              <a:rPr lang="en-US" sz="1400" dirty="0"/>
              <a:t>T</a:t>
            </a:r>
            <a:r>
              <a:rPr lang="en-US" sz="1400" dirty="0" smtClean="0"/>
              <a:t>he study rejects the null hypothesis and concludes that the two medicines are different when they actually have the same effect.</a:t>
            </a:r>
          </a:p>
          <a:p>
            <a:pPr algn="ctr"/>
            <a:r>
              <a:rPr lang="en-US" sz="1400" b="1" u="sng" dirty="0" smtClean="0"/>
              <a:t>Consequence:</a:t>
            </a:r>
          </a:p>
          <a:p>
            <a:pPr algn="ctr"/>
            <a:r>
              <a:rPr lang="en-US" sz="1400" dirty="0" smtClean="0"/>
              <a:t>Rejecting a medicine as less effective is not that big a problem because patients have at least one medicine for treatment.</a:t>
            </a:r>
          </a:p>
          <a:p>
            <a:pPr algn="ctr"/>
            <a:endParaRPr lang="en-US" sz="1400" dirty="0" smtClean="0"/>
          </a:p>
          <a:p>
            <a:pPr algn="ctr"/>
            <a:endParaRPr lang="en-US" sz="1400" dirty="0"/>
          </a:p>
        </p:txBody>
      </p:sp>
      <p:sp>
        <p:nvSpPr>
          <p:cNvPr id="10" name="Rectangle 9"/>
          <p:cNvSpPr/>
          <p:nvPr/>
        </p:nvSpPr>
        <p:spPr>
          <a:xfrm>
            <a:off x="5997222" y="3781778"/>
            <a:ext cx="2723445" cy="2695222"/>
          </a:xfrm>
          <a:prstGeom prst="rect">
            <a:avLst/>
          </a:prstGeom>
          <a:ln/>
        </p:spPr>
        <p:style>
          <a:lnRef idx="1">
            <a:schemeClr val="accent1"/>
          </a:lnRef>
          <a:fillRef idx="3">
            <a:schemeClr val="accent1"/>
          </a:fillRef>
          <a:effectRef idx="2">
            <a:schemeClr val="accent1"/>
          </a:effectRef>
          <a:fontRef idx="minor">
            <a:schemeClr val="lt1"/>
          </a:fontRef>
        </p:style>
        <p:txBody>
          <a:bodyPr/>
          <a:lstStyle/>
          <a:p>
            <a:pPr algn="ctr"/>
            <a:r>
              <a:rPr lang="en-US" sz="1400" u="sng" dirty="0" smtClean="0"/>
              <a:t>Type II error</a:t>
            </a:r>
          </a:p>
          <a:p>
            <a:pPr algn="ctr"/>
            <a:r>
              <a:rPr lang="en-US" sz="1400" dirty="0"/>
              <a:t>T</a:t>
            </a:r>
            <a:r>
              <a:rPr lang="en-US" sz="1400" dirty="0" smtClean="0"/>
              <a:t>he study fails to reject the null hypothesis and concludes that both the medicines are effective in treating the patients when one of them is not.</a:t>
            </a:r>
          </a:p>
          <a:p>
            <a:pPr algn="ctr"/>
            <a:r>
              <a:rPr lang="en-US" sz="1400" b="1" u="sng" dirty="0" smtClean="0"/>
              <a:t>Consequence:</a:t>
            </a:r>
          </a:p>
          <a:p>
            <a:pPr algn="ctr"/>
            <a:r>
              <a:rPr lang="en-US" sz="1400" b="1" dirty="0" smtClean="0"/>
              <a:t>Not rejecting a medicine that can not treat patients can cost patients their .This error is not acceptable.</a:t>
            </a:r>
          </a:p>
          <a:p>
            <a:pPr algn="ctr"/>
            <a:endParaRPr lang="en-US" sz="1400" dirty="0"/>
          </a:p>
        </p:txBody>
      </p:sp>
    </p:spTree>
    <p:extLst>
      <p:ext uri="{BB962C8B-B14F-4D97-AF65-F5344CB8AC3E}">
        <p14:creationId xmlns:p14="http://schemas.microsoft.com/office/powerpoint/2010/main" val="31091745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708473"/>
          </a:xfrm>
        </p:spPr>
        <p:txBody>
          <a:bodyPr>
            <a:normAutofit/>
          </a:bodyPr>
          <a:lstStyle/>
          <a:p>
            <a:r>
              <a:rPr lang="en-US" dirty="0" smtClean="0"/>
              <a:t>How do you evaluate the risk of type I or Type II error?</a:t>
            </a:r>
            <a:endParaRPr lang="en-US" dirty="0"/>
          </a:p>
        </p:txBody>
      </p:sp>
    </p:spTree>
    <p:extLst>
      <p:ext uri="{BB962C8B-B14F-4D97-AF65-F5344CB8AC3E}">
        <p14:creationId xmlns:p14="http://schemas.microsoft.com/office/powerpoint/2010/main" val="37897173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mg006.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8222"/>
            <a:ext cx="9131300" cy="6845300"/>
          </a:xfrm>
          <a:prstGeom prst="rect">
            <a:avLst/>
          </a:prstGeom>
        </p:spPr>
      </p:pic>
    </p:spTree>
    <p:extLst>
      <p:ext uri="{BB962C8B-B14F-4D97-AF65-F5344CB8AC3E}">
        <p14:creationId xmlns:p14="http://schemas.microsoft.com/office/powerpoint/2010/main" val="30847004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24556"/>
            <a:ext cx="9143999" cy="5632310"/>
          </a:xfrm>
          <a:prstGeom prst="rect">
            <a:avLst/>
          </a:prstGeom>
        </p:spPr>
        <p:txBody>
          <a:bodyPr wrap="square">
            <a:spAutoFit/>
          </a:bodyPr>
          <a:lstStyle/>
          <a:p>
            <a:r>
              <a:rPr lang="en-US" sz="2400" dirty="0" smtClean="0"/>
              <a:t>A recent paper (available in preprint) by a long list of authors, including some heavy hitters like John P.A. Ioannidis, suggests that the p-value that is typically used for the threshold of statistical significance, be changes in the psychology and biomedical fields from 0.05 to 0.005. They write:</a:t>
            </a:r>
          </a:p>
          <a:p>
            <a:endParaRPr lang="en-US" sz="2400" dirty="0" smtClean="0"/>
          </a:p>
          <a:p>
            <a:r>
              <a:rPr lang="en-US" sz="2400" dirty="0" smtClean="0"/>
              <a:t>“</a:t>
            </a:r>
            <a:r>
              <a:rPr lang="en-US" sz="2400" dirty="0" smtClean="0">
                <a:solidFill>
                  <a:srgbClr val="FF0000"/>
                </a:solidFill>
              </a:rPr>
              <a:t>For fields where the threshold for defining statistical significance for new discoveries is P &lt; 0.05, we propose a change to P &lt; 0.005. This simple step would immediately improve the reproducibility of scientific research in many fields. Results that would currently be called “significant” but do not meet the new threshold should instead be called “suggestive.” While statisticians have known the relative weakness of using P≈0.05 as a threshold for discovery and the proposal to lower it to 0.005 is not new, a critical mass of researchers now endorse this change”</a:t>
            </a:r>
            <a:endParaRPr lang="en-US" sz="2400" dirty="0">
              <a:solidFill>
                <a:srgbClr val="FF0000"/>
              </a:solidFill>
            </a:endParaRPr>
          </a:p>
        </p:txBody>
      </p:sp>
    </p:spTree>
    <p:extLst>
      <p:ext uri="{BB962C8B-B14F-4D97-AF65-F5344CB8AC3E}">
        <p14:creationId xmlns:p14="http://schemas.microsoft.com/office/powerpoint/2010/main" val="41508561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way to look at P-Value?</a:t>
            </a:r>
            <a:endParaRPr lang="en-US" dirty="0"/>
          </a:p>
        </p:txBody>
      </p:sp>
      <p:sp>
        <p:nvSpPr>
          <p:cNvPr id="4" name="Content Placeholder 3"/>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r>
              <a:rPr lang="en-US" dirty="0" smtClean="0"/>
              <a:t>What are the odds that you would have gotten the results you did (or greater) if your hypothesis is not true? </a:t>
            </a:r>
            <a:endParaRPr lang="en-US" dirty="0"/>
          </a:p>
        </p:txBody>
      </p:sp>
    </p:spTree>
    <p:extLst>
      <p:ext uri="{BB962C8B-B14F-4D97-AF65-F5344CB8AC3E}">
        <p14:creationId xmlns:p14="http://schemas.microsoft.com/office/powerpoint/2010/main" val="21953351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In medicine this usually refers to an effect, such as the difference in pain reduction between a placebo and an experimental treatment. </a:t>
            </a:r>
            <a:r>
              <a:rPr lang="en-US" b="1" u="sng" dirty="0" smtClean="0"/>
              <a:t>Is that difference statistically significant? </a:t>
            </a:r>
            <a:r>
              <a:rPr lang="en-US" dirty="0" smtClean="0"/>
              <a:t>A p-value of 0.05, the traditional threshold, means that there is a 5% chance that you would have obtained those results without there being a real effect. A p-value of 0.005 means there is a 0.05% chance – or a change from 1/20 to 1/200.</a:t>
            </a:r>
          </a:p>
          <a:p>
            <a:endParaRPr lang="en-US" dirty="0"/>
          </a:p>
        </p:txBody>
      </p:sp>
    </p:spTree>
    <p:extLst>
      <p:ext uri="{BB962C8B-B14F-4D97-AF65-F5344CB8AC3E}">
        <p14:creationId xmlns:p14="http://schemas.microsoft.com/office/powerpoint/2010/main" val="29423966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valu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90222"/>
            <a:ext cx="9144000" cy="4826000"/>
          </a:xfrm>
          <a:prstGeom prst="rect">
            <a:avLst/>
          </a:prstGeom>
        </p:spPr>
      </p:pic>
      <p:sp>
        <p:nvSpPr>
          <p:cNvPr id="5" name="TextBox 4"/>
          <p:cNvSpPr txBox="1"/>
          <p:nvPr/>
        </p:nvSpPr>
        <p:spPr>
          <a:xfrm>
            <a:off x="0" y="5520225"/>
            <a:ext cx="9144000" cy="1200329"/>
          </a:xfrm>
          <a:prstGeom prst="rect">
            <a:avLst/>
          </a:prstGeom>
          <a:noFill/>
        </p:spPr>
        <p:txBody>
          <a:bodyPr wrap="square" rtlCol="0">
            <a:spAutoFit/>
          </a:bodyPr>
          <a:lstStyle/>
          <a:p>
            <a:r>
              <a:rPr lang="en-US" dirty="0" smtClean="0"/>
              <a:t>This may explain why researchers often experience disappointment when trying to reproduce statistically significant results.  </a:t>
            </a:r>
          </a:p>
          <a:p>
            <a:r>
              <a:rPr lang="en-US" dirty="0"/>
              <a:t> </a:t>
            </a:r>
            <a:r>
              <a:rPr lang="en-US" dirty="0" smtClean="0"/>
              <a:t>Ref: https://</a:t>
            </a:r>
            <a:r>
              <a:rPr lang="en-US" dirty="0" err="1" smtClean="0"/>
              <a:t>www.genialis.com</a:t>
            </a:r>
            <a:r>
              <a:rPr lang="en-US" dirty="0" smtClean="0"/>
              <a:t>/2016/03/15/can-you-please-repeat-that-improving-reproducibility-of-research-in-the-era-of-false-positives/</a:t>
            </a:r>
            <a:endParaRPr lang="en-US" dirty="0"/>
          </a:p>
        </p:txBody>
      </p:sp>
    </p:spTree>
    <p:extLst>
      <p:ext uri="{BB962C8B-B14F-4D97-AF65-F5344CB8AC3E}">
        <p14:creationId xmlns:p14="http://schemas.microsoft.com/office/powerpoint/2010/main" val="30437342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45918"/>
          </a:xfrm>
        </p:spPr>
        <p:txBody>
          <a:bodyPr>
            <a:normAutofit/>
          </a:bodyPr>
          <a:lstStyle/>
          <a:p>
            <a:r>
              <a:rPr lang="en-US" dirty="0" smtClean="0"/>
              <a:t>How do you determine if the sample sets use in a study are similar or different?</a:t>
            </a:r>
            <a:endParaRPr lang="en-US" dirty="0"/>
          </a:p>
        </p:txBody>
      </p:sp>
    </p:spTree>
    <p:extLst>
      <p:ext uri="{BB962C8B-B14F-4D97-AF65-F5344CB8AC3E}">
        <p14:creationId xmlns:p14="http://schemas.microsoft.com/office/powerpoint/2010/main" val="31028097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1754327"/>
          </a:xfrm>
          <a:prstGeom prst="rect">
            <a:avLst/>
          </a:prstGeom>
          <a:noFill/>
        </p:spPr>
        <p:txBody>
          <a:bodyPr wrap="square" rtlCol="0">
            <a:spAutoFit/>
          </a:bodyPr>
          <a:lstStyle/>
          <a:p>
            <a:r>
              <a:rPr kumimoji="1" lang="en-US" altLang="ja-JP" sz="3600" b="1" dirty="0">
                <a:solidFill>
                  <a:schemeClr val="tx1">
                    <a:lumMod val="50000"/>
                    <a:lumOff val="50000"/>
                  </a:schemeClr>
                </a:solidFill>
              </a:rPr>
              <a:t>S</a:t>
            </a:r>
            <a:r>
              <a:rPr kumimoji="1" lang="en-US" altLang="ja-JP" sz="3600" b="1" dirty="0" smtClean="0">
                <a:solidFill>
                  <a:schemeClr val="tx1">
                    <a:lumMod val="50000"/>
                    <a:lumOff val="50000"/>
                  </a:schemeClr>
                </a:solidFill>
              </a:rPr>
              <a:t>tandard deviation</a:t>
            </a:r>
            <a:r>
              <a:rPr kumimoji="1" lang="en-US" altLang="ja-JP" sz="3200" dirty="0" smtClean="0">
                <a:solidFill>
                  <a:schemeClr val="tx1">
                    <a:lumMod val="50000"/>
                    <a:lumOff val="50000"/>
                  </a:schemeClr>
                </a:solidFill>
              </a:rPr>
              <a:t> is a measure of the </a:t>
            </a:r>
            <a:r>
              <a:rPr kumimoji="1" lang="en-US" altLang="ja-JP" sz="3600" b="1" dirty="0" smtClean="0">
                <a:solidFill>
                  <a:schemeClr val="tx1">
                    <a:lumMod val="50000"/>
                    <a:lumOff val="50000"/>
                  </a:schemeClr>
                </a:solidFill>
              </a:rPr>
              <a:t>spread of most of the data. </a:t>
            </a:r>
            <a:r>
              <a:rPr kumimoji="1" lang="en-US" altLang="ja-JP" sz="3600" b="1" dirty="0" smtClean="0">
                <a:solidFill>
                  <a:srgbClr val="800000"/>
                </a:solidFill>
              </a:rPr>
              <a:t>Error bars </a:t>
            </a:r>
            <a:r>
              <a:rPr kumimoji="1" lang="en-US" altLang="ja-JP" sz="3600" dirty="0" smtClean="0"/>
              <a:t>are a</a:t>
            </a:r>
            <a:r>
              <a:rPr kumimoji="1" lang="en-US" altLang="ja-JP" sz="3600" b="1" dirty="0" smtClean="0"/>
              <a:t> </a:t>
            </a:r>
            <a:r>
              <a:rPr kumimoji="1" lang="en-US" altLang="ja-JP" sz="3600" b="1" dirty="0" smtClean="0">
                <a:solidFill>
                  <a:srgbClr val="800000"/>
                </a:solidFill>
              </a:rPr>
              <a:t>graphical representation</a:t>
            </a:r>
            <a:r>
              <a:rPr kumimoji="1" lang="en-US" altLang="ja-JP" sz="3600" b="1" dirty="0" smtClean="0"/>
              <a:t> </a:t>
            </a:r>
            <a:r>
              <a:rPr kumimoji="1" lang="en-US" altLang="ja-JP" sz="3600" dirty="0" smtClean="0"/>
              <a:t>of the </a:t>
            </a:r>
            <a:r>
              <a:rPr kumimoji="1" lang="en-US" altLang="ja-JP" sz="3600" b="1" dirty="0" smtClean="0">
                <a:solidFill>
                  <a:srgbClr val="800000"/>
                </a:solidFill>
              </a:rPr>
              <a:t>variability</a:t>
            </a:r>
            <a:r>
              <a:rPr kumimoji="1" lang="en-US" altLang="ja-JP" sz="3600" b="1" dirty="0" smtClean="0"/>
              <a:t> </a:t>
            </a:r>
            <a:r>
              <a:rPr kumimoji="1" lang="en-US" altLang="ja-JP" sz="3600" dirty="0" smtClean="0"/>
              <a:t>of data</a:t>
            </a:r>
            <a:r>
              <a:rPr kumimoji="1" lang="en-US" altLang="ja-JP" sz="3600" b="1" dirty="0" smtClean="0"/>
              <a:t>. </a:t>
            </a:r>
            <a:endParaRPr kumimoji="1" lang="ja-JP" altLang="en-US" sz="3200" dirty="0"/>
          </a:p>
        </p:txBody>
      </p:sp>
      <p:pic>
        <p:nvPicPr>
          <p:cNvPr id="9" name="Picture 3"/>
          <p:cNvPicPr>
            <a:picLocks noChangeAspect="1" noChangeArrowheads="1"/>
          </p:cNvPicPr>
          <p:nvPr/>
        </p:nvPicPr>
        <p:blipFill rotWithShape="1">
          <a:blip r:embed="rId3" cstate="print"/>
          <a:srcRect t="29976" r="52430"/>
          <a:stretch/>
        </p:blipFill>
        <p:spPr bwMode="auto">
          <a:xfrm>
            <a:off x="0" y="2438400"/>
            <a:ext cx="4267200" cy="4147285"/>
          </a:xfrm>
          <a:prstGeom prst="rect">
            <a:avLst/>
          </a:prstGeom>
          <a:noFill/>
          <a:ln w="9525">
            <a:noFill/>
            <a:miter lim="800000"/>
            <a:headEnd/>
            <a:tailEnd/>
          </a:ln>
        </p:spPr>
      </p:pic>
      <p:sp>
        <p:nvSpPr>
          <p:cNvPr id="11" name="TextBox 10"/>
          <p:cNvSpPr txBox="1"/>
          <p:nvPr/>
        </p:nvSpPr>
        <p:spPr>
          <a:xfrm>
            <a:off x="4419600" y="2586335"/>
            <a:ext cx="4343400" cy="1769715"/>
          </a:xfrm>
          <a:prstGeom prst="rect">
            <a:avLst/>
          </a:prstGeom>
          <a:noFill/>
        </p:spPr>
        <p:txBody>
          <a:bodyPr wrap="square" rtlCol="0">
            <a:spAutoFit/>
          </a:bodyPr>
          <a:lstStyle/>
          <a:p>
            <a:r>
              <a:rPr kumimoji="1" lang="en-US" altLang="ja-JP" sz="2000" dirty="0" smtClean="0"/>
              <a:t>Which of the two sets of data has: </a:t>
            </a:r>
          </a:p>
          <a:p>
            <a:endParaRPr kumimoji="1" lang="en-US" altLang="ja-JP" sz="800" dirty="0"/>
          </a:p>
          <a:p>
            <a:pPr marL="342900" indent="-342900">
              <a:buAutoNum type="alphaLcPeriod"/>
            </a:pPr>
            <a:r>
              <a:rPr kumimoji="1" lang="en-US" altLang="ja-JP" sz="2000" dirty="0" smtClean="0"/>
              <a:t>The highest mean? </a:t>
            </a:r>
          </a:p>
          <a:p>
            <a:endParaRPr kumimoji="1" lang="en-US" altLang="ja-JP" sz="2000" dirty="0" smtClean="0"/>
          </a:p>
          <a:p>
            <a:endParaRPr kumimoji="1" lang="en-US" altLang="ja-JP" sz="2000" dirty="0" smtClean="0"/>
          </a:p>
          <a:p>
            <a:pPr marL="342900" indent="-342900">
              <a:buAutoNum type="alphaLcPeriod"/>
            </a:pPr>
            <a:r>
              <a:rPr kumimoji="1" lang="en-US" altLang="ja-JP" sz="2000" dirty="0" smtClean="0"/>
              <a:t>The greatest variability in the data?</a:t>
            </a:r>
            <a:endParaRPr kumimoji="1" lang="ja-JP" altLang="en-US" sz="2000" dirty="0"/>
          </a:p>
        </p:txBody>
      </p:sp>
      <p:sp>
        <p:nvSpPr>
          <p:cNvPr id="12" name="TextBox 11"/>
          <p:cNvSpPr txBox="1"/>
          <p:nvPr/>
        </p:nvSpPr>
        <p:spPr>
          <a:xfrm>
            <a:off x="5105400" y="3348335"/>
            <a:ext cx="2362200" cy="461665"/>
          </a:xfrm>
          <a:prstGeom prst="rect">
            <a:avLst/>
          </a:prstGeom>
          <a:noFill/>
        </p:spPr>
        <p:txBody>
          <a:bodyPr wrap="square" rtlCol="0">
            <a:spAutoFit/>
          </a:bodyPr>
          <a:lstStyle/>
          <a:p>
            <a:r>
              <a:rPr kumimoji="1" lang="en-US" altLang="ja-JP" sz="2400" i="1" dirty="0" smtClean="0">
                <a:solidFill>
                  <a:srgbClr val="FF6600"/>
                </a:solidFill>
              </a:rPr>
              <a:t>A</a:t>
            </a:r>
            <a:endParaRPr kumimoji="1" lang="ja-JP" altLang="en-US" sz="2400" i="1" dirty="0">
              <a:solidFill>
                <a:srgbClr val="FF6600"/>
              </a:solidFill>
            </a:endParaRPr>
          </a:p>
        </p:txBody>
      </p:sp>
      <p:sp>
        <p:nvSpPr>
          <p:cNvPr id="14" name="TextBox 13"/>
          <p:cNvSpPr txBox="1"/>
          <p:nvPr/>
        </p:nvSpPr>
        <p:spPr>
          <a:xfrm>
            <a:off x="5105400" y="4262735"/>
            <a:ext cx="2362200" cy="461665"/>
          </a:xfrm>
          <a:prstGeom prst="rect">
            <a:avLst/>
          </a:prstGeom>
          <a:noFill/>
        </p:spPr>
        <p:txBody>
          <a:bodyPr wrap="square" rtlCol="0">
            <a:spAutoFit/>
          </a:bodyPr>
          <a:lstStyle/>
          <a:p>
            <a:r>
              <a:rPr kumimoji="1" lang="en-US" altLang="ja-JP" sz="2400" i="1" dirty="0" smtClean="0">
                <a:solidFill>
                  <a:srgbClr val="FF6600"/>
                </a:solidFill>
              </a:rPr>
              <a:t>B</a:t>
            </a:r>
            <a:endParaRPr kumimoji="1" lang="ja-JP" altLang="en-US" sz="2400" i="1" dirty="0">
              <a:solidFill>
                <a:srgbClr val="FF6600"/>
              </a:solidFill>
            </a:endParaRPr>
          </a:p>
        </p:txBody>
      </p:sp>
      <p:sp>
        <p:nvSpPr>
          <p:cNvPr id="4" name="TextBox 3"/>
          <p:cNvSpPr txBox="1"/>
          <p:nvPr/>
        </p:nvSpPr>
        <p:spPr>
          <a:xfrm>
            <a:off x="152400" y="1752600"/>
            <a:ext cx="8534400" cy="369332"/>
          </a:xfrm>
          <a:prstGeom prst="rect">
            <a:avLst/>
          </a:prstGeom>
          <a:noFill/>
        </p:spPr>
        <p:txBody>
          <a:bodyPr wrap="square" rtlCol="0">
            <a:spAutoFit/>
          </a:bodyPr>
          <a:lstStyle/>
          <a:p>
            <a:r>
              <a:rPr kumimoji="1" lang="en-US" altLang="ja-JP" i="1" dirty="0" smtClean="0"/>
              <a:t>Error bars could represent standard deviation, range or confidence intervals</a:t>
            </a:r>
            <a:r>
              <a:rPr kumimoji="1" lang="en-US" altLang="ja-JP" dirty="0" smtClean="0"/>
              <a:t>. </a:t>
            </a:r>
            <a:endParaRPr kumimoji="1" lang="ja-JP" altLang="en-US" dirty="0"/>
          </a:p>
        </p:txBody>
      </p:sp>
    </p:spTree>
    <p:extLst>
      <p:ext uri="{BB962C8B-B14F-4D97-AF65-F5344CB8AC3E}">
        <p14:creationId xmlns:p14="http://schemas.microsoft.com/office/powerpoint/2010/main" val="22285431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0" y="274638"/>
            <a:ext cx="8229600" cy="5934075"/>
          </a:xfrm>
        </p:spPr>
        <p:txBody>
          <a:bodyPr/>
          <a:lstStyle/>
          <a:p>
            <a:r>
              <a:rPr lang="en-US" dirty="0" smtClean="0"/>
              <a:t>Quick review </a:t>
            </a:r>
            <a:endParaRPr lang="en-US" dirty="0"/>
          </a:p>
        </p:txBody>
      </p:sp>
    </p:spTree>
    <p:extLst>
      <p:ext uri="{BB962C8B-B14F-4D97-AF65-F5344CB8AC3E}">
        <p14:creationId xmlns:p14="http://schemas.microsoft.com/office/powerpoint/2010/main" val="42026576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stretch>
            <a:fillRect/>
          </a:stretch>
        </p:blipFill>
        <p:spPr>
          <a:xfrm>
            <a:off x="76200" y="1676400"/>
            <a:ext cx="4348635" cy="2133600"/>
          </a:xfrm>
          <a:prstGeom prst="rect">
            <a:avLst/>
          </a:prstGeom>
        </p:spPr>
      </p:pic>
      <p:pic>
        <p:nvPicPr>
          <p:cNvPr id="4" name="Picture 3"/>
          <p:cNvPicPr>
            <a:picLocks noChangeAspect="1"/>
          </p:cNvPicPr>
          <p:nvPr/>
        </p:nvPicPr>
        <p:blipFill>
          <a:blip r:embed="rId4"/>
          <a:stretch>
            <a:fillRect/>
          </a:stretch>
        </p:blipFill>
        <p:spPr>
          <a:xfrm>
            <a:off x="4953000" y="1828800"/>
            <a:ext cx="3886200" cy="1855141"/>
          </a:xfrm>
          <a:prstGeom prst="rect">
            <a:avLst/>
          </a:prstGeom>
        </p:spPr>
      </p:pic>
      <p:sp>
        <p:nvSpPr>
          <p:cNvPr id="5" name="TextBox 4"/>
          <p:cNvSpPr txBox="1"/>
          <p:nvPr/>
        </p:nvSpPr>
        <p:spPr>
          <a:xfrm>
            <a:off x="0" y="0"/>
            <a:ext cx="9144000" cy="1015663"/>
          </a:xfrm>
          <a:prstGeom prst="rect">
            <a:avLst/>
          </a:prstGeom>
          <a:noFill/>
        </p:spPr>
        <p:txBody>
          <a:bodyPr wrap="square" rtlCol="0">
            <a:spAutoFit/>
          </a:bodyPr>
          <a:lstStyle/>
          <a:p>
            <a:r>
              <a:rPr kumimoji="1" lang="en-US" altLang="ja-JP" sz="2800" dirty="0" smtClean="0"/>
              <a:t>The overlap of a set of error bars gives a </a:t>
            </a:r>
            <a:r>
              <a:rPr kumimoji="1" lang="en-US" altLang="ja-JP" sz="2800" b="1" dirty="0" smtClean="0"/>
              <a:t>clue</a:t>
            </a:r>
            <a:r>
              <a:rPr kumimoji="1" lang="en-US" altLang="ja-JP" sz="2800" dirty="0" smtClean="0"/>
              <a:t> as to the </a:t>
            </a:r>
            <a:r>
              <a:rPr kumimoji="1" lang="en-US" altLang="ja-JP" sz="3200" b="1" dirty="0" smtClean="0"/>
              <a:t>significance</a:t>
            </a:r>
            <a:r>
              <a:rPr kumimoji="1" lang="en-US" altLang="ja-JP" sz="2800" dirty="0" smtClean="0"/>
              <a:t> of the difference between two sets of data. </a:t>
            </a:r>
            <a:endParaRPr kumimoji="1" lang="ja-JP" altLang="en-US" sz="2800" dirty="0"/>
          </a:p>
        </p:txBody>
      </p:sp>
      <p:sp>
        <p:nvSpPr>
          <p:cNvPr id="6" name="Rectangle 5"/>
          <p:cNvSpPr/>
          <p:nvPr/>
        </p:nvSpPr>
        <p:spPr>
          <a:xfrm>
            <a:off x="304800" y="2464741"/>
            <a:ext cx="3733800" cy="457200"/>
          </a:xfrm>
          <a:prstGeom prst="rect">
            <a:avLst/>
          </a:prstGeom>
          <a:no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7" name="Rectangle 6"/>
          <p:cNvSpPr/>
          <p:nvPr/>
        </p:nvSpPr>
        <p:spPr>
          <a:xfrm>
            <a:off x="4343400" y="2540941"/>
            <a:ext cx="3733800" cy="228600"/>
          </a:xfrm>
          <a:prstGeom prst="rect">
            <a:avLst/>
          </a:prstGeom>
          <a:no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 name="TextBox 9"/>
          <p:cNvSpPr txBox="1"/>
          <p:nvPr/>
        </p:nvSpPr>
        <p:spPr>
          <a:xfrm>
            <a:off x="457200" y="1219200"/>
            <a:ext cx="3657600" cy="584776"/>
          </a:xfrm>
          <a:prstGeom prst="rect">
            <a:avLst/>
          </a:prstGeom>
          <a:noFill/>
        </p:spPr>
        <p:txBody>
          <a:bodyPr wrap="square" rtlCol="0">
            <a:spAutoFit/>
          </a:bodyPr>
          <a:lstStyle/>
          <a:p>
            <a:pPr algn="ctr"/>
            <a:r>
              <a:rPr kumimoji="1" lang="en-US" altLang="ja-JP" sz="3200" dirty="0" smtClean="0">
                <a:solidFill>
                  <a:schemeClr val="accent6">
                    <a:lumMod val="75000"/>
                  </a:schemeClr>
                </a:solidFill>
              </a:rPr>
              <a:t>Large overlap</a:t>
            </a:r>
            <a:endParaRPr kumimoji="1" lang="ja-JP" altLang="en-US" sz="3200" dirty="0">
              <a:solidFill>
                <a:schemeClr val="accent6">
                  <a:lumMod val="75000"/>
                </a:schemeClr>
              </a:solidFill>
            </a:endParaRPr>
          </a:p>
        </p:txBody>
      </p:sp>
      <p:sp>
        <p:nvSpPr>
          <p:cNvPr id="11" name="TextBox 10"/>
          <p:cNvSpPr txBox="1"/>
          <p:nvPr/>
        </p:nvSpPr>
        <p:spPr>
          <a:xfrm>
            <a:off x="4572000" y="1244024"/>
            <a:ext cx="3657600" cy="584776"/>
          </a:xfrm>
          <a:prstGeom prst="rect">
            <a:avLst/>
          </a:prstGeom>
          <a:noFill/>
        </p:spPr>
        <p:txBody>
          <a:bodyPr wrap="square" rtlCol="0">
            <a:spAutoFit/>
          </a:bodyPr>
          <a:lstStyle/>
          <a:p>
            <a:pPr algn="ctr"/>
            <a:r>
              <a:rPr kumimoji="1" lang="en-US" altLang="ja-JP" sz="3200" dirty="0" smtClean="0">
                <a:solidFill>
                  <a:schemeClr val="accent6">
                    <a:lumMod val="75000"/>
                  </a:schemeClr>
                </a:solidFill>
              </a:rPr>
              <a:t>No overlap</a:t>
            </a:r>
            <a:endParaRPr kumimoji="1" lang="ja-JP" altLang="en-US" sz="3200" dirty="0">
              <a:solidFill>
                <a:schemeClr val="accent6">
                  <a:lumMod val="75000"/>
                </a:schemeClr>
              </a:solidFill>
            </a:endParaRPr>
          </a:p>
        </p:txBody>
      </p:sp>
      <p:sp>
        <p:nvSpPr>
          <p:cNvPr id="12" name="TextBox 11"/>
          <p:cNvSpPr txBox="1"/>
          <p:nvPr/>
        </p:nvSpPr>
        <p:spPr>
          <a:xfrm>
            <a:off x="304800" y="3657600"/>
            <a:ext cx="3810000" cy="3200876"/>
          </a:xfrm>
          <a:prstGeom prst="rect">
            <a:avLst/>
          </a:prstGeom>
          <a:noFill/>
        </p:spPr>
        <p:txBody>
          <a:bodyPr wrap="square" rtlCol="0">
            <a:spAutoFit/>
          </a:bodyPr>
          <a:lstStyle/>
          <a:p>
            <a:r>
              <a:rPr kumimoji="1" lang="en-US" altLang="ja-JP" sz="2400" b="1" dirty="0" smtClean="0">
                <a:solidFill>
                  <a:srgbClr val="7F7F7F"/>
                </a:solidFill>
              </a:rPr>
              <a:t>Lots of </a:t>
            </a:r>
            <a:r>
              <a:rPr kumimoji="1" lang="en-US" altLang="ja-JP" sz="2400" dirty="0" smtClean="0">
                <a:solidFill>
                  <a:srgbClr val="000000"/>
                </a:solidFill>
              </a:rPr>
              <a:t>shared data points </a:t>
            </a:r>
            <a:r>
              <a:rPr kumimoji="1" lang="en-US" altLang="ja-JP" sz="2400" dirty="0" smtClean="0">
                <a:solidFill>
                  <a:srgbClr val="7F7F7F"/>
                </a:solidFill>
              </a:rPr>
              <a:t>within each data set. </a:t>
            </a:r>
          </a:p>
          <a:p>
            <a:endParaRPr kumimoji="1" lang="en-US" altLang="ja-JP" sz="1000" dirty="0">
              <a:solidFill>
                <a:srgbClr val="7F7F7F"/>
              </a:solidFill>
            </a:endParaRPr>
          </a:p>
          <a:p>
            <a:r>
              <a:rPr kumimoji="1" lang="en-US" altLang="ja-JP" sz="2400" dirty="0" smtClean="0">
                <a:solidFill>
                  <a:srgbClr val="7F7F7F"/>
                </a:solidFill>
              </a:rPr>
              <a:t>Results are </a:t>
            </a:r>
            <a:r>
              <a:rPr kumimoji="1" lang="en-US" altLang="ja-JP" sz="2400" dirty="0" smtClean="0">
                <a:solidFill>
                  <a:srgbClr val="000000"/>
                </a:solidFill>
              </a:rPr>
              <a:t>not likely to be significantly different </a:t>
            </a:r>
            <a:r>
              <a:rPr kumimoji="1" lang="en-US" altLang="ja-JP" sz="2400" dirty="0" smtClean="0">
                <a:solidFill>
                  <a:srgbClr val="7F7F7F"/>
                </a:solidFill>
              </a:rPr>
              <a:t>from each other. </a:t>
            </a:r>
          </a:p>
          <a:p>
            <a:endParaRPr kumimoji="1" lang="en-US" altLang="ja-JP" sz="2400" dirty="0">
              <a:solidFill>
                <a:srgbClr val="7F7F7F"/>
              </a:solidFill>
            </a:endParaRPr>
          </a:p>
          <a:p>
            <a:r>
              <a:rPr kumimoji="1" lang="en-US" altLang="ja-JP" sz="2400" dirty="0" smtClean="0">
                <a:solidFill>
                  <a:srgbClr val="7F7F7F"/>
                </a:solidFill>
              </a:rPr>
              <a:t>Any difference is most likely due to chance. </a:t>
            </a:r>
            <a:endParaRPr kumimoji="1" lang="ja-JP" altLang="en-US" sz="2400" dirty="0">
              <a:solidFill>
                <a:srgbClr val="7F7F7F"/>
              </a:solidFill>
            </a:endParaRPr>
          </a:p>
        </p:txBody>
      </p:sp>
      <p:sp>
        <p:nvSpPr>
          <p:cNvPr id="14" name="TextBox 13"/>
          <p:cNvSpPr txBox="1"/>
          <p:nvPr/>
        </p:nvSpPr>
        <p:spPr>
          <a:xfrm>
            <a:off x="4343400" y="3657600"/>
            <a:ext cx="3810000" cy="3200876"/>
          </a:xfrm>
          <a:prstGeom prst="rect">
            <a:avLst/>
          </a:prstGeom>
          <a:noFill/>
        </p:spPr>
        <p:txBody>
          <a:bodyPr wrap="square" rtlCol="0">
            <a:spAutoFit/>
          </a:bodyPr>
          <a:lstStyle/>
          <a:p>
            <a:r>
              <a:rPr kumimoji="1" lang="en-US" altLang="ja-JP" sz="2400" dirty="0" smtClean="0">
                <a:solidFill>
                  <a:schemeClr val="tx1">
                    <a:lumMod val="50000"/>
                    <a:lumOff val="50000"/>
                  </a:schemeClr>
                </a:solidFill>
              </a:rPr>
              <a:t>No (or very few) shared data points within each data set. </a:t>
            </a:r>
          </a:p>
          <a:p>
            <a:endParaRPr kumimoji="1" lang="en-US" altLang="ja-JP" sz="1000" dirty="0">
              <a:solidFill>
                <a:schemeClr val="tx1">
                  <a:lumMod val="50000"/>
                  <a:lumOff val="50000"/>
                </a:schemeClr>
              </a:solidFill>
            </a:endParaRPr>
          </a:p>
          <a:p>
            <a:r>
              <a:rPr kumimoji="1" lang="en-US" altLang="ja-JP" sz="2400" dirty="0" smtClean="0">
                <a:solidFill>
                  <a:schemeClr val="tx1">
                    <a:lumMod val="50000"/>
                    <a:lumOff val="50000"/>
                  </a:schemeClr>
                </a:solidFill>
              </a:rPr>
              <a:t>Results are </a:t>
            </a:r>
            <a:r>
              <a:rPr kumimoji="1" lang="en-US" altLang="ja-JP" sz="2400" dirty="0" smtClean="0">
                <a:solidFill>
                  <a:srgbClr val="000000"/>
                </a:solidFill>
              </a:rPr>
              <a:t>more likely to be significantly different </a:t>
            </a:r>
            <a:r>
              <a:rPr kumimoji="1" lang="en-US" altLang="ja-JP" sz="2400" dirty="0" smtClean="0">
                <a:solidFill>
                  <a:schemeClr val="tx1">
                    <a:lumMod val="50000"/>
                    <a:lumOff val="50000"/>
                  </a:schemeClr>
                </a:solidFill>
              </a:rPr>
              <a:t>from each other. </a:t>
            </a:r>
          </a:p>
          <a:p>
            <a:endParaRPr kumimoji="1" lang="en-US" altLang="ja-JP" dirty="0">
              <a:solidFill>
                <a:schemeClr val="tx1">
                  <a:lumMod val="50000"/>
                  <a:lumOff val="50000"/>
                </a:schemeClr>
              </a:solidFill>
            </a:endParaRPr>
          </a:p>
          <a:p>
            <a:r>
              <a:rPr kumimoji="1" lang="en-US" altLang="ja-JP" sz="2400" dirty="0" smtClean="0">
                <a:solidFill>
                  <a:schemeClr val="tx1">
                    <a:lumMod val="50000"/>
                    <a:lumOff val="50000"/>
                  </a:schemeClr>
                </a:solidFill>
              </a:rPr>
              <a:t>The difference is more likely to be ‘real’. </a:t>
            </a:r>
            <a:endParaRPr kumimoji="1" lang="ja-JP" altLang="en-US" sz="2400" dirty="0">
              <a:solidFill>
                <a:schemeClr val="tx1">
                  <a:lumMod val="50000"/>
                  <a:lumOff val="50000"/>
                </a:schemeClr>
              </a:solidFill>
            </a:endParaRPr>
          </a:p>
        </p:txBody>
      </p:sp>
    </p:spTree>
    <p:extLst>
      <p:ext uri="{BB962C8B-B14F-4D97-AF65-F5344CB8AC3E}">
        <p14:creationId xmlns:p14="http://schemas.microsoft.com/office/powerpoint/2010/main" val="3905996649"/>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3" cstate="print"/>
          <a:srcRect/>
          <a:stretch>
            <a:fillRect/>
          </a:stretch>
        </p:blipFill>
        <p:spPr bwMode="auto">
          <a:xfrm>
            <a:off x="1" y="1"/>
            <a:ext cx="8915399" cy="6366049"/>
          </a:xfrm>
          <a:prstGeom prst="rect">
            <a:avLst/>
          </a:prstGeom>
          <a:noFill/>
          <a:ln w="9525">
            <a:noFill/>
            <a:miter lim="800000"/>
            <a:headEnd/>
            <a:tailEnd/>
          </a:ln>
        </p:spPr>
      </p:pic>
    </p:spTree>
    <p:extLst>
      <p:ext uri="{BB962C8B-B14F-4D97-AF65-F5344CB8AC3E}">
        <p14:creationId xmlns:p14="http://schemas.microsoft.com/office/powerpoint/2010/main" val="3359926765"/>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3" cstate="print"/>
          <a:srcRect/>
          <a:stretch>
            <a:fillRect/>
          </a:stretch>
        </p:blipFill>
        <p:spPr bwMode="auto">
          <a:xfrm>
            <a:off x="1" y="0"/>
            <a:ext cx="8991600" cy="6493522"/>
          </a:xfrm>
          <a:prstGeom prst="rect">
            <a:avLst/>
          </a:prstGeom>
          <a:noFill/>
          <a:ln w="9525">
            <a:noFill/>
            <a:miter lim="800000"/>
            <a:headEnd/>
            <a:tailEnd/>
          </a:ln>
        </p:spPr>
      </p:pic>
    </p:spTree>
    <p:extLst>
      <p:ext uri="{BB962C8B-B14F-4D97-AF65-F5344CB8AC3E}">
        <p14:creationId xmlns:p14="http://schemas.microsoft.com/office/powerpoint/2010/main" val="1138884521"/>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3" cstate="print"/>
          <a:srcRect/>
          <a:stretch>
            <a:fillRect/>
          </a:stretch>
        </p:blipFill>
        <p:spPr bwMode="auto">
          <a:xfrm>
            <a:off x="1" y="1"/>
            <a:ext cx="9079696" cy="6476999"/>
          </a:xfrm>
          <a:prstGeom prst="rect">
            <a:avLst/>
          </a:prstGeom>
          <a:noFill/>
          <a:ln w="9525">
            <a:noFill/>
            <a:miter lim="800000"/>
            <a:headEnd/>
            <a:tailEnd/>
          </a:ln>
        </p:spPr>
      </p:pic>
    </p:spTree>
    <p:extLst>
      <p:ext uri="{BB962C8B-B14F-4D97-AF65-F5344CB8AC3E}">
        <p14:creationId xmlns:p14="http://schemas.microsoft.com/office/powerpoint/2010/main" val="4039937810"/>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3" cstate="print"/>
          <a:srcRect/>
          <a:stretch>
            <a:fillRect/>
          </a:stretch>
        </p:blipFill>
        <p:spPr bwMode="auto">
          <a:xfrm>
            <a:off x="1" y="0"/>
            <a:ext cx="8991599" cy="6314035"/>
          </a:xfrm>
          <a:prstGeom prst="rect">
            <a:avLst/>
          </a:prstGeom>
          <a:noFill/>
          <a:ln w="9525">
            <a:noFill/>
            <a:miter lim="800000"/>
            <a:headEnd/>
            <a:tailEnd/>
          </a:ln>
        </p:spPr>
      </p:pic>
    </p:spTree>
    <p:extLst>
      <p:ext uri="{BB962C8B-B14F-4D97-AF65-F5344CB8AC3E}">
        <p14:creationId xmlns:p14="http://schemas.microsoft.com/office/powerpoint/2010/main" val="175793375"/>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52400"/>
            <a:ext cx="9144000" cy="4185761"/>
          </a:xfrm>
          <a:prstGeom prst="rect">
            <a:avLst/>
          </a:prstGeom>
          <a:noFill/>
        </p:spPr>
        <p:txBody>
          <a:bodyPr wrap="square" rtlCol="0">
            <a:spAutoFit/>
          </a:bodyPr>
          <a:lstStyle/>
          <a:p>
            <a:r>
              <a:rPr kumimoji="1" lang="en-US" altLang="ja-JP" sz="4000" dirty="0" smtClean="0"/>
              <a:t>The </a:t>
            </a:r>
            <a:r>
              <a:rPr kumimoji="1" lang="en-US" altLang="ja-JP" sz="4000" b="1" dirty="0" smtClean="0"/>
              <a:t>Null Hypothesis (H</a:t>
            </a:r>
            <a:r>
              <a:rPr kumimoji="1" lang="en-US" altLang="ja-JP" sz="4000" b="1" baseline="-25000" dirty="0" smtClean="0"/>
              <a:t>0</a:t>
            </a:r>
            <a:r>
              <a:rPr kumimoji="1" lang="en-US" altLang="ja-JP" sz="4000" b="1" dirty="0" smtClean="0"/>
              <a:t>)</a:t>
            </a:r>
            <a:r>
              <a:rPr kumimoji="1" lang="en-US" altLang="ja-JP" sz="4000" dirty="0" smtClean="0"/>
              <a:t>:</a:t>
            </a:r>
          </a:p>
          <a:p>
            <a:pPr algn="ctr"/>
            <a:r>
              <a:rPr kumimoji="1" lang="en-US" altLang="ja-JP" sz="6600" i="1" dirty="0" smtClean="0">
                <a:solidFill>
                  <a:srgbClr val="800000"/>
                </a:solidFill>
              </a:rPr>
              <a:t>“There is no significant difference.”</a:t>
            </a:r>
          </a:p>
          <a:p>
            <a:pPr algn="ctr"/>
            <a:endParaRPr kumimoji="1" lang="en-US" altLang="ja-JP" sz="6600" i="1" dirty="0" smtClean="0">
              <a:solidFill>
                <a:srgbClr val="800000"/>
              </a:solidFill>
            </a:endParaRPr>
          </a:p>
          <a:p>
            <a:endParaRPr kumimoji="1" lang="ja-JP" altLang="en-US" sz="2800" dirty="0"/>
          </a:p>
        </p:txBody>
      </p:sp>
      <p:sp>
        <p:nvSpPr>
          <p:cNvPr id="3" name="TextBox 2"/>
          <p:cNvSpPr txBox="1"/>
          <p:nvPr/>
        </p:nvSpPr>
        <p:spPr>
          <a:xfrm>
            <a:off x="152400" y="3505200"/>
            <a:ext cx="8991600" cy="3139321"/>
          </a:xfrm>
          <a:prstGeom prst="rect">
            <a:avLst/>
          </a:prstGeom>
          <a:noFill/>
        </p:spPr>
        <p:txBody>
          <a:bodyPr wrap="square" rtlCol="0">
            <a:spAutoFit/>
          </a:bodyPr>
          <a:lstStyle/>
          <a:p>
            <a:r>
              <a:rPr kumimoji="1" lang="en-US" altLang="ja-JP" dirty="0" smtClean="0"/>
              <a:t>This is the ‘default’ hypothesis that we always test.</a:t>
            </a:r>
          </a:p>
          <a:p>
            <a:r>
              <a:rPr kumimoji="1" lang="en-US" altLang="ja-JP" dirty="0" smtClean="0"/>
              <a:t>In our conclusion, we either accept the null hypothesis or reject it.</a:t>
            </a:r>
          </a:p>
          <a:p>
            <a:endParaRPr kumimoji="1" lang="en-US" altLang="ja-JP" dirty="0"/>
          </a:p>
          <a:p>
            <a:endParaRPr kumimoji="1" lang="en-US" altLang="ja-JP" dirty="0" smtClean="0"/>
          </a:p>
          <a:p>
            <a:r>
              <a:rPr kumimoji="1" lang="en-US" altLang="ja-JP" dirty="0" smtClean="0"/>
              <a:t>A </a:t>
            </a:r>
            <a:r>
              <a:rPr kumimoji="1" lang="en-US" altLang="ja-JP" b="1" dirty="0" smtClean="0"/>
              <a:t>t-test </a:t>
            </a:r>
            <a:r>
              <a:rPr kumimoji="1" lang="en-US" altLang="ja-JP" dirty="0" smtClean="0"/>
              <a:t>can be used to test whether the difference between two means is significant. </a:t>
            </a:r>
          </a:p>
          <a:p>
            <a:pPr marL="285750" indent="-285750">
              <a:buFont typeface="Arial"/>
              <a:buChar char="•"/>
            </a:pPr>
            <a:r>
              <a:rPr kumimoji="1" lang="en-US" altLang="ja-JP" dirty="0" smtClean="0"/>
              <a:t>If we </a:t>
            </a:r>
            <a:r>
              <a:rPr kumimoji="1" lang="en-US" altLang="ja-JP" dirty="0" smtClean="0">
                <a:solidFill>
                  <a:srgbClr val="FF0000"/>
                </a:solidFill>
              </a:rPr>
              <a:t>accept H</a:t>
            </a:r>
            <a:r>
              <a:rPr kumimoji="1" lang="en-US" altLang="ja-JP" baseline="-25000" dirty="0" smtClean="0">
                <a:solidFill>
                  <a:srgbClr val="FF0000"/>
                </a:solidFill>
              </a:rPr>
              <a:t>0</a:t>
            </a:r>
            <a:r>
              <a:rPr kumimoji="1" lang="en-US" altLang="ja-JP" dirty="0" smtClean="0"/>
              <a:t>, then the means are </a:t>
            </a:r>
            <a:r>
              <a:rPr kumimoji="1" lang="en-US" altLang="ja-JP" dirty="0" smtClean="0">
                <a:solidFill>
                  <a:srgbClr val="FF0000"/>
                </a:solidFill>
              </a:rPr>
              <a:t>not significantly different</a:t>
            </a:r>
            <a:r>
              <a:rPr kumimoji="1" lang="en-US" altLang="ja-JP" dirty="0" smtClean="0"/>
              <a:t>. </a:t>
            </a:r>
          </a:p>
          <a:p>
            <a:pPr marL="285750" indent="-285750">
              <a:buFont typeface="Arial"/>
              <a:buChar char="•"/>
            </a:pPr>
            <a:r>
              <a:rPr kumimoji="1" lang="en-US" altLang="ja-JP" dirty="0" smtClean="0"/>
              <a:t>If we </a:t>
            </a:r>
            <a:r>
              <a:rPr kumimoji="1" lang="en-US" altLang="ja-JP" dirty="0" smtClean="0">
                <a:solidFill>
                  <a:srgbClr val="0000FF"/>
                </a:solidFill>
              </a:rPr>
              <a:t>reject H</a:t>
            </a:r>
            <a:r>
              <a:rPr kumimoji="1" lang="en-US" altLang="ja-JP" baseline="-25000" dirty="0" smtClean="0">
                <a:solidFill>
                  <a:srgbClr val="0000FF"/>
                </a:solidFill>
              </a:rPr>
              <a:t>0</a:t>
            </a:r>
            <a:r>
              <a:rPr kumimoji="1" lang="en-US" altLang="ja-JP" dirty="0" smtClean="0"/>
              <a:t>, then the means </a:t>
            </a:r>
            <a:r>
              <a:rPr kumimoji="1" lang="en-US" altLang="ja-JP" dirty="0" smtClean="0">
                <a:solidFill>
                  <a:srgbClr val="0000FF"/>
                </a:solidFill>
              </a:rPr>
              <a:t>are significantly different</a:t>
            </a:r>
            <a:r>
              <a:rPr kumimoji="1" lang="en-US" altLang="ja-JP" dirty="0" smtClean="0"/>
              <a:t>. </a:t>
            </a:r>
          </a:p>
          <a:p>
            <a:pPr marL="285750" indent="-285750">
              <a:buFont typeface="Arial"/>
              <a:buChar char="•"/>
            </a:pPr>
            <a:endParaRPr kumimoji="1" lang="en-US" altLang="ja-JP" dirty="0"/>
          </a:p>
          <a:p>
            <a:r>
              <a:rPr kumimoji="1" lang="en-US" altLang="ja-JP" b="1" dirty="0" smtClean="0"/>
              <a:t>Remember:</a:t>
            </a:r>
          </a:p>
          <a:p>
            <a:pPr marL="285750" indent="-285750">
              <a:buFont typeface="Arial"/>
              <a:buChar char="•"/>
            </a:pPr>
            <a:r>
              <a:rPr kumimoji="1" lang="en-US" altLang="ja-JP" dirty="0" smtClean="0"/>
              <a:t>We are never ‘trying’ to get a difference. We design carefully-controlled experiments and then </a:t>
            </a:r>
            <a:r>
              <a:rPr kumimoji="1" lang="en-US" altLang="ja-JP" dirty="0" err="1" smtClean="0"/>
              <a:t>analyse</a:t>
            </a:r>
            <a:r>
              <a:rPr kumimoji="1" lang="en-US" altLang="ja-JP" dirty="0" smtClean="0"/>
              <a:t> the results using statistical analysis.   </a:t>
            </a:r>
            <a:endParaRPr kumimoji="1" lang="ja-JP" altLang="en-US" dirty="0"/>
          </a:p>
        </p:txBody>
      </p:sp>
    </p:spTree>
    <p:extLst>
      <p:ext uri="{BB962C8B-B14F-4D97-AF65-F5344CB8AC3E}">
        <p14:creationId xmlns:p14="http://schemas.microsoft.com/office/powerpoint/2010/main" val="211967867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277367474"/>
              </p:ext>
            </p:extLst>
          </p:nvPr>
        </p:nvGraphicFramePr>
        <p:xfrm>
          <a:off x="3902727" y="1524000"/>
          <a:ext cx="5012673" cy="3428988"/>
        </p:xfrm>
        <a:graphic>
          <a:graphicData uri="http://schemas.openxmlformats.org/drawingml/2006/table">
            <a:tbl>
              <a:tblPr/>
              <a:tblGrid>
                <a:gridCol w="358048"/>
                <a:gridCol w="930925"/>
                <a:gridCol w="930925"/>
                <a:gridCol w="930925"/>
                <a:gridCol w="930925"/>
                <a:gridCol w="930925"/>
              </a:tblGrid>
              <a:tr h="249382">
                <a:tc gridSpan="2">
                  <a:txBody>
                    <a:bodyPr/>
                    <a:lstStyle/>
                    <a:p>
                      <a:pPr algn="ctr" fontAlgn="ctr"/>
                      <a:r>
                        <a:rPr lang="fi-FI" sz="1800" b="1" i="0" u="none" strike="noStrike" dirty="0">
                          <a:solidFill>
                            <a:srgbClr val="000000"/>
                          </a:solidFill>
                          <a:effectLst/>
                          <a:latin typeface="Times"/>
                        </a:rPr>
                        <a:t>P  </a:t>
                      </a:r>
                      <a:r>
                        <a:rPr lang="fi-FI" sz="1800" b="1" i="0" u="none" strike="noStrike" dirty="0" err="1">
                          <a:solidFill>
                            <a:srgbClr val="000000"/>
                          </a:solidFill>
                          <a:effectLst/>
                          <a:latin typeface="Times"/>
                        </a:rPr>
                        <a:t>value</a:t>
                      </a:r>
                      <a:r>
                        <a:rPr lang="fi-FI" sz="1800" b="1" i="0" u="none" strike="noStrike" dirty="0">
                          <a:solidFill>
                            <a:srgbClr val="000000"/>
                          </a:solidFill>
                          <a:effectLst/>
                          <a:latin typeface="Times"/>
                        </a:rPr>
                        <a:t> =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en-US" altLang="ja-JP" sz="1800" b="1" i="0" u="none" strike="noStrike">
                          <a:solidFill>
                            <a:srgbClr val="000000"/>
                          </a:solidFill>
                          <a:effectLst/>
                          <a:latin typeface="Times"/>
                        </a:rPr>
                        <a:t>0.1</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1" i="0" u="none" strike="noStrike">
                          <a:solidFill>
                            <a:srgbClr val="000000"/>
                          </a:solidFill>
                          <a:effectLst/>
                          <a:latin typeface="Times"/>
                        </a:rPr>
                        <a:t>0.05</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altLang="ja-JP" sz="1800" b="1" i="0" u="none" strike="noStrike">
                          <a:solidFill>
                            <a:srgbClr val="000000"/>
                          </a:solidFill>
                          <a:effectLst/>
                          <a:latin typeface="Times"/>
                        </a:rPr>
                        <a:t>0.02</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1" i="0" u="none" strike="noStrike">
                          <a:solidFill>
                            <a:srgbClr val="000000"/>
                          </a:solidFill>
                          <a:effectLst/>
                          <a:latin typeface="Times"/>
                        </a:rPr>
                        <a:t>0.01</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9382">
                <a:tc gridSpan="2">
                  <a:txBody>
                    <a:bodyPr/>
                    <a:lstStyle/>
                    <a:p>
                      <a:pPr algn="ctr" fontAlgn="ctr"/>
                      <a:r>
                        <a:rPr lang="en-US" sz="1800" b="1" i="1" u="none" strike="noStrike" dirty="0">
                          <a:solidFill>
                            <a:srgbClr val="800000"/>
                          </a:solidFill>
                          <a:effectLst/>
                          <a:latin typeface="Times"/>
                        </a:rPr>
                        <a:t>confidence</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en-US" altLang="ja-JP" sz="1800" b="0" i="1" u="none" strike="noStrike">
                          <a:solidFill>
                            <a:srgbClr val="800000"/>
                          </a:solidFill>
                          <a:effectLst/>
                          <a:latin typeface="ＭＳ Ｐゴシック"/>
                        </a:rPr>
                        <a:t>90%</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1" i="1" u="none" strike="noStrike">
                          <a:solidFill>
                            <a:srgbClr val="800000"/>
                          </a:solidFill>
                          <a:effectLst/>
                          <a:latin typeface="ＭＳ Ｐゴシック"/>
                        </a:rPr>
                        <a:t>95%</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altLang="ja-JP" sz="1800" b="0" i="1" u="none" strike="noStrike">
                          <a:solidFill>
                            <a:srgbClr val="800000"/>
                          </a:solidFill>
                          <a:effectLst/>
                          <a:latin typeface="ＭＳ Ｐゴシック"/>
                        </a:rPr>
                        <a:t>98%</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1" u="none" strike="noStrike" dirty="0">
                          <a:solidFill>
                            <a:srgbClr val="800000"/>
                          </a:solidFill>
                          <a:effectLst/>
                          <a:latin typeface="ＭＳ Ｐゴシック"/>
                        </a:rPr>
                        <a:t>99%</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9382">
                <a:tc rowSpan="10">
                  <a:txBody>
                    <a:bodyPr/>
                    <a:lstStyle/>
                    <a:p>
                      <a:pPr algn="ctr" fontAlgn="ctr"/>
                      <a:r>
                        <a:rPr lang="en-US" sz="2000" b="0" i="0" u="none" strike="noStrike">
                          <a:solidFill>
                            <a:srgbClr val="000000"/>
                          </a:solidFill>
                          <a:effectLst/>
                          <a:latin typeface="ＭＳ Ｐゴシック"/>
                        </a:rPr>
                        <a:t>degrees of freedom</a:t>
                      </a:r>
                    </a:p>
                  </a:txBody>
                  <a:tcPr marL="11429" marR="11429" marT="11429"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1" i="0" u="none" strike="noStrike">
                          <a:solidFill>
                            <a:srgbClr val="000000"/>
                          </a:solidFill>
                          <a:effectLst/>
                          <a:latin typeface="Times"/>
                        </a:rPr>
                        <a:t>1</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6.31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1" i="0" u="none" strike="noStrike">
                          <a:solidFill>
                            <a:srgbClr val="000000"/>
                          </a:solidFill>
                          <a:effectLst/>
                          <a:latin typeface="Times"/>
                        </a:rPr>
                        <a:t>12.71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altLang="ja-JP" sz="1800" b="0" i="0" u="none" strike="noStrike">
                          <a:solidFill>
                            <a:srgbClr val="000000"/>
                          </a:solidFill>
                          <a:effectLst/>
                          <a:latin typeface="Times"/>
                        </a:rPr>
                        <a:t>31.82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63.66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9382">
                <a:tc vMerge="1">
                  <a:txBody>
                    <a:bodyPr/>
                    <a:lstStyle/>
                    <a:p>
                      <a:endParaRPr kumimoji="1" lang="ja-JP" altLang="en-US"/>
                    </a:p>
                  </a:txBody>
                  <a:tcPr/>
                </a:tc>
                <a:tc>
                  <a:txBody>
                    <a:bodyPr/>
                    <a:lstStyle/>
                    <a:p>
                      <a:pPr algn="ctr" fontAlgn="ctr"/>
                      <a:r>
                        <a:rPr lang="en-US" altLang="ja-JP" sz="1800" b="1" i="0" u="none" strike="noStrike">
                          <a:solidFill>
                            <a:srgbClr val="000000"/>
                          </a:solidFill>
                          <a:effectLst/>
                          <a:latin typeface="Times"/>
                        </a:rPr>
                        <a:t>2</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2.92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1" i="0" u="none" strike="noStrike">
                          <a:solidFill>
                            <a:srgbClr val="000000"/>
                          </a:solidFill>
                          <a:effectLst/>
                          <a:latin typeface="Times"/>
                        </a:rPr>
                        <a:t>4.30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altLang="ja-JP" sz="1800" b="0" i="0" u="none" strike="noStrike">
                          <a:solidFill>
                            <a:srgbClr val="000000"/>
                          </a:solidFill>
                          <a:effectLst/>
                          <a:latin typeface="Times"/>
                        </a:rPr>
                        <a:t>6.96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9.92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9382">
                <a:tc vMerge="1">
                  <a:txBody>
                    <a:bodyPr/>
                    <a:lstStyle/>
                    <a:p>
                      <a:endParaRPr kumimoji="1" lang="ja-JP" altLang="en-US"/>
                    </a:p>
                  </a:txBody>
                  <a:tcPr/>
                </a:tc>
                <a:tc>
                  <a:txBody>
                    <a:bodyPr/>
                    <a:lstStyle/>
                    <a:p>
                      <a:pPr algn="ctr" fontAlgn="ctr"/>
                      <a:r>
                        <a:rPr lang="en-US" altLang="ja-JP" sz="1800" b="1" i="0" u="none" strike="noStrike" dirty="0">
                          <a:solidFill>
                            <a:srgbClr val="000000"/>
                          </a:solidFill>
                          <a:effectLst/>
                          <a:latin typeface="Times"/>
                        </a:rPr>
                        <a:t>3</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2.35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1" i="0" u="none" strike="noStrike">
                          <a:solidFill>
                            <a:srgbClr val="000000"/>
                          </a:solidFill>
                          <a:effectLst/>
                          <a:latin typeface="Times"/>
                        </a:rPr>
                        <a:t>3.18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altLang="ja-JP" sz="1800" b="0" i="0" u="none" strike="noStrike">
                          <a:solidFill>
                            <a:srgbClr val="000000"/>
                          </a:solidFill>
                          <a:effectLst/>
                          <a:latin typeface="Times"/>
                        </a:rPr>
                        <a:t>4.54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5.84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9382">
                <a:tc vMerge="1">
                  <a:txBody>
                    <a:bodyPr/>
                    <a:lstStyle/>
                    <a:p>
                      <a:endParaRPr kumimoji="1" lang="ja-JP" altLang="en-US"/>
                    </a:p>
                  </a:txBody>
                  <a:tcPr/>
                </a:tc>
                <a:tc>
                  <a:txBody>
                    <a:bodyPr/>
                    <a:lstStyle/>
                    <a:p>
                      <a:pPr algn="ctr" fontAlgn="ctr"/>
                      <a:r>
                        <a:rPr lang="en-US" altLang="ja-JP" sz="1800" b="1" i="0" u="none" strike="noStrike">
                          <a:solidFill>
                            <a:srgbClr val="000000"/>
                          </a:solidFill>
                          <a:effectLst/>
                          <a:latin typeface="Times"/>
                        </a:rPr>
                        <a:t>4</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2.13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1" i="0" u="none" strike="noStrike">
                          <a:solidFill>
                            <a:srgbClr val="000000"/>
                          </a:solidFill>
                          <a:effectLst/>
                          <a:latin typeface="Times"/>
                        </a:rPr>
                        <a:t>2.78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altLang="ja-JP" sz="1800" b="0" i="0" u="none" strike="noStrike">
                          <a:solidFill>
                            <a:srgbClr val="000000"/>
                          </a:solidFill>
                          <a:effectLst/>
                          <a:latin typeface="Times"/>
                        </a:rPr>
                        <a:t>3.75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4.60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9382">
                <a:tc vMerge="1">
                  <a:txBody>
                    <a:bodyPr/>
                    <a:lstStyle/>
                    <a:p>
                      <a:endParaRPr kumimoji="1" lang="ja-JP" altLang="en-US"/>
                    </a:p>
                  </a:txBody>
                  <a:tcPr/>
                </a:tc>
                <a:tc>
                  <a:txBody>
                    <a:bodyPr/>
                    <a:lstStyle/>
                    <a:p>
                      <a:pPr algn="ctr" fontAlgn="ctr"/>
                      <a:r>
                        <a:rPr lang="en-US" altLang="ja-JP" sz="1800" b="1" i="0" u="none" strike="noStrike">
                          <a:solidFill>
                            <a:srgbClr val="000000"/>
                          </a:solidFill>
                          <a:effectLst/>
                          <a:latin typeface="Times"/>
                        </a:rPr>
                        <a:t>5</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2.02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1" i="0" u="none" strike="noStrike">
                          <a:solidFill>
                            <a:srgbClr val="000000"/>
                          </a:solidFill>
                          <a:effectLst/>
                          <a:latin typeface="Times"/>
                        </a:rPr>
                        <a:t>2.57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altLang="ja-JP" sz="1800" b="0" i="0" u="none" strike="noStrike">
                          <a:solidFill>
                            <a:srgbClr val="000000"/>
                          </a:solidFill>
                          <a:effectLst/>
                          <a:latin typeface="Times"/>
                        </a:rPr>
                        <a:t>3.37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4.03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9382">
                <a:tc vMerge="1">
                  <a:txBody>
                    <a:bodyPr/>
                    <a:lstStyle/>
                    <a:p>
                      <a:endParaRPr kumimoji="1" lang="ja-JP" altLang="en-US"/>
                    </a:p>
                  </a:txBody>
                  <a:tcPr/>
                </a:tc>
                <a:tc>
                  <a:txBody>
                    <a:bodyPr/>
                    <a:lstStyle/>
                    <a:p>
                      <a:pPr algn="ctr" fontAlgn="ctr"/>
                      <a:r>
                        <a:rPr lang="en-US" altLang="ja-JP" sz="1800" b="1" i="0" u="none" strike="noStrike">
                          <a:solidFill>
                            <a:srgbClr val="000000"/>
                          </a:solidFill>
                          <a:effectLst/>
                          <a:latin typeface="Times"/>
                        </a:rPr>
                        <a:t>6</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1.94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1" i="0" u="none" strike="noStrike">
                          <a:solidFill>
                            <a:srgbClr val="000000"/>
                          </a:solidFill>
                          <a:effectLst/>
                          <a:latin typeface="Times"/>
                        </a:rPr>
                        <a:t>2.45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altLang="ja-JP" sz="1800" b="0" i="0" u="none" strike="noStrike">
                          <a:solidFill>
                            <a:srgbClr val="000000"/>
                          </a:solidFill>
                          <a:effectLst/>
                          <a:latin typeface="Times"/>
                        </a:rPr>
                        <a:t>3.14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3.71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9382">
                <a:tc vMerge="1">
                  <a:txBody>
                    <a:bodyPr/>
                    <a:lstStyle/>
                    <a:p>
                      <a:endParaRPr kumimoji="1" lang="ja-JP" altLang="en-US"/>
                    </a:p>
                  </a:txBody>
                  <a:tcPr/>
                </a:tc>
                <a:tc>
                  <a:txBody>
                    <a:bodyPr/>
                    <a:lstStyle/>
                    <a:p>
                      <a:pPr algn="ctr" fontAlgn="ctr"/>
                      <a:r>
                        <a:rPr lang="en-US" altLang="ja-JP" sz="1800" b="1" i="0" u="none" strike="noStrike">
                          <a:solidFill>
                            <a:srgbClr val="000000"/>
                          </a:solidFill>
                          <a:effectLst/>
                          <a:latin typeface="Times"/>
                        </a:rPr>
                        <a:t>7</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1.89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1" i="0" u="none" strike="noStrike">
                          <a:solidFill>
                            <a:srgbClr val="000000"/>
                          </a:solidFill>
                          <a:effectLst/>
                          <a:latin typeface="Times"/>
                        </a:rPr>
                        <a:t>2.36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altLang="ja-JP" sz="1800" b="0" i="0" u="none" strike="noStrike">
                          <a:solidFill>
                            <a:srgbClr val="000000"/>
                          </a:solidFill>
                          <a:effectLst/>
                          <a:latin typeface="Times"/>
                        </a:rPr>
                        <a:t>3.00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3.50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9382">
                <a:tc vMerge="1">
                  <a:txBody>
                    <a:bodyPr/>
                    <a:lstStyle/>
                    <a:p>
                      <a:endParaRPr kumimoji="1" lang="ja-JP" altLang="en-US"/>
                    </a:p>
                  </a:txBody>
                  <a:tcPr/>
                </a:tc>
                <a:tc>
                  <a:txBody>
                    <a:bodyPr/>
                    <a:lstStyle/>
                    <a:p>
                      <a:pPr algn="ctr" fontAlgn="ctr"/>
                      <a:r>
                        <a:rPr lang="en-US" altLang="ja-JP" sz="1800" b="1" i="0" u="none" strike="noStrike" dirty="0">
                          <a:solidFill>
                            <a:srgbClr val="000000"/>
                          </a:solidFill>
                          <a:effectLst/>
                          <a:latin typeface="Times"/>
                        </a:rPr>
                        <a:t>8</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1.86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1" i="0" u="none" strike="noStrike">
                          <a:solidFill>
                            <a:srgbClr val="000000"/>
                          </a:solidFill>
                          <a:effectLst/>
                          <a:latin typeface="Times"/>
                        </a:rPr>
                        <a:t>2.31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altLang="ja-JP" sz="1800" b="0" i="0" u="none" strike="noStrike">
                          <a:solidFill>
                            <a:srgbClr val="000000"/>
                          </a:solidFill>
                          <a:effectLst/>
                          <a:latin typeface="Times"/>
                        </a:rPr>
                        <a:t>2.90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3.36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9382">
                <a:tc vMerge="1">
                  <a:txBody>
                    <a:bodyPr/>
                    <a:lstStyle/>
                    <a:p>
                      <a:endParaRPr kumimoji="1" lang="ja-JP" altLang="en-US"/>
                    </a:p>
                  </a:txBody>
                  <a:tcPr/>
                </a:tc>
                <a:tc>
                  <a:txBody>
                    <a:bodyPr/>
                    <a:lstStyle/>
                    <a:p>
                      <a:pPr algn="ctr" fontAlgn="ctr"/>
                      <a:r>
                        <a:rPr lang="en-US" altLang="ja-JP" sz="1800" b="1" i="0" u="none" strike="noStrike">
                          <a:solidFill>
                            <a:srgbClr val="000000"/>
                          </a:solidFill>
                          <a:effectLst/>
                          <a:latin typeface="Times"/>
                        </a:rPr>
                        <a:t>9</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1.83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1" i="0" u="none" strike="noStrike">
                          <a:solidFill>
                            <a:srgbClr val="000000"/>
                          </a:solidFill>
                          <a:effectLst/>
                          <a:latin typeface="Times"/>
                        </a:rPr>
                        <a:t>2.26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altLang="ja-JP" sz="1800" b="0" i="0" u="none" strike="noStrike">
                          <a:solidFill>
                            <a:srgbClr val="000000"/>
                          </a:solidFill>
                          <a:effectLst/>
                          <a:latin typeface="Times"/>
                        </a:rPr>
                        <a:t>2.82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3.25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9382">
                <a:tc vMerge="1">
                  <a:txBody>
                    <a:bodyPr/>
                    <a:lstStyle/>
                    <a:p>
                      <a:endParaRPr kumimoji="1" lang="ja-JP" altLang="en-US"/>
                    </a:p>
                  </a:txBody>
                  <a:tcPr/>
                </a:tc>
                <a:tc>
                  <a:txBody>
                    <a:bodyPr/>
                    <a:lstStyle/>
                    <a:p>
                      <a:pPr algn="ctr" fontAlgn="ctr"/>
                      <a:r>
                        <a:rPr lang="en-US" altLang="ja-JP" sz="1800" b="1" i="0" u="none" strike="noStrike">
                          <a:solidFill>
                            <a:srgbClr val="000000"/>
                          </a:solidFill>
                          <a:effectLst/>
                          <a:latin typeface="Times"/>
                        </a:rPr>
                        <a:t>10</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1.81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1" i="0" u="none" strike="noStrike" dirty="0">
                          <a:solidFill>
                            <a:srgbClr val="000000"/>
                          </a:solidFill>
                          <a:effectLst/>
                          <a:latin typeface="Times"/>
                        </a:rPr>
                        <a:t>2.23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altLang="ja-JP" sz="1800" b="0" i="0" u="none" strike="noStrike">
                          <a:solidFill>
                            <a:srgbClr val="000000"/>
                          </a:solidFill>
                          <a:effectLst/>
                          <a:latin typeface="Times"/>
                        </a:rPr>
                        <a:t>2.76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dirty="0">
                          <a:solidFill>
                            <a:srgbClr val="000000"/>
                          </a:solidFill>
                          <a:effectLst/>
                          <a:latin typeface="Times"/>
                        </a:rPr>
                        <a:t>3.17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4" name="TextBox 3"/>
          <p:cNvSpPr txBox="1"/>
          <p:nvPr/>
        </p:nvSpPr>
        <p:spPr>
          <a:xfrm>
            <a:off x="0" y="0"/>
            <a:ext cx="9144000" cy="1200328"/>
          </a:xfrm>
          <a:prstGeom prst="rect">
            <a:avLst/>
          </a:prstGeom>
          <a:noFill/>
        </p:spPr>
        <p:txBody>
          <a:bodyPr wrap="square" rtlCol="0">
            <a:spAutoFit/>
          </a:bodyPr>
          <a:lstStyle/>
          <a:p>
            <a:r>
              <a:rPr kumimoji="1" lang="en-US" altLang="ja-JP" sz="2400" dirty="0" smtClean="0"/>
              <a:t>We can calculate the value of ‘t’ for a given set of data and </a:t>
            </a:r>
            <a:r>
              <a:rPr kumimoji="1" lang="en-US" altLang="ja-JP" sz="2400" b="1" dirty="0" smtClean="0"/>
              <a:t>compare it to critical values</a:t>
            </a:r>
            <a:r>
              <a:rPr kumimoji="1" lang="en-US" altLang="ja-JP" sz="2400" dirty="0" smtClean="0"/>
              <a:t> that depend on the </a:t>
            </a:r>
            <a:r>
              <a:rPr kumimoji="1" lang="en-US" altLang="ja-JP" sz="2400" b="1" dirty="0" smtClean="0"/>
              <a:t>size of our sample</a:t>
            </a:r>
            <a:r>
              <a:rPr kumimoji="1" lang="en-US" altLang="ja-JP" sz="2400" dirty="0" smtClean="0"/>
              <a:t> and the </a:t>
            </a:r>
            <a:r>
              <a:rPr kumimoji="1" lang="en-US" altLang="ja-JP" sz="2400" b="1" dirty="0" smtClean="0"/>
              <a:t>level of confidence</a:t>
            </a:r>
            <a:r>
              <a:rPr kumimoji="1" lang="en-US" altLang="ja-JP" sz="2400" dirty="0" smtClean="0"/>
              <a:t> we need. </a:t>
            </a:r>
            <a:endParaRPr kumimoji="1" lang="ja-JP" altLang="en-US" sz="2400" dirty="0"/>
          </a:p>
        </p:txBody>
      </p:sp>
      <p:sp>
        <p:nvSpPr>
          <p:cNvPr id="5" name="TextBox 4"/>
          <p:cNvSpPr txBox="1"/>
          <p:nvPr/>
        </p:nvSpPr>
        <p:spPr>
          <a:xfrm>
            <a:off x="3902727" y="1143000"/>
            <a:ext cx="4648200" cy="381000"/>
          </a:xfrm>
          <a:prstGeom prst="rect">
            <a:avLst/>
          </a:prstGeom>
          <a:noFill/>
        </p:spPr>
        <p:txBody>
          <a:bodyPr wrap="square" rtlCol="0">
            <a:spAutoFit/>
          </a:bodyPr>
          <a:lstStyle/>
          <a:p>
            <a:r>
              <a:rPr kumimoji="1" lang="en-US" altLang="ja-JP" i="1" dirty="0" smtClean="0"/>
              <a:t>Example two-tailed t-table</a:t>
            </a:r>
            <a:r>
              <a:rPr kumimoji="1" lang="en-US" altLang="ja-JP" dirty="0" smtClean="0"/>
              <a:t>. </a:t>
            </a:r>
            <a:endParaRPr kumimoji="1" lang="ja-JP" altLang="en-US" dirty="0"/>
          </a:p>
        </p:txBody>
      </p:sp>
      <p:sp>
        <p:nvSpPr>
          <p:cNvPr id="6" name="TextBox 5"/>
          <p:cNvSpPr txBox="1"/>
          <p:nvPr/>
        </p:nvSpPr>
        <p:spPr>
          <a:xfrm>
            <a:off x="152400" y="1472148"/>
            <a:ext cx="3505200" cy="4093428"/>
          </a:xfrm>
          <a:prstGeom prst="rect">
            <a:avLst/>
          </a:prstGeom>
          <a:noFill/>
        </p:spPr>
        <p:txBody>
          <a:bodyPr wrap="square" rtlCol="0">
            <a:spAutoFit/>
          </a:bodyPr>
          <a:lstStyle/>
          <a:p>
            <a:r>
              <a:rPr kumimoji="1" lang="en-US" altLang="ja-JP" sz="2000" dirty="0" smtClean="0">
                <a:solidFill>
                  <a:schemeClr val="tx2"/>
                </a:solidFill>
              </a:rPr>
              <a:t>“Degrees of Freedom (</a:t>
            </a:r>
            <a:r>
              <a:rPr kumimoji="1" lang="en-US" altLang="ja-JP" sz="2000" dirty="0" err="1" smtClean="0">
                <a:solidFill>
                  <a:schemeClr val="tx2"/>
                </a:solidFill>
              </a:rPr>
              <a:t>df</a:t>
            </a:r>
            <a:r>
              <a:rPr kumimoji="1" lang="en-US" altLang="ja-JP" sz="2000" dirty="0" smtClean="0">
                <a:solidFill>
                  <a:schemeClr val="tx2"/>
                </a:solidFill>
              </a:rPr>
              <a:t>)” is the total sample size minus two. </a:t>
            </a:r>
          </a:p>
          <a:p>
            <a:endParaRPr kumimoji="1" lang="en-US" altLang="ja-JP" sz="2000" dirty="0">
              <a:solidFill>
                <a:schemeClr val="tx2"/>
              </a:solidFill>
            </a:endParaRPr>
          </a:p>
          <a:p>
            <a:r>
              <a:rPr kumimoji="1" lang="en-US" altLang="ja-JP" sz="2000" dirty="0" smtClean="0">
                <a:solidFill>
                  <a:schemeClr val="tx2"/>
                </a:solidFill>
              </a:rPr>
              <a:t>What happens to the value of P as the confidence in the results increases? </a:t>
            </a:r>
          </a:p>
          <a:p>
            <a:endParaRPr kumimoji="1" lang="en-US" altLang="ja-JP" sz="2000" dirty="0">
              <a:solidFill>
                <a:schemeClr val="tx2"/>
              </a:solidFill>
            </a:endParaRPr>
          </a:p>
          <a:p>
            <a:r>
              <a:rPr kumimoji="1" lang="en-US" altLang="ja-JP" sz="2000" dirty="0" smtClean="0">
                <a:solidFill>
                  <a:schemeClr val="tx2"/>
                </a:solidFill>
              </a:rPr>
              <a:t>What happens to the critical value as the confidence level increases? </a:t>
            </a:r>
          </a:p>
          <a:p>
            <a:endParaRPr kumimoji="1" lang="en-US" altLang="ja-JP" sz="2000" dirty="0">
              <a:solidFill>
                <a:schemeClr val="tx2"/>
              </a:solidFill>
            </a:endParaRPr>
          </a:p>
          <a:p>
            <a:endParaRPr kumimoji="1" lang="ja-JP" altLang="en-US" sz="2000" dirty="0">
              <a:solidFill>
                <a:schemeClr val="tx2"/>
              </a:solidFill>
            </a:endParaRPr>
          </a:p>
        </p:txBody>
      </p:sp>
      <p:sp>
        <p:nvSpPr>
          <p:cNvPr id="7" name="Right Brace 6"/>
          <p:cNvSpPr/>
          <p:nvPr/>
        </p:nvSpPr>
        <p:spPr>
          <a:xfrm rot="5400000">
            <a:off x="6896100" y="3238500"/>
            <a:ext cx="304800" cy="3733800"/>
          </a:xfrm>
          <a:prstGeom prst="rightBrace">
            <a:avLst/>
          </a:prstGeom>
          <a:ln>
            <a:solidFill>
              <a:schemeClr val="accent2"/>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solidFill>
                <a:srgbClr val="800000"/>
              </a:solidFill>
            </a:endParaRPr>
          </a:p>
        </p:txBody>
      </p:sp>
      <p:sp>
        <p:nvSpPr>
          <p:cNvPr id="8" name="TextBox 7"/>
          <p:cNvSpPr txBox="1"/>
          <p:nvPr/>
        </p:nvSpPr>
        <p:spPr>
          <a:xfrm>
            <a:off x="5257800" y="5257800"/>
            <a:ext cx="3581400" cy="461665"/>
          </a:xfrm>
          <a:prstGeom prst="rect">
            <a:avLst/>
          </a:prstGeom>
          <a:noFill/>
        </p:spPr>
        <p:txBody>
          <a:bodyPr wrap="square" rtlCol="0">
            <a:spAutoFit/>
          </a:bodyPr>
          <a:lstStyle/>
          <a:p>
            <a:pPr algn="ctr"/>
            <a:r>
              <a:rPr kumimoji="1" lang="en-US" altLang="ja-JP" sz="2400" dirty="0" smtClean="0">
                <a:solidFill>
                  <a:srgbClr val="800000"/>
                </a:solidFill>
              </a:rPr>
              <a:t>“critical values”</a:t>
            </a:r>
            <a:endParaRPr kumimoji="1" lang="ja-JP" altLang="en-US" sz="2400" dirty="0">
              <a:solidFill>
                <a:srgbClr val="800000"/>
              </a:solidFill>
            </a:endParaRPr>
          </a:p>
        </p:txBody>
      </p:sp>
    </p:spTree>
    <p:extLst>
      <p:ext uri="{BB962C8B-B14F-4D97-AF65-F5344CB8AC3E}">
        <p14:creationId xmlns:p14="http://schemas.microsoft.com/office/powerpoint/2010/main" val="1613922787"/>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210790041"/>
              </p:ext>
            </p:extLst>
          </p:nvPr>
        </p:nvGraphicFramePr>
        <p:xfrm>
          <a:off x="3902727" y="1524000"/>
          <a:ext cx="5012673" cy="3428988"/>
        </p:xfrm>
        <a:graphic>
          <a:graphicData uri="http://schemas.openxmlformats.org/drawingml/2006/table">
            <a:tbl>
              <a:tblPr/>
              <a:tblGrid>
                <a:gridCol w="358048"/>
                <a:gridCol w="930925"/>
                <a:gridCol w="930925"/>
                <a:gridCol w="930925"/>
                <a:gridCol w="930925"/>
                <a:gridCol w="930925"/>
              </a:tblGrid>
              <a:tr h="249382">
                <a:tc gridSpan="2">
                  <a:txBody>
                    <a:bodyPr/>
                    <a:lstStyle/>
                    <a:p>
                      <a:pPr algn="ctr" fontAlgn="ctr"/>
                      <a:r>
                        <a:rPr lang="fi-FI" sz="1800" b="1" i="0" u="none" strike="noStrike" dirty="0">
                          <a:solidFill>
                            <a:srgbClr val="000000"/>
                          </a:solidFill>
                          <a:effectLst/>
                          <a:latin typeface="Times"/>
                        </a:rPr>
                        <a:t>P  </a:t>
                      </a:r>
                      <a:r>
                        <a:rPr lang="fi-FI" sz="1800" b="1" i="0" u="none" strike="noStrike" dirty="0" err="1">
                          <a:solidFill>
                            <a:srgbClr val="000000"/>
                          </a:solidFill>
                          <a:effectLst/>
                          <a:latin typeface="Times"/>
                        </a:rPr>
                        <a:t>value</a:t>
                      </a:r>
                      <a:r>
                        <a:rPr lang="fi-FI" sz="1800" b="1" i="0" u="none" strike="noStrike" dirty="0">
                          <a:solidFill>
                            <a:srgbClr val="000000"/>
                          </a:solidFill>
                          <a:effectLst/>
                          <a:latin typeface="Times"/>
                        </a:rPr>
                        <a:t> =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en-US" altLang="ja-JP" sz="1800" b="1" i="0" u="none" strike="noStrike">
                          <a:solidFill>
                            <a:srgbClr val="000000"/>
                          </a:solidFill>
                          <a:effectLst/>
                          <a:latin typeface="Times"/>
                        </a:rPr>
                        <a:t>0.1</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1" i="0" u="none" strike="noStrike">
                          <a:solidFill>
                            <a:srgbClr val="000000"/>
                          </a:solidFill>
                          <a:effectLst/>
                          <a:latin typeface="Times"/>
                        </a:rPr>
                        <a:t>0.05</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altLang="ja-JP" sz="1800" b="1" i="0" u="none" strike="noStrike">
                          <a:solidFill>
                            <a:srgbClr val="000000"/>
                          </a:solidFill>
                          <a:effectLst/>
                          <a:latin typeface="Times"/>
                        </a:rPr>
                        <a:t>0.02</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1" i="0" u="none" strike="noStrike">
                          <a:solidFill>
                            <a:srgbClr val="000000"/>
                          </a:solidFill>
                          <a:effectLst/>
                          <a:latin typeface="Times"/>
                        </a:rPr>
                        <a:t>0.01</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9382">
                <a:tc gridSpan="2">
                  <a:txBody>
                    <a:bodyPr/>
                    <a:lstStyle/>
                    <a:p>
                      <a:pPr algn="ctr" fontAlgn="ctr"/>
                      <a:r>
                        <a:rPr lang="en-US" sz="1800" b="1" i="1" u="none" strike="noStrike" dirty="0">
                          <a:solidFill>
                            <a:srgbClr val="800000"/>
                          </a:solidFill>
                          <a:effectLst/>
                          <a:latin typeface="Times"/>
                        </a:rPr>
                        <a:t>confidence</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en-US" altLang="ja-JP" sz="1800" b="0" i="1" u="none" strike="noStrike">
                          <a:solidFill>
                            <a:srgbClr val="800000"/>
                          </a:solidFill>
                          <a:effectLst/>
                          <a:latin typeface="ＭＳ Ｐゴシック"/>
                        </a:rPr>
                        <a:t>90%</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1" i="1" u="none" strike="noStrike">
                          <a:solidFill>
                            <a:srgbClr val="800000"/>
                          </a:solidFill>
                          <a:effectLst/>
                          <a:latin typeface="ＭＳ Ｐゴシック"/>
                        </a:rPr>
                        <a:t>95%</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altLang="ja-JP" sz="1800" b="0" i="1" u="none" strike="noStrike">
                          <a:solidFill>
                            <a:srgbClr val="800000"/>
                          </a:solidFill>
                          <a:effectLst/>
                          <a:latin typeface="ＭＳ Ｐゴシック"/>
                        </a:rPr>
                        <a:t>98%</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1" u="none" strike="noStrike" dirty="0">
                          <a:solidFill>
                            <a:srgbClr val="800000"/>
                          </a:solidFill>
                          <a:effectLst/>
                          <a:latin typeface="ＭＳ Ｐゴシック"/>
                        </a:rPr>
                        <a:t>99%</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9382">
                <a:tc rowSpan="10">
                  <a:txBody>
                    <a:bodyPr/>
                    <a:lstStyle/>
                    <a:p>
                      <a:pPr algn="ctr" fontAlgn="ctr"/>
                      <a:r>
                        <a:rPr lang="en-US" sz="2000" b="0" i="0" u="none" strike="noStrike">
                          <a:solidFill>
                            <a:srgbClr val="000000"/>
                          </a:solidFill>
                          <a:effectLst/>
                          <a:latin typeface="ＭＳ Ｐゴシック"/>
                        </a:rPr>
                        <a:t>degrees of freedom</a:t>
                      </a:r>
                    </a:p>
                  </a:txBody>
                  <a:tcPr marL="11429" marR="11429" marT="11429"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1" i="0" u="none" strike="noStrike">
                          <a:solidFill>
                            <a:srgbClr val="000000"/>
                          </a:solidFill>
                          <a:effectLst/>
                          <a:latin typeface="Times"/>
                        </a:rPr>
                        <a:t>1</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6.31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1" i="0" u="none" strike="noStrike">
                          <a:solidFill>
                            <a:srgbClr val="000000"/>
                          </a:solidFill>
                          <a:effectLst/>
                          <a:latin typeface="Times"/>
                        </a:rPr>
                        <a:t>12.71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altLang="ja-JP" sz="1800" b="0" i="0" u="none" strike="noStrike">
                          <a:solidFill>
                            <a:srgbClr val="000000"/>
                          </a:solidFill>
                          <a:effectLst/>
                          <a:latin typeface="Times"/>
                        </a:rPr>
                        <a:t>31.82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63.66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9382">
                <a:tc vMerge="1">
                  <a:txBody>
                    <a:bodyPr/>
                    <a:lstStyle/>
                    <a:p>
                      <a:endParaRPr kumimoji="1" lang="ja-JP" altLang="en-US"/>
                    </a:p>
                  </a:txBody>
                  <a:tcPr/>
                </a:tc>
                <a:tc>
                  <a:txBody>
                    <a:bodyPr/>
                    <a:lstStyle/>
                    <a:p>
                      <a:pPr algn="ctr" fontAlgn="ctr"/>
                      <a:r>
                        <a:rPr lang="en-US" altLang="ja-JP" sz="1800" b="1" i="0" u="none" strike="noStrike">
                          <a:solidFill>
                            <a:srgbClr val="000000"/>
                          </a:solidFill>
                          <a:effectLst/>
                          <a:latin typeface="Times"/>
                        </a:rPr>
                        <a:t>2</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2.92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1" i="0" u="none" strike="noStrike">
                          <a:solidFill>
                            <a:srgbClr val="000000"/>
                          </a:solidFill>
                          <a:effectLst/>
                          <a:latin typeface="Times"/>
                        </a:rPr>
                        <a:t>4.30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altLang="ja-JP" sz="1800" b="0" i="0" u="none" strike="noStrike">
                          <a:solidFill>
                            <a:srgbClr val="000000"/>
                          </a:solidFill>
                          <a:effectLst/>
                          <a:latin typeface="Times"/>
                        </a:rPr>
                        <a:t>6.96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9.92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9382">
                <a:tc vMerge="1">
                  <a:txBody>
                    <a:bodyPr/>
                    <a:lstStyle/>
                    <a:p>
                      <a:endParaRPr kumimoji="1" lang="ja-JP" altLang="en-US"/>
                    </a:p>
                  </a:txBody>
                  <a:tcPr/>
                </a:tc>
                <a:tc>
                  <a:txBody>
                    <a:bodyPr/>
                    <a:lstStyle/>
                    <a:p>
                      <a:pPr algn="ctr" fontAlgn="ctr"/>
                      <a:r>
                        <a:rPr lang="en-US" altLang="ja-JP" sz="1800" b="1" i="0" u="none" strike="noStrike" dirty="0">
                          <a:solidFill>
                            <a:srgbClr val="000000"/>
                          </a:solidFill>
                          <a:effectLst/>
                          <a:latin typeface="Times"/>
                        </a:rPr>
                        <a:t>3</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2.35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1" i="0" u="none" strike="noStrike">
                          <a:solidFill>
                            <a:srgbClr val="000000"/>
                          </a:solidFill>
                          <a:effectLst/>
                          <a:latin typeface="Times"/>
                        </a:rPr>
                        <a:t>3.18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altLang="ja-JP" sz="1800" b="0" i="0" u="none" strike="noStrike">
                          <a:solidFill>
                            <a:srgbClr val="000000"/>
                          </a:solidFill>
                          <a:effectLst/>
                          <a:latin typeface="Times"/>
                        </a:rPr>
                        <a:t>4.54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5.84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9382">
                <a:tc vMerge="1">
                  <a:txBody>
                    <a:bodyPr/>
                    <a:lstStyle/>
                    <a:p>
                      <a:endParaRPr kumimoji="1" lang="ja-JP" altLang="en-US"/>
                    </a:p>
                  </a:txBody>
                  <a:tcPr/>
                </a:tc>
                <a:tc>
                  <a:txBody>
                    <a:bodyPr/>
                    <a:lstStyle/>
                    <a:p>
                      <a:pPr algn="ctr" fontAlgn="ctr"/>
                      <a:r>
                        <a:rPr lang="en-US" altLang="ja-JP" sz="1800" b="1" i="0" u="none" strike="noStrike">
                          <a:solidFill>
                            <a:srgbClr val="000000"/>
                          </a:solidFill>
                          <a:effectLst/>
                          <a:latin typeface="Times"/>
                        </a:rPr>
                        <a:t>4</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2.13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1" i="0" u="none" strike="noStrike">
                          <a:solidFill>
                            <a:srgbClr val="000000"/>
                          </a:solidFill>
                          <a:effectLst/>
                          <a:latin typeface="Times"/>
                        </a:rPr>
                        <a:t>2.78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altLang="ja-JP" sz="1800" b="0" i="0" u="none" strike="noStrike">
                          <a:solidFill>
                            <a:srgbClr val="000000"/>
                          </a:solidFill>
                          <a:effectLst/>
                          <a:latin typeface="Times"/>
                        </a:rPr>
                        <a:t>3.75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4.60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9382">
                <a:tc vMerge="1">
                  <a:txBody>
                    <a:bodyPr/>
                    <a:lstStyle/>
                    <a:p>
                      <a:endParaRPr kumimoji="1" lang="ja-JP" altLang="en-US"/>
                    </a:p>
                  </a:txBody>
                  <a:tcPr/>
                </a:tc>
                <a:tc>
                  <a:txBody>
                    <a:bodyPr/>
                    <a:lstStyle/>
                    <a:p>
                      <a:pPr algn="ctr" fontAlgn="ctr"/>
                      <a:r>
                        <a:rPr lang="en-US" altLang="ja-JP" sz="1800" b="1" i="0" u="none" strike="noStrike">
                          <a:solidFill>
                            <a:srgbClr val="000000"/>
                          </a:solidFill>
                          <a:effectLst/>
                          <a:latin typeface="Times"/>
                        </a:rPr>
                        <a:t>5</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2.02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1" i="0" u="none" strike="noStrike">
                          <a:solidFill>
                            <a:srgbClr val="000000"/>
                          </a:solidFill>
                          <a:effectLst/>
                          <a:latin typeface="Times"/>
                        </a:rPr>
                        <a:t>2.57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altLang="ja-JP" sz="1800" b="0" i="0" u="none" strike="noStrike">
                          <a:solidFill>
                            <a:srgbClr val="000000"/>
                          </a:solidFill>
                          <a:effectLst/>
                          <a:latin typeface="Times"/>
                        </a:rPr>
                        <a:t>3.37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4.03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9382">
                <a:tc vMerge="1">
                  <a:txBody>
                    <a:bodyPr/>
                    <a:lstStyle/>
                    <a:p>
                      <a:endParaRPr kumimoji="1" lang="ja-JP" altLang="en-US"/>
                    </a:p>
                  </a:txBody>
                  <a:tcPr/>
                </a:tc>
                <a:tc>
                  <a:txBody>
                    <a:bodyPr/>
                    <a:lstStyle/>
                    <a:p>
                      <a:pPr algn="ctr" fontAlgn="ctr"/>
                      <a:r>
                        <a:rPr lang="en-US" altLang="ja-JP" sz="1800" b="1" i="0" u="none" strike="noStrike">
                          <a:solidFill>
                            <a:srgbClr val="000000"/>
                          </a:solidFill>
                          <a:effectLst/>
                          <a:latin typeface="Times"/>
                        </a:rPr>
                        <a:t>6</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1.94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1" i="0" u="none" strike="noStrike">
                          <a:solidFill>
                            <a:srgbClr val="000000"/>
                          </a:solidFill>
                          <a:effectLst/>
                          <a:latin typeface="Times"/>
                        </a:rPr>
                        <a:t>2.45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altLang="ja-JP" sz="1800" b="0" i="0" u="none" strike="noStrike">
                          <a:solidFill>
                            <a:srgbClr val="000000"/>
                          </a:solidFill>
                          <a:effectLst/>
                          <a:latin typeface="Times"/>
                        </a:rPr>
                        <a:t>3.14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3.71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9382">
                <a:tc vMerge="1">
                  <a:txBody>
                    <a:bodyPr/>
                    <a:lstStyle/>
                    <a:p>
                      <a:endParaRPr kumimoji="1" lang="ja-JP" altLang="en-US"/>
                    </a:p>
                  </a:txBody>
                  <a:tcPr/>
                </a:tc>
                <a:tc>
                  <a:txBody>
                    <a:bodyPr/>
                    <a:lstStyle/>
                    <a:p>
                      <a:pPr algn="ctr" fontAlgn="ctr"/>
                      <a:r>
                        <a:rPr lang="en-US" altLang="ja-JP" sz="1800" b="1" i="0" u="none" strike="noStrike">
                          <a:solidFill>
                            <a:srgbClr val="000000"/>
                          </a:solidFill>
                          <a:effectLst/>
                          <a:latin typeface="Times"/>
                        </a:rPr>
                        <a:t>7</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1.89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1" i="0" u="none" strike="noStrike">
                          <a:solidFill>
                            <a:srgbClr val="000000"/>
                          </a:solidFill>
                          <a:effectLst/>
                          <a:latin typeface="Times"/>
                        </a:rPr>
                        <a:t>2.36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altLang="ja-JP" sz="1800" b="0" i="0" u="none" strike="noStrike">
                          <a:solidFill>
                            <a:srgbClr val="000000"/>
                          </a:solidFill>
                          <a:effectLst/>
                          <a:latin typeface="Times"/>
                        </a:rPr>
                        <a:t>3.00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3.50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9382">
                <a:tc vMerge="1">
                  <a:txBody>
                    <a:bodyPr/>
                    <a:lstStyle/>
                    <a:p>
                      <a:endParaRPr kumimoji="1" lang="ja-JP" altLang="en-US"/>
                    </a:p>
                  </a:txBody>
                  <a:tcPr/>
                </a:tc>
                <a:tc>
                  <a:txBody>
                    <a:bodyPr/>
                    <a:lstStyle/>
                    <a:p>
                      <a:pPr algn="ctr" fontAlgn="ctr"/>
                      <a:r>
                        <a:rPr lang="en-US" altLang="ja-JP" sz="1800" b="1" i="0" u="none" strike="noStrike" dirty="0">
                          <a:solidFill>
                            <a:srgbClr val="000000"/>
                          </a:solidFill>
                          <a:effectLst/>
                          <a:latin typeface="Times"/>
                        </a:rPr>
                        <a:t>8</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1.86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1" i="0" u="none" strike="noStrike">
                          <a:solidFill>
                            <a:srgbClr val="000000"/>
                          </a:solidFill>
                          <a:effectLst/>
                          <a:latin typeface="Times"/>
                        </a:rPr>
                        <a:t>2.31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altLang="ja-JP" sz="1800" b="0" i="0" u="none" strike="noStrike">
                          <a:solidFill>
                            <a:srgbClr val="000000"/>
                          </a:solidFill>
                          <a:effectLst/>
                          <a:latin typeface="Times"/>
                        </a:rPr>
                        <a:t>2.90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3.36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9382">
                <a:tc vMerge="1">
                  <a:txBody>
                    <a:bodyPr/>
                    <a:lstStyle/>
                    <a:p>
                      <a:endParaRPr kumimoji="1" lang="ja-JP" altLang="en-US"/>
                    </a:p>
                  </a:txBody>
                  <a:tcPr/>
                </a:tc>
                <a:tc>
                  <a:txBody>
                    <a:bodyPr/>
                    <a:lstStyle/>
                    <a:p>
                      <a:pPr algn="ctr" fontAlgn="ctr"/>
                      <a:r>
                        <a:rPr lang="en-US" altLang="ja-JP" sz="1800" b="1" i="0" u="none" strike="noStrike">
                          <a:solidFill>
                            <a:srgbClr val="000000"/>
                          </a:solidFill>
                          <a:effectLst/>
                          <a:latin typeface="Times"/>
                        </a:rPr>
                        <a:t>9</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1.83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1" i="0" u="none" strike="noStrike">
                          <a:solidFill>
                            <a:srgbClr val="000000"/>
                          </a:solidFill>
                          <a:effectLst/>
                          <a:latin typeface="Times"/>
                        </a:rPr>
                        <a:t>2.26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altLang="ja-JP" sz="1800" b="0" i="0" u="none" strike="noStrike">
                          <a:solidFill>
                            <a:srgbClr val="000000"/>
                          </a:solidFill>
                          <a:effectLst/>
                          <a:latin typeface="Times"/>
                        </a:rPr>
                        <a:t>2.82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3.25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9382">
                <a:tc vMerge="1">
                  <a:txBody>
                    <a:bodyPr/>
                    <a:lstStyle/>
                    <a:p>
                      <a:endParaRPr kumimoji="1" lang="ja-JP" altLang="en-US"/>
                    </a:p>
                  </a:txBody>
                  <a:tcPr/>
                </a:tc>
                <a:tc>
                  <a:txBody>
                    <a:bodyPr/>
                    <a:lstStyle/>
                    <a:p>
                      <a:pPr algn="ctr" fontAlgn="ctr"/>
                      <a:r>
                        <a:rPr lang="en-US" altLang="ja-JP" sz="1800" b="1" i="0" u="none" strike="noStrike">
                          <a:solidFill>
                            <a:srgbClr val="000000"/>
                          </a:solidFill>
                          <a:effectLst/>
                          <a:latin typeface="Times"/>
                        </a:rPr>
                        <a:t>10</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Times"/>
                        </a:rPr>
                        <a:t>1.81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1" i="0" u="none" strike="noStrike" dirty="0">
                          <a:solidFill>
                            <a:srgbClr val="000000"/>
                          </a:solidFill>
                          <a:effectLst/>
                          <a:latin typeface="Times"/>
                        </a:rPr>
                        <a:t>2.23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altLang="ja-JP" sz="1800" b="0" i="0" u="none" strike="noStrike">
                          <a:solidFill>
                            <a:srgbClr val="000000"/>
                          </a:solidFill>
                          <a:effectLst/>
                          <a:latin typeface="Times"/>
                        </a:rPr>
                        <a:t>2.76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dirty="0">
                          <a:solidFill>
                            <a:srgbClr val="000000"/>
                          </a:solidFill>
                          <a:effectLst/>
                          <a:latin typeface="Times"/>
                        </a:rPr>
                        <a:t>3.17 </a:t>
                      </a:r>
                    </a:p>
                  </a:txBody>
                  <a:tcPr marL="11429" marR="11429" marT="114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4" name="TextBox 3"/>
          <p:cNvSpPr txBox="1"/>
          <p:nvPr/>
        </p:nvSpPr>
        <p:spPr>
          <a:xfrm>
            <a:off x="0" y="0"/>
            <a:ext cx="9144000" cy="1200328"/>
          </a:xfrm>
          <a:prstGeom prst="rect">
            <a:avLst/>
          </a:prstGeom>
          <a:noFill/>
        </p:spPr>
        <p:txBody>
          <a:bodyPr wrap="square" rtlCol="0">
            <a:spAutoFit/>
          </a:bodyPr>
          <a:lstStyle/>
          <a:p>
            <a:r>
              <a:rPr kumimoji="1" lang="en-US" altLang="ja-JP" sz="2400" dirty="0" smtClean="0"/>
              <a:t>We can calculate the value of ‘t’ for a given set of data and </a:t>
            </a:r>
            <a:r>
              <a:rPr kumimoji="1" lang="en-US" altLang="ja-JP" sz="2400" b="1" dirty="0" smtClean="0"/>
              <a:t>compare it to critical values</a:t>
            </a:r>
            <a:r>
              <a:rPr kumimoji="1" lang="en-US" altLang="ja-JP" sz="2400" dirty="0" smtClean="0"/>
              <a:t> that depend on the </a:t>
            </a:r>
            <a:r>
              <a:rPr kumimoji="1" lang="en-US" altLang="ja-JP" sz="2400" b="1" dirty="0" smtClean="0"/>
              <a:t>size of our sample</a:t>
            </a:r>
            <a:r>
              <a:rPr kumimoji="1" lang="en-US" altLang="ja-JP" sz="2400" dirty="0" smtClean="0"/>
              <a:t> and the </a:t>
            </a:r>
            <a:r>
              <a:rPr kumimoji="1" lang="en-US" altLang="ja-JP" sz="2400" b="1" dirty="0" smtClean="0"/>
              <a:t>level of confidence</a:t>
            </a:r>
            <a:r>
              <a:rPr kumimoji="1" lang="en-US" altLang="ja-JP" sz="2400" dirty="0" smtClean="0"/>
              <a:t> we need. </a:t>
            </a:r>
            <a:endParaRPr kumimoji="1" lang="ja-JP" altLang="en-US" sz="2400" dirty="0"/>
          </a:p>
        </p:txBody>
      </p:sp>
      <p:sp>
        <p:nvSpPr>
          <p:cNvPr id="5" name="TextBox 4"/>
          <p:cNvSpPr txBox="1"/>
          <p:nvPr/>
        </p:nvSpPr>
        <p:spPr>
          <a:xfrm>
            <a:off x="3902727" y="1143000"/>
            <a:ext cx="4648200" cy="381000"/>
          </a:xfrm>
          <a:prstGeom prst="rect">
            <a:avLst/>
          </a:prstGeom>
          <a:noFill/>
        </p:spPr>
        <p:txBody>
          <a:bodyPr wrap="square" rtlCol="0">
            <a:spAutoFit/>
          </a:bodyPr>
          <a:lstStyle/>
          <a:p>
            <a:r>
              <a:rPr kumimoji="1" lang="en-US" altLang="ja-JP" i="1" dirty="0" smtClean="0"/>
              <a:t>Example two-tailed t-table</a:t>
            </a:r>
            <a:r>
              <a:rPr kumimoji="1" lang="en-US" altLang="ja-JP" dirty="0" smtClean="0"/>
              <a:t>. </a:t>
            </a:r>
            <a:endParaRPr kumimoji="1" lang="ja-JP" altLang="en-US" dirty="0"/>
          </a:p>
        </p:txBody>
      </p:sp>
      <p:sp>
        <p:nvSpPr>
          <p:cNvPr id="6" name="TextBox 5"/>
          <p:cNvSpPr txBox="1"/>
          <p:nvPr/>
        </p:nvSpPr>
        <p:spPr>
          <a:xfrm>
            <a:off x="152400" y="1472148"/>
            <a:ext cx="3505200" cy="5016759"/>
          </a:xfrm>
          <a:prstGeom prst="rect">
            <a:avLst/>
          </a:prstGeom>
          <a:noFill/>
        </p:spPr>
        <p:txBody>
          <a:bodyPr wrap="square" rtlCol="0">
            <a:spAutoFit/>
          </a:bodyPr>
          <a:lstStyle/>
          <a:p>
            <a:r>
              <a:rPr kumimoji="1" lang="en-US" altLang="ja-JP" sz="2000" dirty="0" smtClean="0">
                <a:solidFill>
                  <a:schemeClr val="tx2"/>
                </a:solidFill>
              </a:rPr>
              <a:t>“Degrees of Freedom (</a:t>
            </a:r>
            <a:r>
              <a:rPr kumimoji="1" lang="en-US" altLang="ja-JP" sz="2000" dirty="0" err="1" smtClean="0">
                <a:solidFill>
                  <a:schemeClr val="tx2"/>
                </a:solidFill>
              </a:rPr>
              <a:t>df</a:t>
            </a:r>
            <a:r>
              <a:rPr kumimoji="1" lang="en-US" altLang="ja-JP" sz="2000" dirty="0" smtClean="0">
                <a:solidFill>
                  <a:schemeClr val="tx2"/>
                </a:solidFill>
              </a:rPr>
              <a:t>)” is the </a:t>
            </a:r>
            <a:r>
              <a:rPr kumimoji="1" lang="en-US" altLang="ja-JP" sz="2000" b="1" dirty="0" smtClean="0">
                <a:solidFill>
                  <a:schemeClr val="tx2"/>
                </a:solidFill>
              </a:rPr>
              <a:t>total sample size minus two*</a:t>
            </a:r>
            <a:r>
              <a:rPr kumimoji="1" lang="en-US" altLang="ja-JP" sz="2000" dirty="0" smtClean="0">
                <a:solidFill>
                  <a:schemeClr val="tx2"/>
                </a:solidFill>
              </a:rPr>
              <a:t>. </a:t>
            </a:r>
          </a:p>
          <a:p>
            <a:endParaRPr kumimoji="1" lang="en-US" altLang="ja-JP" sz="2000" dirty="0">
              <a:solidFill>
                <a:schemeClr val="accent3">
                  <a:lumMod val="50000"/>
                </a:schemeClr>
              </a:solidFill>
            </a:endParaRPr>
          </a:p>
          <a:p>
            <a:r>
              <a:rPr kumimoji="1" lang="en-US" altLang="ja-JP" sz="2000" dirty="0" smtClean="0">
                <a:solidFill>
                  <a:schemeClr val="accent3">
                    <a:lumMod val="50000"/>
                  </a:schemeClr>
                </a:solidFill>
              </a:rPr>
              <a:t>We usually use P&lt;0.05 (95% confidence) in Biology, as our data can be highly variable </a:t>
            </a:r>
          </a:p>
          <a:p>
            <a:endParaRPr kumimoji="1" lang="en-US" altLang="ja-JP" sz="2000" dirty="0" smtClean="0">
              <a:solidFill>
                <a:schemeClr val="tx2"/>
              </a:solidFill>
            </a:endParaRPr>
          </a:p>
          <a:p>
            <a:endParaRPr kumimoji="1" lang="en-US" altLang="ja-JP" sz="2000" dirty="0">
              <a:solidFill>
                <a:schemeClr val="tx2"/>
              </a:solidFill>
            </a:endParaRPr>
          </a:p>
          <a:p>
            <a:endParaRPr kumimoji="1" lang="en-US" altLang="ja-JP" sz="2000" dirty="0" smtClean="0">
              <a:solidFill>
                <a:schemeClr val="tx2"/>
              </a:solidFill>
            </a:endParaRPr>
          </a:p>
          <a:p>
            <a:endParaRPr kumimoji="1" lang="en-US" altLang="ja-JP" sz="2000" dirty="0">
              <a:solidFill>
                <a:schemeClr val="tx2"/>
              </a:solidFill>
            </a:endParaRPr>
          </a:p>
          <a:p>
            <a:endParaRPr kumimoji="1" lang="en-US" altLang="ja-JP" sz="2000" dirty="0" smtClean="0">
              <a:solidFill>
                <a:schemeClr val="tx2"/>
              </a:solidFill>
            </a:endParaRPr>
          </a:p>
          <a:p>
            <a:endParaRPr kumimoji="1" lang="en-US" altLang="ja-JP" sz="1600" dirty="0" smtClean="0">
              <a:solidFill>
                <a:schemeClr val="tx2"/>
              </a:solidFill>
            </a:endParaRPr>
          </a:p>
          <a:p>
            <a:endParaRPr kumimoji="1" lang="en-US" altLang="ja-JP" sz="1600" dirty="0">
              <a:solidFill>
                <a:schemeClr val="tx2"/>
              </a:solidFill>
            </a:endParaRPr>
          </a:p>
          <a:p>
            <a:r>
              <a:rPr kumimoji="1" lang="en-US" altLang="ja-JP" sz="1600" dirty="0" smtClean="0">
                <a:solidFill>
                  <a:schemeClr val="tx2"/>
                </a:solidFill>
              </a:rPr>
              <a:t>*Simple explanation: we are working in </a:t>
            </a:r>
            <a:r>
              <a:rPr kumimoji="1" lang="en-US" altLang="ja-JP" sz="1600" b="1" dirty="0" smtClean="0">
                <a:solidFill>
                  <a:schemeClr val="tx2"/>
                </a:solidFill>
              </a:rPr>
              <a:t>two directions </a:t>
            </a:r>
            <a:r>
              <a:rPr kumimoji="1" lang="en-US" altLang="ja-JP" sz="1600" dirty="0" smtClean="0">
                <a:solidFill>
                  <a:schemeClr val="tx2"/>
                </a:solidFill>
              </a:rPr>
              <a:t>– </a:t>
            </a:r>
            <a:r>
              <a:rPr kumimoji="1" lang="en-US" altLang="ja-JP" sz="1600" i="1" dirty="0" smtClean="0">
                <a:solidFill>
                  <a:schemeClr val="tx2"/>
                </a:solidFill>
              </a:rPr>
              <a:t>within</a:t>
            </a:r>
            <a:r>
              <a:rPr kumimoji="1" lang="en-US" altLang="ja-JP" sz="1600" dirty="0" smtClean="0">
                <a:solidFill>
                  <a:schemeClr val="tx2"/>
                </a:solidFill>
              </a:rPr>
              <a:t> each population and </a:t>
            </a:r>
            <a:r>
              <a:rPr kumimoji="1" lang="en-US" altLang="ja-JP" sz="1600" i="1" dirty="0" smtClean="0">
                <a:solidFill>
                  <a:schemeClr val="tx2"/>
                </a:solidFill>
              </a:rPr>
              <a:t>across</a:t>
            </a:r>
            <a:r>
              <a:rPr kumimoji="1" lang="en-US" altLang="ja-JP" sz="1600" dirty="0" smtClean="0">
                <a:solidFill>
                  <a:schemeClr val="tx2"/>
                </a:solidFill>
              </a:rPr>
              <a:t> populations. </a:t>
            </a:r>
            <a:endParaRPr kumimoji="1" lang="en-US" altLang="ja-JP" sz="1600" dirty="0">
              <a:solidFill>
                <a:schemeClr val="tx2"/>
              </a:solidFill>
            </a:endParaRPr>
          </a:p>
        </p:txBody>
      </p:sp>
      <p:sp>
        <p:nvSpPr>
          <p:cNvPr id="7" name="Right Brace 6"/>
          <p:cNvSpPr/>
          <p:nvPr/>
        </p:nvSpPr>
        <p:spPr>
          <a:xfrm rot="5400000">
            <a:off x="6896100" y="3238500"/>
            <a:ext cx="304800" cy="3733800"/>
          </a:xfrm>
          <a:prstGeom prst="rightBrace">
            <a:avLst/>
          </a:prstGeom>
          <a:ln>
            <a:solidFill>
              <a:schemeClr val="accent2"/>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solidFill>
                <a:srgbClr val="800000"/>
              </a:solidFill>
            </a:endParaRPr>
          </a:p>
        </p:txBody>
      </p:sp>
      <p:sp>
        <p:nvSpPr>
          <p:cNvPr id="8" name="TextBox 7"/>
          <p:cNvSpPr txBox="1"/>
          <p:nvPr/>
        </p:nvSpPr>
        <p:spPr>
          <a:xfrm>
            <a:off x="5257800" y="5257800"/>
            <a:ext cx="3581400" cy="461665"/>
          </a:xfrm>
          <a:prstGeom prst="rect">
            <a:avLst/>
          </a:prstGeom>
          <a:noFill/>
        </p:spPr>
        <p:txBody>
          <a:bodyPr wrap="square" rtlCol="0">
            <a:spAutoFit/>
          </a:bodyPr>
          <a:lstStyle/>
          <a:p>
            <a:pPr algn="ctr"/>
            <a:r>
              <a:rPr kumimoji="1" lang="en-US" altLang="ja-JP" sz="2400" dirty="0" smtClean="0">
                <a:solidFill>
                  <a:srgbClr val="800000"/>
                </a:solidFill>
              </a:rPr>
              <a:t>“critical values”</a:t>
            </a:r>
            <a:endParaRPr kumimoji="1" lang="ja-JP" altLang="en-US" sz="2400" dirty="0">
              <a:solidFill>
                <a:srgbClr val="800000"/>
              </a:solidFill>
            </a:endParaRPr>
          </a:p>
        </p:txBody>
      </p:sp>
    </p:spTree>
    <p:extLst>
      <p:ext uri="{BB962C8B-B14F-4D97-AF65-F5344CB8AC3E}">
        <p14:creationId xmlns:p14="http://schemas.microsoft.com/office/powerpoint/2010/main" val="312640861"/>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p:cNvPicPr>
            <a:picLocks noChangeAspect="1" noChangeArrowheads="1"/>
          </p:cNvPicPr>
          <p:nvPr/>
        </p:nvPicPr>
        <p:blipFill rotWithShape="1">
          <a:blip r:embed="rId3" cstate="print"/>
          <a:srcRect r="42152"/>
          <a:stretch/>
        </p:blipFill>
        <p:spPr bwMode="auto">
          <a:xfrm>
            <a:off x="0" y="0"/>
            <a:ext cx="5289674" cy="6505731"/>
          </a:xfrm>
          <a:prstGeom prst="rect">
            <a:avLst/>
          </a:prstGeom>
          <a:noFill/>
          <a:ln w="9525">
            <a:noFill/>
            <a:miter lim="800000"/>
            <a:headEnd/>
            <a:tailEnd/>
          </a:ln>
        </p:spPr>
      </p:pic>
      <p:pic>
        <p:nvPicPr>
          <p:cNvPr id="3" name="Picture 2"/>
          <p:cNvPicPr>
            <a:picLocks noChangeAspect="1"/>
          </p:cNvPicPr>
          <p:nvPr/>
        </p:nvPicPr>
        <p:blipFill>
          <a:blip r:embed="rId4"/>
          <a:stretch>
            <a:fillRect/>
          </a:stretch>
        </p:blipFill>
        <p:spPr>
          <a:xfrm>
            <a:off x="5595559" y="0"/>
            <a:ext cx="3547241" cy="6858000"/>
          </a:xfrm>
          <a:prstGeom prst="rect">
            <a:avLst/>
          </a:prstGeom>
        </p:spPr>
      </p:pic>
      <p:sp>
        <p:nvSpPr>
          <p:cNvPr id="2" name="Rectangle 1"/>
          <p:cNvSpPr/>
          <p:nvPr/>
        </p:nvSpPr>
        <p:spPr>
          <a:xfrm>
            <a:off x="5638800" y="5105400"/>
            <a:ext cx="1905000" cy="228600"/>
          </a:xfrm>
          <a:prstGeom prst="rect">
            <a:avLst/>
          </a:prstGeom>
          <a:solidFill>
            <a:srgbClr val="FFFF00">
              <a:alpha val="18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 name="Rectangle 4"/>
          <p:cNvSpPr/>
          <p:nvPr/>
        </p:nvSpPr>
        <p:spPr>
          <a:xfrm>
            <a:off x="7086600" y="76200"/>
            <a:ext cx="457200" cy="5181600"/>
          </a:xfrm>
          <a:prstGeom prst="rect">
            <a:avLst/>
          </a:prstGeom>
          <a:solidFill>
            <a:srgbClr val="FFFF00">
              <a:alpha val="18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 name="TextBox 3"/>
          <p:cNvSpPr txBox="1"/>
          <p:nvPr/>
        </p:nvSpPr>
        <p:spPr>
          <a:xfrm>
            <a:off x="2209800" y="2895600"/>
            <a:ext cx="2133600" cy="523220"/>
          </a:xfrm>
          <a:prstGeom prst="rect">
            <a:avLst/>
          </a:prstGeom>
          <a:noFill/>
        </p:spPr>
        <p:txBody>
          <a:bodyPr wrap="square" rtlCol="0">
            <a:spAutoFit/>
          </a:bodyPr>
          <a:lstStyle/>
          <a:p>
            <a:r>
              <a:rPr kumimoji="1" lang="en-US" altLang="ja-JP" sz="2800" dirty="0" smtClean="0"/>
              <a:t>2.069</a:t>
            </a:r>
            <a:endParaRPr kumimoji="1" lang="ja-JP" altLang="en-US" sz="2800" dirty="0"/>
          </a:p>
        </p:txBody>
      </p:sp>
      <p:sp>
        <p:nvSpPr>
          <p:cNvPr id="6" name="TextBox 5"/>
          <p:cNvSpPr txBox="1"/>
          <p:nvPr/>
        </p:nvSpPr>
        <p:spPr>
          <a:xfrm>
            <a:off x="685800" y="2286000"/>
            <a:ext cx="1143000" cy="461665"/>
          </a:xfrm>
          <a:prstGeom prst="rect">
            <a:avLst/>
          </a:prstGeom>
          <a:noFill/>
        </p:spPr>
        <p:txBody>
          <a:bodyPr wrap="square" rtlCol="0">
            <a:spAutoFit/>
          </a:bodyPr>
          <a:lstStyle/>
          <a:p>
            <a:r>
              <a:rPr kumimoji="1" lang="en-US" altLang="ja-JP" sz="2400" dirty="0" smtClean="0">
                <a:solidFill>
                  <a:srgbClr val="0000FF"/>
                </a:solidFill>
              </a:rPr>
              <a:t>0.05</a:t>
            </a:r>
            <a:endParaRPr kumimoji="1" lang="ja-JP" altLang="en-US" sz="2400" dirty="0">
              <a:solidFill>
                <a:srgbClr val="0000FF"/>
              </a:solidFill>
            </a:endParaRPr>
          </a:p>
        </p:txBody>
      </p:sp>
      <p:sp>
        <p:nvSpPr>
          <p:cNvPr id="7" name="TextBox 6"/>
          <p:cNvSpPr txBox="1"/>
          <p:nvPr/>
        </p:nvSpPr>
        <p:spPr>
          <a:xfrm>
            <a:off x="152400" y="3581400"/>
            <a:ext cx="5410200" cy="3262432"/>
          </a:xfrm>
          <a:prstGeom prst="rect">
            <a:avLst/>
          </a:prstGeom>
          <a:noFill/>
        </p:spPr>
        <p:txBody>
          <a:bodyPr wrap="square" rtlCol="0">
            <a:spAutoFit/>
          </a:bodyPr>
          <a:lstStyle/>
          <a:p>
            <a:r>
              <a:rPr kumimoji="1" lang="en-US" altLang="ja-JP" dirty="0" smtClean="0"/>
              <a:t>t was calculated as </a:t>
            </a:r>
            <a:r>
              <a:rPr kumimoji="1" lang="en-US" altLang="ja-JP" dirty="0" smtClean="0">
                <a:solidFill>
                  <a:srgbClr val="008000"/>
                </a:solidFill>
              </a:rPr>
              <a:t>2.15</a:t>
            </a:r>
            <a:r>
              <a:rPr kumimoji="1" lang="en-US" altLang="ja-JP" dirty="0" smtClean="0"/>
              <a:t> (this is done for you)</a:t>
            </a:r>
          </a:p>
          <a:p>
            <a:endParaRPr kumimoji="1" lang="en-US" altLang="ja-JP" sz="1100" dirty="0" smtClean="0"/>
          </a:p>
          <a:p>
            <a:r>
              <a:rPr kumimoji="1" lang="en-US" altLang="ja-JP" dirty="0"/>
              <a:t>	</a:t>
            </a:r>
            <a:r>
              <a:rPr kumimoji="1" lang="en-US" altLang="ja-JP" dirty="0" smtClean="0"/>
              <a:t>	t            cv</a:t>
            </a:r>
          </a:p>
          <a:p>
            <a:r>
              <a:rPr kumimoji="1" lang="en-US" altLang="ja-JP" dirty="0"/>
              <a:t> </a:t>
            </a:r>
            <a:r>
              <a:rPr kumimoji="1" lang="en-US" altLang="ja-JP" dirty="0" smtClean="0"/>
              <a:t>                               2.15  </a:t>
            </a:r>
            <a:r>
              <a:rPr kumimoji="1" lang="en-US" altLang="ja-JP" sz="2000" dirty="0" smtClean="0"/>
              <a:t> &gt;   </a:t>
            </a:r>
            <a:r>
              <a:rPr kumimoji="1" lang="en-US" altLang="ja-JP" dirty="0" smtClean="0"/>
              <a:t>2.069</a:t>
            </a:r>
          </a:p>
          <a:p>
            <a:endParaRPr kumimoji="1" lang="en-US" altLang="ja-JP" sz="1050" dirty="0"/>
          </a:p>
          <a:p>
            <a:r>
              <a:rPr kumimoji="1" lang="en-US" altLang="ja-JP" strike="sngStrike" dirty="0" smtClean="0"/>
              <a:t>If </a:t>
            </a:r>
            <a:r>
              <a:rPr kumimoji="1" lang="en-US" altLang="ja-JP" strike="sngStrike" dirty="0" smtClean="0">
                <a:solidFill>
                  <a:srgbClr val="008000"/>
                </a:solidFill>
              </a:rPr>
              <a:t>t &lt; cv, accept H</a:t>
            </a:r>
            <a:r>
              <a:rPr kumimoji="1" lang="en-US" altLang="ja-JP" strike="sngStrike" baseline="-25000" dirty="0" smtClean="0">
                <a:solidFill>
                  <a:srgbClr val="008000"/>
                </a:solidFill>
              </a:rPr>
              <a:t>0</a:t>
            </a:r>
            <a:r>
              <a:rPr kumimoji="1" lang="en-US" altLang="ja-JP" strike="sngStrike" dirty="0" smtClean="0">
                <a:solidFill>
                  <a:srgbClr val="008000"/>
                </a:solidFill>
              </a:rPr>
              <a:t> </a:t>
            </a:r>
            <a:r>
              <a:rPr kumimoji="1" lang="en-US" altLang="ja-JP" strike="sngStrike" dirty="0" smtClean="0"/>
              <a:t>(there is no significant difference)</a:t>
            </a:r>
            <a:endParaRPr kumimoji="1" lang="en-US" altLang="ja-JP" strike="sngStrike" dirty="0"/>
          </a:p>
          <a:p>
            <a:r>
              <a:rPr kumimoji="1" lang="en-US" altLang="ja-JP" b="1" dirty="0"/>
              <a:t>If </a:t>
            </a:r>
            <a:r>
              <a:rPr kumimoji="1" lang="en-US" altLang="ja-JP" b="1" dirty="0">
                <a:solidFill>
                  <a:srgbClr val="008000"/>
                </a:solidFill>
              </a:rPr>
              <a:t>t </a:t>
            </a:r>
            <a:r>
              <a:rPr kumimoji="1" lang="en-US" altLang="ja-JP" b="1" dirty="0" smtClean="0">
                <a:solidFill>
                  <a:srgbClr val="008000"/>
                </a:solidFill>
              </a:rPr>
              <a:t>&gt; </a:t>
            </a:r>
            <a:r>
              <a:rPr kumimoji="1" lang="en-US" altLang="ja-JP" b="1" dirty="0">
                <a:solidFill>
                  <a:srgbClr val="008000"/>
                </a:solidFill>
              </a:rPr>
              <a:t>cv, </a:t>
            </a:r>
            <a:r>
              <a:rPr kumimoji="1" lang="en-US" altLang="ja-JP" b="1" dirty="0" smtClean="0">
                <a:solidFill>
                  <a:srgbClr val="008000"/>
                </a:solidFill>
              </a:rPr>
              <a:t>reject </a:t>
            </a:r>
            <a:r>
              <a:rPr kumimoji="1" lang="en-US" altLang="ja-JP" b="1" dirty="0">
                <a:solidFill>
                  <a:srgbClr val="008000"/>
                </a:solidFill>
              </a:rPr>
              <a:t>H</a:t>
            </a:r>
            <a:r>
              <a:rPr kumimoji="1" lang="en-US" altLang="ja-JP" b="1" baseline="-25000" dirty="0">
                <a:solidFill>
                  <a:srgbClr val="008000"/>
                </a:solidFill>
              </a:rPr>
              <a:t>0</a:t>
            </a:r>
            <a:r>
              <a:rPr kumimoji="1" lang="en-US" altLang="ja-JP" b="1" dirty="0">
                <a:solidFill>
                  <a:srgbClr val="008000"/>
                </a:solidFill>
              </a:rPr>
              <a:t> </a:t>
            </a:r>
            <a:r>
              <a:rPr kumimoji="1" lang="en-US" altLang="ja-JP" b="1" dirty="0"/>
              <a:t>(there is a</a:t>
            </a:r>
            <a:r>
              <a:rPr kumimoji="1" lang="en-US" altLang="ja-JP" b="1" dirty="0" smtClean="0"/>
              <a:t> </a:t>
            </a:r>
            <a:r>
              <a:rPr kumimoji="1" lang="en-US" altLang="ja-JP" b="1" dirty="0"/>
              <a:t>significant difference)</a:t>
            </a:r>
          </a:p>
          <a:p>
            <a:endParaRPr kumimoji="1" lang="en-US" altLang="ja-JP" sz="1050" dirty="0" smtClean="0"/>
          </a:p>
          <a:p>
            <a:r>
              <a:rPr kumimoji="1" lang="en-US" altLang="ja-JP" dirty="0" smtClean="0"/>
              <a:t>Conclusion: </a:t>
            </a:r>
          </a:p>
          <a:p>
            <a:r>
              <a:rPr kumimoji="1" lang="en-US" altLang="ja-JP" i="1" dirty="0" smtClean="0"/>
              <a:t>“There is a significant difference in the wing spans of the two populations of birds.”</a:t>
            </a:r>
          </a:p>
          <a:p>
            <a:endParaRPr kumimoji="1" lang="en-US" altLang="ja-JP" i="1" dirty="0"/>
          </a:p>
          <a:p>
            <a:r>
              <a:rPr kumimoji="1" lang="en-US" altLang="ja-JP" sz="1200" i="1" dirty="0" smtClean="0"/>
              <a:t>2-tailed t-</a:t>
            </a:r>
            <a:r>
              <a:rPr kumimoji="1" lang="en-US" altLang="ja-JP" sz="1200" i="1" dirty="0"/>
              <a:t>table source: </a:t>
            </a:r>
            <a:r>
              <a:rPr kumimoji="1" lang="en-US" altLang="ja-JP" sz="1200" i="1" dirty="0">
                <a:hlinkClick r:id="rId5"/>
              </a:rPr>
              <a:t>http://www.medcalc.org/manual/t-</a:t>
            </a:r>
            <a:r>
              <a:rPr kumimoji="1" lang="en-US" altLang="ja-JP" sz="1200" i="1" dirty="0" smtClean="0">
                <a:hlinkClick r:id="rId5"/>
              </a:rPr>
              <a:t>distribution.php </a:t>
            </a:r>
            <a:endParaRPr kumimoji="1" lang="en-US" altLang="ja-JP" sz="1200" i="1" dirty="0"/>
          </a:p>
        </p:txBody>
      </p:sp>
    </p:spTree>
    <p:extLst>
      <p:ext uri="{BB962C8B-B14F-4D97-AF65-F5344CB8AC3E}">
        <p14:creationId xmlns:p14="http://schemas.microsoft.com/office/powerpoint/2010/main" val="813751344"/>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p:cNvPicPr>
            <a:picLocks noChangeAspect="1" noChangeArrowheads="1"/>
          </p:cNvPicPr>
          <p:nvPr/>
        </p:nvPicPr>
        <p:blipFill rotWithShape="1">
          <a:blip r:embed="rId3" cstate="print"/>
          <a:srcRect r="48452"/>
          <a:stretch/>
        </p:blipFill>
        <p:spPr bwMode="auto">
          <a:xfrm>
            <a:off x="2" y="0"/>
            <a:ext cx="4713570" cy="6071077"/>
          </a:xfrm>
          <a:prstGeom prst="rect">
            <a:avLst/>
          </a:prstGeom>
          <a:noFill/>
          <a:ln w="9525">
            <a:noFill/>
            <a:miter lim="800000"/>
            <a:headEnd/>
            <a:tailEnd/>
          </a:ln>
        </p:spPr>
      </p:pic>
      <p:pic>
        <p:nvPicPr>
          <p:cNvPr id="3" name="Picture 2"/>
          <p:cNvPicPr>
            <a:picLocks noChangeAspect="1"/>
          </p:cNvPicPr>
          <p:nvPr/>
        </p:nvPicPr>
        <p:blipFill>
          <a:blip r:embed="rId4"/>
          <a:stretch>
            <a:fillRect/>
          </a:stretch>
        </p:blipFill>
        <p:spPr>
          <a:xfrm>
            <a:off x="5595559" y="0"/>
            <a:ext cx="3547241" cy="6858000"/>
          </a:xfrm>
          <a:prstGeom prst="rect">
            <a:avLst/>
          </a:prstGeom>
        </p:spPr>
      </p:pic>
      <p:sp>
        <p:nvSpPr>
          <p:cNvPr id="4" name="Rectangle 3"/>
          <p:cNvSpPr/>
          <p:nvPr/>
        </p:nvSpPr>
        <p:spPr>
          <a:xfrm>
            <a:off x="5638800" y="5105400"/>
            <a:ext cx="1905000" cy="228600"/>
          </a:xfrm>
          <a:prstGeom prst="rect">
            <a:avLst/>
          </a:prstGeom>
          <a:solidFill>
            <a:srgbClr val="FFFF00">
              <a:alpha val="18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 name="Rectangle 4"/>
          <p:cNvSpPr/>
          <p:nvPr/>
        </p:nvSpPr>
        <p:spPr>
          <a:xfrm>
            <a:off x="7086600" y="76200"/>
            <a:ext cx="457200" cy="5181600"/>
          </a:xfrm>
          <a:prstGeom prst="rect">
            <a:avLst/>
          </a:prstGeom>
          <a:solidFill>
            <a:srgbClr val="FFFF00">
              <a:alpha val="18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 name="Rectangle 1"/>
          <p:cNvSpPr/>
          <p:nvPr/>
        </p:nvSpPr>
        <p:spPr>
          <a:xfrm>
            <a:off x="-27387" y="6323574"/>
            <a:ext cx="4572000" cy="538609"/>
          </a:xfrm>
          <a:prstGeom prst="rect">
            <a:avLst/>
          </a:prstGeom>
        </p:spPr>
        <p:txBody>
          <a:bodyPr>
            <a:spAutoFit/>
          </a:bodyPr>
          <a:lstStyle/>
          <a:p>
            <a:endParaRPr kumimoji="1" lang="en-US" altLang="ja-JP" i="1" dirty="0"/>
          </a:p>
          <a:p>
            <a:r>
              <a:rPr kumimoji="1" lang="en-US" altLang="ja-JP" sz="1100" i="1" dirty="0"/>
              <a:t>2-tailed t-table source: </a:t>
            </a:r>
            <a:r>
              <a:rPr kumimoji="1" lang="en-US" altLang="ja-JP" sz="1100" i="1" dirty="0">
                <a:hlinkClick r:id="rId5"/>
              </a:rPr>
              <a:t>http://www.medcalc.org/manual/t-distribution.php </a:t>
            </a:r>
            <a:endParaRPr kumimoji="1" lang="en-US" altLang="ja-JP" sz="1100" i="1" dirty="0"/>
          </a:p>
        </p:txBody>
      </p:sp>
    </p:spTree>
    <p:extLst>
      <p:ext uri="{BB962C8B-B14F-4D97-AF65-F5344CB8AC3E}">
        <p14:creationId xmlns:p14="http://schemas.microsoft.com/office/powerpoint/2010/main" val="8320119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124200" y="685800"/>
            <a:ext cx="29718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atin typeface="Times" pitchFamily="18" charset="0"/>
                <a:cs typeface="Times" pitchFamily="18" charset="0"/>
              </a:rPr>
              <a:t>Statistics</a:t>
            </a:r>
            <a:endParaRPr lang="en-IN" sz="2400" dirty="0">
              <a:latin typeface="Times" pitchFamily="18" charset="0"/>
              <a:cs typeface="Times" pitchFamily="18" charset="0"/>
            </a:endParaRPr>
          </a:p>
        </p:txBody>
      </p:sp>
      <p:sp>
        <p:nvSpPr>
          <p:cNvPr id="5" name="Rounded Rectangle 4"/>
          <p:cNvSpPr/>
          <p:nvPr/>
        </p:nvSpPr>
        <p:spPr>
          <a:xfrm>
            <a:off x="5715000" y="2209800"/>
            <a:ext cx="29718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atin typeface="Times" pitchFamily="18" charset="0"/>
                <a:cs typeface="Times" pitchFamily="18" charset="0"/>
              </a:rPr>
              <a:t>Inferential</a:t>
            </a:r>
            <a:endParaRPr lang="en-IN" sz="2400" dirty="0">
              <a:latin typeface="Times" pitchFamily="18" charset="0"/>
              <a:cs typeface="Times" pitchFamily="18" charset="0"/>
            </a:endParaRPr>
          </a:p>
        </p:txBody>
      </p:sp>
      <p:sp>
        <p:nvSpPr>
          <p:cNvPr id="6" name="Rounded Rectangle 5"/>
          <p:cNvSpPr/>
          <p:nvPr/>
        </p:nvSpPr>
        <p:spPr>
          <a:xfrm>
            <a:off x="228600" y="2286000"/>
            <a:ext cx="29718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atin typeface="Times" pitchFamily="18" charset="0"/>
                <a:cs typeface="Times" pitchFamily="18" charset="0"/>
              </a:rPr>
              <a:t>Descriptive</a:t>
            </a:r>
            <a:endParaRPr lang="en-IN" sz="2400" dirty="0">
              <a:latin typeface="Times" pitchFamily="18" charset="0"/>
              <a:cs typeface="Times" pitchFamily="18" charset="0"/>
            </a:endParaRPr>
          </a:p>
        </p:txBody>
      </p:sp>
      <p:sp>
        <p:nvSpPr>
          <p:cNvPr id="8" name="Rounded Rectangle 7"/>
          <p:cNvSpPr/>
          <p:nvPr/>
        </p:nvSpPr>
        <p:spPr>
          <a:xfrm>
            <a:off x="533400" y="4114800"/>
            <a:ext cx="2743200" cy="2438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 typeface="Wingdings" pitchFamily="2" charset="2"/>
              <a:buChar char="§"/>
            </a:pPr>
            <a:r>
              <a:rPr lang="en-US" sz="2000" dirty="0" smtClean="0">
                <a:latin typeface="Times" pitchFamily="18" charset="0"/>
                <a:cs typeface="Times" pitchFamily="18" charset="0"/>
              </a:rPr>
              <a:t>Collecting</a:t>
            </a:r>
          </a:p>
          <a:p>
            <a:pPr algn="ctr">
              <a:buFont typeface="Wingdings" pitchFamily="2" charset="2"/>
              <a:buChar char="§"/>
            </a:pPr>
            <a:r>
              <a:rPr lang="en-US" sz="2000" dirty="0" err="1" smtClean="0">
                <a:latin typeface="Times" pitchFamily="18" charset="0"/>
                <a:cs typeface="Times" pitchFamily="18" charset="0"/>
              </a:rPr>
              <a:t>Organising</a:t>
            </a:r>
            <a:endParaRPr lang="en-US" sz="2000" dirty="0" smtClean="0">
              <a:latin typeface="Times" pitchFamily="18" charset="0"/>
              <a:cs typeface="Times" pitchFamily="18" charset="0"/>
            </a:endParaRPr>
          </a:p>
          <a:p>
            <a:pPr algn="ctr">
              <a:buFont typeface="Wingdings" pitchFamily="2" charset="2"/>
              <a:buChar char="§"/>
            </a:pPr>
            <a:r>
              <a:rPr lang="en-US" sz="2000" dirty="0" err="1" smtClean="0">
                <a:latin typeface="Times" pitchFamily="18" charset="0"/>
                <a:cs typeface="Times" pitchFamily="18" charset="0"/>
              </a:rPr>
              <a:t>Summarising</a:t>
            </a:r>
            <a:endParaRPr lang="en-US" sz="2000" dirty="0" smtClean="0">
              <a:latin typeface="Times" pitchFamily="18" charset="0"/>
              <a:cs typeface="Times" pitchFamily="18" charset="0"/>
            </a:endParaRPr>
          </a:p>
          <a:p>
            <a:pPr algn="ctr">
              <a:buFont typeface="Wingdings" pitchFamily="2" charset="2"/>
              <a:buChar char="§"/>
            </a:pPr>
            <a:r>
              <a:rPr lang="en-US" sz="2000" dirty="0" smtClean="0">
                <a:latin typeface="Times" pitchFamily="18" charset="0"/>
                <a:cs typeface="Times" pitchFamily="18" charset="0"/>
              </a:rPr>
              <a:t>Presenting Data</a:t>
            </a:r>
            <a:endParaRPr lang="en-IN" sz="2000" dirty="0">
              <a:latin typeface="Times" pitchFamily="18" charset="0"/>
              <a:cs typeface="Times" pitchFamily="18" charset="0"/>
            </a:endParaRPr>
          </a:p>
        </p:txBody>
      </p:sp>
      <p:sp>
        <p:nvSpPr>
          <p:cNvPr id="9" name="Rounded Rectangle 8"/>
          <p:cNvSpPr/>
          <p:nvPr/>
        </p:nvSpPr>
        <p:spPr>
          <a:xfrm>
            <a:off x="6019800" y="4038600"/>
            <a:ext cx="2743200" cy="2438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 typeface="Wingdings" pitchFamily="2" charset="2"/>
              <a:buChar char="§"/>
            </a:pPr>
            <a:r>
              <a:rPr lang="en-US" sz="2000" dirty="0" smtClean="0">
                <a:latin typeface="Times" pitchFamily="18" charset="0"/>
                <a:cs typeface="Times" pitchFamily="18" charset="0"/>
              </a:rPr>
              <a:t>Making inference</a:t>
            </a:r>
          </a:p>
          <a:p>
            <a:pPr algn="ctr">
              <a:buFont typeface="Wingdings" pitchFamily="2" charset="2"/>
              <a:buChar char="§"/>
            </a:pPr>
            <a:r>
              <a:rPr lang="en-US" sz="2000" dirty="0" smtClean="0">
                <a:latin typeface="Times" pitchFamily="18" charset="0"/>
                <a:cs typeface="Times" pitchFamily="18" charset="0"/>
              </a:rPr>
              <a:t>Hypothesis testing</a:t>
            </a:r>
          </a:p>
          <a:p>
            <a:pPr algn="ctr">
              <a:buFont typeface="Wingdings" pitchFamily="2" charset="2"/>
              <a:buChar char="§"/>
            </a:pPr>
            <a:r>
              <a:rPr lang="en-US" sz="2000" dirty="0" smtClean="0">
                <a:latin typeface="Times" pitchFamily="18" charset="0"/>
                <a:cs typeface="Times" pitchFamily="18" charset="0"/>
              </a:rPr>
              <a:t>Determining relationships</a:t>
            </a:r>
          </a:p>
          <a:p>
            <a:pPr algn="ctr">
              <a:buFont typeface="Wingdings" pitchFamily="2" charset="2"/>
              <a:buChar char="§"/>
            </a:pPr>
            <a:r>
              <a:rPr lang="en-US" sz="2000" dirty="0" smtClean="0">
                <a:latin typeface="Times" pitchFamily="18" charset="0"/>
                <a:cs typeface="Times" pitchFamily="18" charset="0"/>
              </a:rPr>
              <a:t>Making predictions</a:t>
            </a:r>
            <a:endParaRPr lang="en-IN" sz="2000" dirty="0">
              <a:latin typeface="Times" pitchFamily="18" charset="0"/>
              <a:cs typeface="Times" pitchFamily="18" charset="0"/>
            </a:endParaRPr>
          </a:p>
        </p:txBody>
      </p:sp>
      <p:cxnSp>
        <p:nvCxnSpPr>
          <p:cNvPr id="11" name="Straight Arrow Connector 10"/>
          <p:cNvCxnSpPr/>
          <p:nvPr/>
        </p:nvCxnSpPr>
        <p:spPr>
          <a:xfrm flipH="1">
            <a:off x="2286000" y="1447800"/>
            <a:ext cx="1676400"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029200" y="1447800"/>
            <a:ext cx="17526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1676400" y="3124200"/>
            <a:ext cx="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7162800" y="3048000"/>
            <a:ext cx="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74048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arn(inHorizontal)">
                                      <p:cBhvr>
                                        <p:cTn id="12" dur="500"/>
                                        <p:tgtEl>
                                          <p:spTgt spid="11"/>
                                        </p:tgtEl>
                                      </p:cBhvr>
                                    </p:animEffect>
                                  </p:childTnLst>
                                </p:cTn>
                              </p:par>
                              <p:par>
                                <p:cTn id="13" presetID="16" presetClass="entr" presetSubtype="26"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arn(inHorizontal)">
                                      <p:cBhvr>
                                        <p:cTn id="15" dur="500"/>
                                        <p:tgtEl>
                                          <p:spTgt spid="13"/>
                                        </p:tgtEl>
                                      </p:cBhvr>
                                    </p:animEffect>
                                  </p:childTnLst>
                                </p:cTn>
                              </p:par>
                              <p:par>
                                <p:cTn id="16" presetID="16" presetClass="entr" presetSubtype="26"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inHorizontal)">
                                      <p:cBhvr>
                                        <p:cTn id="18" dur="500"/>
                                        <p:tgtEl>
                                          <p:spTgt spid="5"/>
                                        </p:tgtEl>
                                      </p:cBhvr>
                                    </p:animEffect>
                                  </p:childTnLst>
                                </p:cTn>
                              </p:par>
                              <p:par>
                                <p:cTn id="19" presetID="16" presetClass="entr" presetSubtype="26"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arn(inHorizontal)">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6" fill="hold" nodeType="click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barn(inHorizontal)">
                                      <p:cBhvr>
                                        <p:cTn id="26" dur="500"/>
                                        <p:tgtEl>
                                          <p:spTgt spid="17"/>
                                        </p:tgtEl>
                                      </p:cBhvr>
                                    </p:animEffect>
                                  </p:childTnLst>
                                </p:cTn>
                              </p:par>
                              <p:par>
                                <p:cTn id="27" presetID="16" presetClass="entr" presetSubtype="26"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barn(inHorizontal)">
                                      <p:cBhvr>
                                        <p:cTn id="29" dur="500"/>
                                        <p:tgtEl>
                                          <p:spTgt spid="16"/>
                                        </p:tgtEl>
                                      </p:cBhvr>
                                    </p:animEffect>
                                  </p:childTnLst>
                                </p:cTn>
                              </p:par>
                              <p:par>
                                <p:cTn id="30" presetID="16" presetClass="entr" presetSubtype="26"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arn(inHorizontal)">
                                      <p:cBhvr>
                                        <p:cTn id="32" dur="500"/>
                                        <p:tgtEl>
                                          <p:spTgt spid="8"/>
                                        </p:tgtEl>
                                      </p:cBhvr>
                                    </p:animEffect>
                                  </p:childTnLst>
                                </p:cTn>
                              </p:par>
                              <p:par>
                                <p:cTn id="33" presetID="16" presetClass="entr" presetSubtype="26"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barn(inHorizontal)">
                                      <p:cBhvr>
                                        <p:cTn id="3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P spid="9"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708473"/>
          </a:xfrm>
        </p:spPr>
        <p:txBody>
          <a:bodyPr/>
          <a:lstStyle/>
          <a:p>
            <a:r>
              <a:rPr lang="en-US" b="1" dirty="0"/>
              <a:t>B</a:t>
            </a:r>
            <a:r>
              <a:rPr lang="en-US" b="1" dirty="0" smtClean="0"/>
              <a:t>IVARIATE ANALYSIS</a:t>
            </a:r>
            <a:endParaRPr lang="en-US" b="1" dirty="0"/>
          </a:p>
        </p:txBody>
      </p:sp>
    </p:spTree>
    <p:extLst>
      <p:ext uri="{BB962C8B-B14F-4D97-AF65-F5344CB8AC3E}">
        <p14:creationId xmlns:p14="http://schemas.microsoft.com/office/powerpoint/2010/main" val="19891613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2895600" y="533400"/>
            <a:ext cx="3886200" cy="7620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Times" pitchFamily="18" charset="0"/>
                <a:cs typeface="Times" pitchFamily="18" charset="0"/>
              </a:rPr>
              <a:t>BIVARIATE ANALYSIS</a:t>
            </a:r>
            <a:endParaRPr lang="en-IN" b="1" dirty="0">
              <a:latin typeface="Times" pitchFamily="18" charset="0"/>
              <a:cs typeface="Times" pitchFamily="18" charset="0"/>
            </a:endParaRPr>
          </a:p>
        </p:txBody>
      </p:sp>
      <p:sp>
        <p:nvSpPr>
          <p:cNvPr id="6" name="Rounded Rectangle 5"/>
          <p:cNvSpPr/>
          <p:nvPr/>
        </p:nvSpPr>
        <p:spPr>
          <a:xfrm>
            <a:off x="4953000" y="2133600"/>
            <a:ext cx="3886200" cy="7620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Times" pitchFamily="18" charset="0"/>
                <a:cs typeface="Times" pitchFamily="18" charset="0"/>
              </a:rPr>
              <a:t>INFERENTIAL STATISTICS</a:t>
            </a:r>
            <a:endParaRPr lang="en-IN" b="1" dirty="0">
              <a:latin typeface="Times" pitchFamily="18" charset="0"/>
              <a:cs typeface="Times" pitchFamily="18" charset="0"/>
            </a:endParaRPr>
          </a:p>
        </p:txBody>
      </p:sp>
      <p:sp>
        <p:nvSpPr>
          <p:cNvPr id="7" name="Rounded Rectangle 6"/>
          <p:cNvSpPr/>
          <p:nvPr/>
        </p:nvSpPr>
        <p:spPr>
          <a:xfrm>
            <a:off x="381000" y="2133600"/>
            <a:ext cx="3886200" cy="7620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Times" pitchFamily="18" charset="0"/>
                <a:cs typeface="Times" pitchFamily="18" charset="0"/>
              </a:rPr>
              <a:t>DESCRIPTIVE STATISTICS</a:t>
            </a:r>
            <a:endParaRPr lang="en-IN" b="1" dirty="0">
              <a:latin typeface="Times" pitchFamily="18" charset="0"/>
              <a:cs typeface="Times" pitchFamily="18" charset="0"/>
            </a:endParaRPr>
          </a:p>
        </p:txBody>
      </p:sp>
      <p:sp>
        <p:nvSpPr>
          <p:cNvPr id="8" name="Rounded Rectangle 7"/>
          <p:cNvSpPr/>
          <p:nvPr/>
        </p:nvSpPr>
        <p:spPr>
          <a:xfrm>
            <a:off x="457200" y="3352800"/>
            <a:ext cx="3733800" cy="31242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Times" pitchFamily="18" charset="0"/>
                <a:cs typeface="Times" pitchFamily="18" charset="0"/>
              </a:rPr>
              <a:t>1)</a:t>
            </a:r>
            <a:r>
              <a:rPr lang="en-US" b="1" dirty="0" err="1" smtClean="0">
                <a:latin typeface="Times" pitchFamily="18" charset="0"/>
                <a:cs typeface="Times" pitchFamily="18" charset="0"/>
              </a:rPr>
              <a:t>Contigency</a:t>
            </a:r>
            <a:r>
              <a:rPr lang="en-US" b="1" dirty="0" smtClean="0">
                <a:latin typeface="Times" pitchFamily="18" charset="0"/>
                <a:cs typeface="Times" pitchFamily="18" charset="0"/>
              </a:rPr>
              <a:t>  tables</a:t>
            </a:r>
          </a:p>
          <a:p>
            <a:pPr algn="ctr"/>
            <a:r>
              <a:rPr lang="en-US" b="1" dirty="0" smtClean="0">
                <a:latin typeface="Times" pitchFamily="18" charset="0"/>
                <a:cs typeface="Times" pitchFamily="18" charset="0"/>
              </a:rPr>
              <a:t>2D frequency distribution where frequencies of two variables are cross tabulated</a:t>
            </a:r>
          </a:p>
          <a:p>
            <a:pPr algn="ctr"/>
            <a:r>
              <a:rPr lang="en-US" b="1" dirty="0" smtClean="0">
                <a:latin typeface="Times" pitchFamily="18" charset="0"/>
                <a:cs typeface="Times" pitchFamily="18" charset="0"/>
              </a:rPr>
              <a:t>2)Correlation</a:t>
            </a:r>
          </a:p>
          <a:p>
            <a:pPr algn="ctr"/>
            <a:r>
              <a:rPr lang="en-US" b="1" dirty="0" smtClean="0">
                <a:latin typeface="Times" pitchFamily="18" charset="0"/>
                <a:cs typeface="Times" pitchFamily="18" charset="0"/>
              </a:rPr>
              <a:t>Method of  relationship between two variables</a:t>
            </a:r>
            <a:endParaRPr lang="en-IN" b="1" dirty="0">
              <a:latin typeface="Times" pitchFamily="18" charset="0"/>
              <a:cs typeface="Times" pitchFamily="18" charset="0"/>
            </a:endParaRPr>
          </a:p>
        </p:txBody>
      </p:sp>
      <p:sp>
        <p:nvSpPr>
          <p:cNvPr id="9" name="Rounded Rectangle 8"/>
          <p:cNvSpPr/>
          <p:nvPr/>
        </p:nvSpPr>
        <p:spPr>
          <a:xfrm>
            <a:off x="5105400" y="3352800"/>
            <a:ext cx="3733800" cy="31242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Times" pitchFamily="18" charset="0"/>
                <a:cs typeface="Times" pitchFamily="18" charset="0"/>
              </a:rPr>
              <a:t>1)Karl </a:t>
            </a:r>
            <a:r>
              <a:rPr lang="en-US" b="1" dirty="0" err="1" smtClean="0">
                <a:latin typeface="Times" pitchFamily="18" charset="0"/>
                <a:cs typeface="Times" pitchFamily="18" charset="0"/>
              </a:rPr>
              <a:t>pearsons</a:t>
            </a:r>
            <a:r>
              <a:rPr lang="en-US" b="1" dirty="0" smtClean="0">
                <a:latin typeface="Times" pitchFamily="18" charset="0"/>
                <a:cs typeface="Times" pitchFamily="18" charset="0"/>
              </a:rPr>
              <a:t> linear correlation</a:t>
            </a:r>
          </a:p>
          <a:p>
            <a:pPr algn="ctr"/>
            <a:r>
              <a:rPr lang="en-US" b="1" dirty="0" smtClean="0">
                <a:latin typeface="Times" pitchFamily="18" charset="0"/>
                <a:cs typeface="Times" pitchFamily="18" charset="0"/>
              </a:rPr>
              <a:t>2) </a:t>
            </a:r>
            <a:r>
              <a:rPr lang="en-US" b="1" dirty="0" err="1" smtClean="0">
                <a:latin typeface="Times" pitchFamily="18" charset="0"/>
                <a:cs typeface="Times" pitchFamily="18" charset="0"/>
              </a:rPr>
              <a:t>Spearmans</a:t>
            </a:r>
            <a:r>
              <a:rPr lang="en-US" b="1" dirty="0" smtClean="0">
                <a:latin typeface="Times" pitchFamily="18" charset="0"/>
                <a:cs typeface="Times" pitchFamily="18" charset="0"/>
              </a:rPr>
              <a:t> rank correlation</a:t>
            </a:r>
          </a:p>
          <a:p>
            <a:pPr algn="ctr"/>
            <a:endParaRPr lang="en-IN" b="1" dirty="0">
              <a:latin typeface="Times" pitchFamily="18" charset="0"/>
              <a:cs typeface="Times" pitchFamily="18" charset="0"/>
            </a:endParaRPr>
          </a:p>
        </p:txBody>
      </p:sp>
      <p:cxnSp>
        <p:nvCxnSpPr>
          <p:cNvPr id="11" name="Straight Arrow Connector 10"/>
          <p:cNvCxnSpPr/>
          <p:nvPr/>
        </p:nvCxnSpPr>
        <p:spPr>
          <a:xfrm flipH="1">
            <a:off x="3352800" y="1371600"/>
            <a:ext cx="9906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029200" y="1371600"/>
            <a:ext cx="12192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Down Arrow 17"/>
          <p:cNvSpPr/>
          <p:nvPr/>
        </p:nvSpPr>
        <p:spPr>
          <a:xfrm>
            <a:off x="2133600" y="2971800"/>
            <a:ext cx="152400" cy="304800"/>
          </a:xfrm>
          <a:prstGeom prst="down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b="1">
              <a:latin typeface="Times" pitchFamily="18" charset="0"/>
              <a:cs typeface="Times" pitchFamily="18" charset="0"/>
            </a:endParaRPr>
          </a:p>
        </p:txBody>
      </p:sp>
      <p:sp>
        <p:nvSpPr>
          <p:cNvPr id="19" name="Down Arrow 18"/>
          <p:cNvSpPr/>
          <p:nvPr/>
        </p:nvSpPr>
        <p:spPr>
          <a:xfrm>
            <a:off x="6858000" y="2971800"/>
            <a:ext cx="152400" cy="304800"/>
          </a:xfrm>
          <a:prstGeom prst="down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b="1">
              <a:latin typeface="Times" pitchFamily="18" charset="0"/>
              <a:cs typeface="Times" pitchFamily="18" charset="0"/>
            </a:endParaRPr>
          </a:p>
        </p:txBody>
      </p:sp>
    </p:spTree>
    <p:extLst>
      <p:ext uri="{BB962C8B-B14F-4D97-AF65-F5344CB8AC3E}">
        <p14:creationId xmlns:p14="http://schemas.microsoft.com/office/powerpoint/2010/main" val="83941589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50806"/>
          </a:xfrm>
        </p:spPr>
        <p:txBody>
          <a:bodyPr>
            <a:normAutofit/>
          </a:bodyPr>
          <a:lstStyle/>
          <a:p>
            <a:r>
              <a:rPr lang="en-US" sz="6000" b="1" dirty="0" smtClean="0"/>
              <a:t>DESCRIPTIVE STATISTICS</a:t>
            </a:r>
            <a:endParaRPr lang="en-US" sz="6000" b="1" dirty="0"/>
          </a:p>
        </p:txBody>
      </p:sp>
    </p:spTree>
    <p:extLst>
      <p:ext uri="{BB962C8B-B14F-4D97-AF65-F5344CB8AC3E}">
        <p14:creationId xmlns:p14="http://schemas.microsoft.com/office/powerpoint/2010/main" val="27644018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1138773"/>
          </a:xfrm>
          <a:prstGeom prst="rect">
            <a:avLst/>
          </a:prstGeom>
          <a:noFill/>
        </p:spPr>
        <p:txBody>
          <a:bodyPr wrap="square" rtlCol="0">
            <a:spAutoFit/>
          </a:bodyPr>
          <a:lstStyle/>
          <a:p>
            <a:r>
              <a:rPr kumimoji="1" lang="en-US" altLang="ja-JP" sz="3200" dirty="0" smtClean="0"/>
              <a:t>The </a:t>
            </a:r>
            <a:r>
              <a:rPr kumimoji="1" lang="en-US" altLang="ja-JP" sz="3600" b="1" dirty="0" smtClean="0"/>
              <a:t>mean</a:t>
            </a:r>
            <a:r>
              <a:rPr kumimoji="1" lang="en-US" altLang="ja-JP" sz="3200" dirty="0" smtClean="0"/>
              <a:t> is a measure of the </a:t>
            </a:r>
            <a:r>
              <a:rPr kumimoji="1" lang="en-US" altLang="ja-JP" sz="3600" b="1" dirty="0" smtClean="0"/>
              <a:t>central tendency </a:t>
            </a:r>
          </a:p>
          <a:p>
            <a:r>
              <a:rPr kumimoji="1" lang="en-US" altLang="ja-JP" sz="3200" dirty="0" smtClean="0"/>
              <a:t>of a </a:t>
            </a:r>
            <a:r>
              <a:rPr kumimoji="1" lang="en-US" altLang="ja-JP" sz="3200" i="1" dirty="0" smtClean="0"/>
              <a:t>set of data</a:t>
            </a:r>
            <a:r>
              <a:rPr kumimoji="1" lang="en-US" altLang="ja-JP" sz="3200" dirty="0" smtClean="0"/>
              <a:t>. </a:t>
            </a:r>
            <a:endParaRPr kumimoji="1" lang="ja-JP" altLang="en-US" sz="3200" dirty="0"/>
          </a:p>
        </p:txBody>
      </p:sp>
      <p:graphicFrame>
        <p:nvGraphicFramePr>
          <p:cNvPr id="3" name="Table 2"/>
          <p:cNvGraphicFramePr>
            <a:graphicFrameLocks noGrp="1"/>
          </p:cNvGraphicFramePr>
          <p:nvPr>
            <p:extLst>
              <p:ext uri="{D42A27DB-BD31-4B8C-83A1-F6EECF244321}">
                <p14:modId xmlns:p14="http://schemas.microsoft.com/office/powerpoint/2010/main" val="2950483989"/>
              </p:ext>
            </p:extLst>
          </p:nvPr>
        </p:nvGraphicFramePr>
        <p:xfrm>
          <a:off x="228600" y="1207158"/>
          <a:ext cx="3810000" cy="5154319"/>
        </p:xfrm>
        <a:graphic>
          <a:graphicData uri="http://schemas.openxmlformats.org/drawingml/2006/table">
            <a:tbl>
              <a:tblPr/>
              <a:tblGrid>
                <a:gridCol w="76201"/>
                <a:gridCol w="838200"/>
                <a:gridCol w="1371599"/>
                <a:gridCol w="1524000"/>
              </a:tblGrid>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a:noFill/>
                    </a:lnR>
                    <a:lnT>
                      <a:noFill/>
                    </a:lnT>
                    <a:lnB>
                      <a:noFill/>
                    </a:lnB>
                    <a:solidFill>
                      <a:srgbClr val="FFFFFF"/>
                    </a:solidFill>
                  </a:tcPr>
                </a:tc>
                <a:tc gridSpan="3">
                  <a:txBody>
                    <a:bodyPr/>
                    <a:lstStyle/>
                    <a:p>
                      <a:pPr algn="l" fontAlgn="b"/>
                      <a:r>
                        <a:rPr lang="en-US" sz="1600" b="1" i="0" u="none" strike="noStrike" smtClean="0">
                          <a:solidFill>
                            <a:srgbClr val="000000"/>
                          </a:solidFill>
                          <a:effectLst/>
                          <a:latin typeface="ＭＳ Ｐゴシック"/>
                        </a:rPr>
                        <a:t>Table 1:</a:t>
                      </a:r>
                      <a:r>
                        <a:rPr lang="en-US" sz="1600" b="0" i="0" u="none" strike="noStrike" smtClean="0">
                          <a:solidFill>
                            <a:srgbClr val="000000"/>
                          </a:solidFill>
                          <a:effectLst/>
                          <a:latin typeface="ＭＳ Ｐゴシック"/>
                        </a:rPr>
                        <a:t> Raw measurements of bill length in</a:t>
                      </a:r>
                      <a:r>
                        <a:rPr lang="en-US" sz="1600" b="0" i="1" u="none" strike="noStrike" smtClean="0">
                          <a:solidFill>
                            <a:srgbClr val="000000"/>
                          </a:solidFill>
                          <a:effectLst/>
                          <a:latin typeface="ＭＳ Ｐゴシック"/>
                        </a:rPr>
                        <a:t> A. colubris</a:t>
                      </a:r>
                      <a:r>
                        <a:rPr lang="en-US" sz="1600" b="0" i="0" u="none" strike="noStrike" smtClean="0">
                          <a:solidFill>
                            <a:srgbClr val="000000"/>
                          </a:solidFill>
                          <a:effectLst/>
                          <a:latin typeface="ＭＳ Ｐゴシック"/>
                        </a:rPr>
                        <a:t> and </a:t>
                      </a:r>
                      <a:r>
                        <a:rPr lang="en-US" sz="1600" b="0" i="1" u="none" strike="noStrike" smtClean="0">
                          <a:solidFill>
                            <a:srgbClr val="000000"/>
                          </a:solidFill>
                          <a:effectLst/>
                          <a:latin typeface="ＭＳ Ｐゴシック"/>
                        </a:rPr>
                        <a:t>C. latirostris</a:t>
                      </a:r>
                      <a:r>
                        <a:rPr lang="en-US" sz="1600" b="0" i="0" u="none" strike="noStrike" smtClean="0">
                          <a:solidFill>
                            <a:srgbClr val="000000"/>
                          </a:solidFill>
                          <a:effectLst/>
                          <a:latin typeface="ＭＳ Ｐゴシック"/>
                        </a:rPr>
                        <a:t>. </a:t>
                      </a:r>
                      <a:endParaRPr lang="en-US" sz="1600" b="0" i="0" u="none" strike="noStrike" dirty="0">
                        <a:solidFill>
                          <a:srgbClr val="000000"/>
                        </a:solidFill>
                        <a:effectLst/>
                        <a:latin typeface="ＭＳ Ｐゴシック"/>
                      </a:endParaRPr>
                    </a:p>
                  </a:txBody>
                  <a:tcPr marL="12700" marR="12700" marT="1270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r>
              <a:tr h="298497">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ja-JP" altLang="en-US" sz="1600" b="0" i="0" u="none" strike="noStrike" smtClean="0">
                          <a:solidFill>
                            <a:srgbClr val="000000"/>
                          </a:solidFill>
                          <a:effectLst/>
                          <a:latin typeface="ＭＳ Ｐゴシック"/>
                        </a:rPr>
                        <a:t>　</a:t>
                      </a:r>
                      <a:endParaRPr lang="ja-JP" altLang="en-US" sz="1600" b="0" i="0" u="none" strike="noStrike">
                        <a:solidFill>
                          <a:srgbClr val="000000"/>
                        </a:solidFill>
                        <a:effectLst/>
                        <a:latin typeface="ＭＳ Ｐゴシック"/>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en-US" sz="1600" b="0" i="0" u="none" strike="noStrike" dirty="0">
                          <a:solidFill>
                            <a:srgbClr val="000000"/>
                          </a:solidFill>
                          <a:effectLst/>
                          <a:latin typeface="ＭＳ Ｐゴシック"/>
                        </a:rPr>
                        <a:t>Bill length (±</a:t>
                      </a:r>
                      <a:r>
                        <a:rPr lang="en-US" sz="1600" b="0" i="0" u="none" strike="noStrike" dirty="0" smtClean="0">
                          <a:solidFill>
                            <a:srgbClr val="000000"/>
                          </a:solidFill>
                          <a:effectLst/>
                          <a:latin typeface="ＭＳ Ｐゴシック"/>
                        </a:rPr>
                        <a:t>0.1mm)</a:t>
                      </a:r>
                      <a:r>
                        <a:rPr lang="ja-JP" altLang="en-US" sz="1600" b="0" i="0" u="none" strike="noStrike" dirty="0">
                          <a:solidFill>
                            <a:srgbClr val="000000"/>
                          </a:solidFill>
                          <a:effectLst/>
                          <a:latin typeface="ＭＳ Ｐゴシック"/>
                        </a:rPr>
                        <a:t>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ja-JP" altLang="en-US" sz="1200" b="0" i="0" u="none" strike="noStrike" dirty="0">
                        <a:solidFill>
                          <a:srgbClr val="000000"/>
                        </a:solidFill>
                        <a:effectLst/>
                        <a:latin typeface="ＭＳ Ｐゴシック"/>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1" i="0" u="none" strike="noStrike" smtClean="0">
                          <a:solidFill>
                            <a:srgbClr val="000000"/>
                          </a:solidFill>
                          <a:effectLst/>
                          <a:latin typeface="ＭＳ Ｐゴシック"/>
                        </a:rPr>
                        <a:t>n</a:t>
                      </a:r>
                      <a:endParaRPr lang="en-US" altLang="ja-JP" sz="1600" b="1" i="0" u="none" strike="noStrike" dirty="0">
                        <a:solidFill>
                          <a:srgbClr val="000000"/>
                        </a:solidFill>
                        <a:effectLst/>
                        <a:latin typeface="ＭＳ Ｐゴシック"/>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1" u="none" strike="noStrike" dirty="0">
                          <a:solidFill>
                            <a:srgbClr val="000000"/>
                          </a:solidFill>
                          <a:effectLst/>
                          <a:latin typeface="ＭＳ Ｐゴシック"/>
                        </a:rPr>
                        <a:t>A. colubris</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1" u="none" strike="noStrike" dirty="0">
                          <a:solidFill>
                            <a:srgbClr val="000000"/>
                          </a:solidFill>
                          <a:effectLst/>
                          <a:latin typeface="ＭＳ Ｐゴシック"/>
                        </a:rPr>
                        <a:t>C. latirostris</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smtClean="0">
                          <a:solidFill>
                            <a:srgbClr val="000000"/>
                          </a:solidFill>
                          <a:effectLst/>
                          <a:latin typeface="ＭＳ Ｐゴシック"/>
                        </a:rPr>
                        <a:t>1</a:t>
                      </a:r>
                      <a:endParaRPr lang="en-US" altLang="ja-JP" sz="1600" b="0" i="0" u="none" strike="noStrike">
                        <a:solidFill>
                          <a:srgbClr val="000000"/>
                        </a:solidFill>
                        <a:effectLst/>
                        <a:latin typeface="ＭＳ Ｐゴシック"/>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13.0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17.0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smtClean="0">
                          <a:solidFill>
                            <a:srgbClr val="000000"/>
                          </a:solidFill>
                          <a:effectLst/>
                          <a:latin typeface="ＭＳ Ｐゴシック"/>
                        </a:rPr>
                        <a:t>2</a:t>
                      </a:r>
                      <a:endParaRPr lang="en-US" altLang="ja-JP" sz="1600" b="0" i="0" u="none" strike="noStrike">
                        <a:solidFill>
                          <a:srgbClr val="000000"/>
                        </a:solidFill>
                        <a:effectLst/>
                        <a:latin typeface="ＭＳ Ｐゴシック"/>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14.0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18.0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smtClean="0">
                          <a:solidFill>
                            <a:srgbClr val="000000"/>
                          </a:solidFill>
                          <a:effectLst/>
                          <a:latin typeface="ＭＳ Ｐゴシック"/>
                        </a:rPr>
                        <a:t>3</a:t>
                      </a:r>
                      <a:endParaRPr lang="en-US" altLang="ja-JP" sz="1600" b="0" i="0" u="none" strike="noStrike">
                        <a:solidFill>
                          <a:srgbClr val="000000"/>
                        </a:solidFill>
                        <a:effectLst/>
                        <a:latin typeface="ＭＳ Ｐゴシック"/>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15.0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18.0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smtClean="0">
                          <a:solidFill>
                            <a:srgbClr val="000000"/>
                          </a:solidFill>
                          <a:effectLst/>
                          <a:latin typeface="ＭＳ Ｐゴシック"/>
                        </a:rPr>
                        <a:t>4</a:t>
                      </a:r>
                      <a:endParaRPr lang="en-US" altLang="ja-JP" sz="1600" b="0" i="0" u="none" strike="noStrike">
                        <a:solidFill>
                          <a:srgbClr val="000000"/>
                        </a:solidFill>
                        <a:effectLst/>
                        <a:latin typeface="ＭＳ Ｐゴシック"/>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15.0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18.0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smtClean="0">
                          <a:solidFill>
                            <a:srgbClr val="000000"/>
                          </a:solidFill>
                          <a:effectLst/>
                          <a:latin typeface="ＭＳ Ｐゴシック"/>
                        </a:rPr>
                        <a:t>5</a:t>
                      </a:r>
                      <a:endParaRPr lang="en-US" altLang="ja-JP" sz="1600" b="0" i="0" u="none" strike="noStrike">
                        <a:solidFill>
                          <a:srgbClr val="000000"/>
                        </a:solidFill>
                        <a:effectLst/>
                        <a:latin typeface="ＭＳ Ｐゴシック"/>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dirty="0">
                          <a:solidFill>
                            <a:srgbClr val="000000"/>
                          </a:solidFill>
                          <a:effectLst/>
                          <a:latin typeface="ＭＳ Ｐゴシック"/>
                        </a:rPr>
                        <a:t>15.0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19.0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smtClean="0">
                          <a:solidFill>
                            <a:srgbClr val="000000"/>
                          </a:solidFill>
                          <a:effectLst/>
                          <a:latin typeface="ＭＳ Ｐゴシック"/>
                        </a:rPr>
                        <a:t>6</a:t>
                      </a:r>
                      <a:endParaRPr lang="en-US" altLang="ja-JP" sz="1600" b="0" i="0" u="none" strike="noStrike">
                        <a:solidFill>
                          <a:srgbClr val="000000"/>
                        </a:solidFill>
                        <a:effectLst/>
                        <a:latin typeface="ＭＳ Ｐゴシック"/>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16.0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19.0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smtClean="0">
                          <a:solidFill>
                            <a:srgbClr val="000000"/>
                          </a:solidFill>
                          <a:effectLst/>
                          <a:latin typeface="ＭＳ Ｐゴシック"/>
                        </a:rPr>
                        <a:t>7</a:t>
                      </a:r>
                      <a:endParaRPr lang="en-US" altLang="ja-JP" sz="1600" b="0" i="0" u="none" strike="noStrike">
                        <a:solidFill>
                          <a:srgbClr val="000000"/>
                        </a:solidFill>
                        <a:effectLst/>
                        <a:latin typeface="ＭＳ Ｐゴシック"/>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16.0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19.0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smtClean="0">
                          <a:solidFill>
                            <a:srgbClr val="000000"/>
                          </a:solidFill>
                          <a:effectLst/>
                          <a:latin typeface="ＭＳ Ｐゴシック"/>
                        </a:rPr>
                        <a:t>8</a:t>
                      </a:r>
                      <a:endParaRPr lang="en-US" altLang="ja-JP" sz="1600" b="0" i="0" u="none" strike="noStrike">
                        <a:solidFill>
                          <a:srgbClr val="000000"/>
                        </a:solidFill>
                        <a:effectLst/>
                        <a:latin typeface="ＭＳ Ｐゴシック"/>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18.0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20.0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smtClean="0">
                          <a:solidFill>
                            <a:srgbClr val="000000"/>
                          </a:solidFill>
                          <a:effectLst/>
                          <a:latin typeface="ＭＳ Ｐゴシック"/>
                        </a:rPr>
                        <a:t>9</a:t>
                      </a:r>
                      <a:endParaRPr lang="en-US" altLang="ja-JP" sz="1600" b="0" i="0" u="none" strike="noStrike">
                        <a:solidFill>
                          <a:srgbClr val="000000"/>
                        </a:solidFill>
                        <a:effectLst/>
                        <a:latin typeface="ＭＳ Ｐゴシック"/>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18.0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20.0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smtClean="0">
                          <a:solidFill>
                            <a:srgbClr val="000000"/>
                          </a:solidFill>
                          <a:effectLst/>
                          <a:latin typeface="ＭＳ Ｐゴシック"/>
                        </a:rPr>
                        <a:t>10</a:t>
                      </a:r>
                      <a:endParaRPr lang="en-US" altLang="ja-JP" sz="1600" b="0" i="0" u="none" strike="noStrike">
                        <a:solidFill>
                          <a:srgbClr val="000000"/>
                        </a:solidFill>
                        <a:effectLst/>
                        <a:latin typeface="ＭＳ Ｐゴシック"/>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19.0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20.0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sz="1600" b="0" i="0" u="none" strike="noStrike" smtClean="0">
                          <a:solidFill>
                            <a:srgbClr val="000000"/>
                          </a:solidFill>
                          <a:effectLst/>
                          <a:latin typeface="ＭＳ Ｐゴシック"/>
                        </a:rPr>
                        <a:t>Mean</a:t>
                      </a:r>
                      <a:endParaRPr lang="en-US" sz="1600" b="0" i="0" u="none" strike="noStrike">
                        <a:solidFill>
                          <a:srgbClr val="000000"/>
                        </a:solidFill>
                        <a:effectLst/>
                        <a:latin typeface="ＭＳ Ｐゴシック"/>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ja-JP" altLang="en-US" sz="1600" b="0" i="1" u="none" strike="noStrike" dirty="0">
                          <a:solidFill>
                            <a:srgbClr val="000000"/>
                          </a:solidFill>
                          <a:effectLst/>
                          <a:latin typeface="ＭＳ Ｐゴシック"/>
                        </a:rPr>
                        <a:t>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ja-JP" altLang="en-US" sz="1600" b="0" i="1" u="none" strike="noStrike">
                          <a:solidFill>
                            <a:srgbClr val="000000"/>
                          </a:solidFill>
                          <a:effectLst/>
                          <a:latin typeface="ＭＳ Ｐゴシック"/>
                        </a:rPr>
                        <a:t>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smtClean="0">
                          <a:solidFill>
                            <a:srgbClr val="000000"/>
                          </a:solidFill>
                          <a:effectLst/>
                          <a:latin typeface="ＭＳ Ｐゴシック"/>
                        </a:rPr>
                        <a:t>s</a:t>
                      </a:r>
                      <a:endParaRPr lang="en-US" altLang="ja-JP" sz="1600" b="0" i="0" u="none" strike="noStrike">
                        <a:solidFill>
                          <a:srgbClr val="000000"/>
                        </a:solidFill>
                        <a:effectLst/>
                        <a:latin typeface="ＭＳ Ｐゴシック"/>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ja-JP" altLang="en-US" sz="1600" b="0" i="0" u="none" strike="noStrike">
                          <a:solidFill>
                            <a:srgbClr val="000000"/>
                          </a:solidFill>
                          <a:effectLst/>
                          <a:latin typeface="ＭＳ Ｐゴシック"/>
                        </a:rPr>
                        <a:t>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ja-JP" altLang="en-US" sz="1600" b="0" i="0" u="none" strike="noStrike">
                          <a:solidFill>
                            <a:srgbClr val="000000"/>
                          </a:solidFill>
                          <a:effectLst/>
                          <a:latin typeface="ＭＳ Ｐゴシック"/>
                        </a:rPr>
                        <a:t>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a:noFill/>
                    </a:lnR>
                    <a:lnT>
                      <a:noFill/>
                    </a:lnT>
                    <a:lnB>
                      <a:noFill/>
                    </a:lnB>
                    <a:solidFill>
                      <a:srgbClr val="FFFFFF"/>
                    </a:solidFill>
                  </a:tcPr>
                </a:tc>
                <a:tc>
                  <a:txBody>
                    <a:bodyPr/>
                    <a:lstStyle/>
                    <a:p>
                      <a:pPr algn="ctr" fontAlgn="ctr"/>
                      <a:r>
                        <a:rPr lang="ja-JP" altLang="en-US" sz="1600" b="0" i="0" u="none" strike="noStrike" dirty="0" smtClean="0">
                          <a:solidFill>
                            <a:srgbClr val="000000"/>
                          </a:solidFill>
                          <a:effectLst/>
                          <a:latin typeface="ＭＳ Ｐゴシック"/>
                        </a:rPr>
                        <a:t>　</a:t>
                      </a:r>
                      <a:endParaRPr lang="ja-JP" altLang="en-US" sz="1600" b="0" i="0" u="none" strike="noStrike" dirty="0">
                        <a:solidFill>
                          <a:srgbClr val="000000"/>
                        </a:solidFill>
                        <a:effectLst/>
                        <a:latin typeface="ＭＳ Ｐゴシック"/>
                      </a:endParaRPr>
                    </a:p>
                  </a:txBody>
                  <a:tcPr marL="12700" marR="12700" marT="1270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ja-JP" altLang="en-US" sz="1600" b="0" i="0" u="none" strike="noStrike">
                          <a:solidFill>
                            <a:srgbClr val="000000"/>
                          </a:solidFill>
                          <a:effectLst/>
                          <a:latin typeface="ＭＳ Ｐゴシック"/>
                        </a:rPr>
                        <a:t>　</a:t>
                      </a:r>
                    </a:p>
                  </a:txBody>
                  <a:tcPr marL="12700" marR="12700" marT="1270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ja-JP" altLang="en-US" sz="1600" b="0" i="0" u="none" strike="noStrike" dirty="0">
                          <a:solidFill>
                            <a:srgbClr val="000000"/>
                          </a:solidFill>
                          <a:effectLst/>
                          <a:latin typeface="ＭＳ Ｐゴシック"/>
                        </a:rPr>
                        <a:t>　</a:t>
                      </a:r>
                    </a:p>
                  </a:txBody>
                  <a:tcPr marL="12700" marR="12700" marT="1270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r>
            </a:tbl>
          </a:graphicData>
        </a:graphic>
      </p:graphicFrame>
      <p:sp>
        <p:nvSpPr>
          <p:cNvPr id="4" name="TextBox 3"/>
          <p:cNvSpPr txBox="1"/>
          <p:nvPr/>
        </p:nvSpPr>
        <p:spPr>
          <a:xfrm>
            <a:off x="4572000" y="990600"/>
            <a:ext cx="4419600" cy="1477328"/>
          </a:xfrm>
          <a:prstGeom prst="rect">
            <a:avLst/>
          </a:prstGeom>
          <a:noFill/>
        </p:spPr>
        <p:txBody>
          <a:bodyPr wrap="square" rtlCol="0">
            <a:spAutoFit/>
          </a:bodyPr>
          <a:lstStyle/>
          <a:p>
            <a:r>
              <a:rPr kumimoji="1" lang="en-US" altLang="ja-JP" b="1" dirty="0" smtClean="0"/>
              <a:t>Calculate</a:t>
            </a:r>
            <a:r>
              <a:rPr kumimoji="1" lang="en-US" altLang="ja-JP" dirty="0" smtClean="0"/>
              <a:t> the mean using: </a:t>
            </a:r>
          </a:p>
          <a:p>
            <a:pPr marL="342900" indent="-342900">
              <a:buFont typeface="Arial"/>
              <a:buChar char="•"/>
            </a:pPr>
            <a:r>
              <a:rPr kumimoji="1" lang="en-US" altLang="ja-JP" dirty="0" smtClean="0"/>
              <a:t>Your calculator</a:t>
            </a:r>
          </a:p>
          <a:p>
            <a:r>
              <a:rPr kumimoji="1" lang="en-US" altLang="ja-JP" dirty="0"/>
              <a:t> </a:t>
            </a:r>
            <a:r>
              <a:rPr kumimoji="1" lang="en-US" altLang="ja-JP" dirty="0" smtClean="0"/>
              <a:t>     </a:t>
            </a:r>
            <a:r>
              <a:rPr kumimoji="1" lang="en-US" altLang="ja-JP" i="1" dirty="0" smtClean="0"/>
              <a:t> (sum of values / n)</a:t>
            </a:r>
          </a:p>
          <a:p>
            <a:endParaRPr kumimoji="1" lang="en-US" altLang="ja-JP" dirty="0" smtClean="0"/>
          </a:p>
          <a:p>
            <a:pPr marL="342900" indent="-342900">
              <a:buFont typeface="Arial"/>
              <a:buChar char="•"/>
            </a:pPr>
            <a:r>
              <a:rPr kumimoji="1" lang="en-US" altLang="ja-JP" dirty="0" smtClean="0"/>
              <a:t>Excel</a:t>
            </a:r>
            <a:endParaRPr kumimoji="1" lang="ja-JP" altLang="en-US" dirty="0"/>
          </a:p>
        </p:txBody>
      </p:sp>
      <p:sp>
        <p:nvSpPr>
          <p:cNvPr id="6" name="TextBox 5"/>
          <p:cNvSpPr txBox="1"/>
          <p:nvPr/>
        </p:nvSpPr>
        <p:spPr>
          <a:xfrm>
            <a:off x="4114800" y="5334000"/>
            <a:ext cx="4343400" cy="369332"/>
          </a:xfrm>
          <a:prstGeom prst="rect">
            <a:avLst/>
          </a:prstGeom>
          <a:noFill/>
        </p:spPr>
        <p:txBody>
          <a:bodyPr wrap="square" rtlCol="0">
            <a:spAutoFit/>
          </a:bodyPr>
          <a:lstStyle/>
          <a:p>
            <a:r>
              <a:rPr kumimoji="1" lang="en-US" altLang="ja-JP" dirty="0" smtClean="0">
                <a:solidFill>
                  <a:srgbClr val="0000FF"/>
                </a:solidFill>
              </a:rPr>
              <a:t>=AVERAGE(highlight </a:t>
            </a:r>
            <a:r>
              <a:rPr kumimoji="1" lang="en-US" altLang="ja-JP" u="sng" dirty="0" smtClean="0">
                <a:solidFill>
                  <a:srgbClr val="0000FF"/>
                </a:solidFill>
              </a:rPr>
              <a:t>raw</a:t>
            </a:r>
            <a:r>
              <a:rPr kumimoji="1" lang="en-US" altLang="ja-JP" dirty="0" smtClean="0">
                <a:solidFill>
                  <a:srgbClr val="0000FF"/>
                </a:solidFill>
              </a:rPr>
              <a:t> data)</a:t>
            </a:r>
          </a:p>
        </p:txBody>
      </p:sp>
      <p:cxnSp>
        <p:nvCxnSpPr>
          <p:cNvPr id="8" name="Straight Arrow Connector 7"/>
          <p:cNvCxnSpPr/>
          <p:nvPr/>
        </p:nvCxnSpPr>
        <p:spPr>
          <a:xfrm flipH="1">
            <a:off x="1828800" y="5562600"/>
            <a:ext cx="23622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Right Brace 9"/>
          <p:cNvSpPr/>
          <p:nvPr/>
        </p:nvSpPr>
        <p:spPr>
          <a:xfrm>
            <a:off x="4114800" y="2362200"/>
            <a:ext cx="304800" cy="3048000"/>
          </a:xfrm>
          <a:prstGeom prst="rightBrace">
            <a:avLst/>
          </a:prstGeom>
          <a:ln>
            <a:solidFill>
              <a:schemeClr val="accent3">
                <a:lumMod val="5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solidFill>
                <a:srgbClr val="800000"/>
              </a:solidFill>
            </a:endParaRPr>
          </a:p>
        </p:txBody>
      </p:sp>
      <p:sp>
        <p:nvSpPr>
          <p:cNvPr id="11" name="TextBox 10"/>
          <p:cNvSpPr txBox="1"/>
          <p:nvPr/>
        </p:nvSpPr>
        <p:spPr>
          <a:xfrm>
            <a:off x="4419600" y="2893873"/>
            <a:ext cx="4419600" cy="1754327"/>
          </a:xfrm>
          <a:prstGeom prst="rect">
            <a:avLst/>
          </a:prstGeom>
          <a:noFill/>
        </p:spPr>
        <p:txBody>
          <a:bodyPr wrap="square" rtlCol="0">
            <a:spAutoFit/>
          </a:bodyPr>
          <a:lstStyle/>
          <a:p>
            <a:r>
              <a:rPr kumimoji="1" lang="en-US" altLang="ja-JP" b="1" dirty="0" smtClean="0">
                <a:solidFill>
                  <a:srgbClr val="008000"/>
                </a:solidFill>
              </a:rPr>
              <a:t>n = sample size. </a:t>
            </a:r>
            <a:r>
              <a:rPr kumimoji="1" lang="en-US" altLang="ja-JP" dirty="0" smtClean="0">
                <a:solidFill>
                  <a:srgbClr val="008000"/>
                </a:solidFill>
              </a:rPr>
              <a:t>The bigger the better. </a:t>
            </a:r>
          </a:p>
          <a:p>
            <a:r>
              <a:rPr kumimoji="1" lang="en-US" altLang="ja-JP" dirty="0" smtClean="0">
                <a:solidFill>
                  <a:srgbClr val="008000"/>
                </a:solidFill>
              </a:rPr>
              <a:t>In this case n=10 for each group. </a:t>
            </a:r>
          </a:p>
          <a:p>
            <a:endParaRPr kumimoji="1" lang="en-US" altLang="ja-JP" dirty="0">
              <a:solidFill>
                <a:srgbClr val="008000"/>
              </a:solidFill>
            </a:endParaRPr>
          </a:p>
          <a:p>
            <a:r>
              <a:rPr kumimoji="1" lang="en-US" altLang="ja-JP" dirty="0" smtClean="0">
                <a:solidFill>
                  <a:srgbClr val="008000"/>
                </a:solidFill>
              </a:rPr>
              <a:t>All values should be </a:t>
            </a:r>
            <a:r>
              <a:rPr kumimoji="1" lang="en-US" altLang="ja-JP" dirty="0" err="1" smtClean="0">
                <a:solidFill>
                  <a:srgbClr val="008000"/>
                </a:solidFill>
              </a:rPr>
              <a:t>centred</a:t>
            </a:r>
            <a:r>
              <a:rPr kumimoji="1" lang="en-US" altLang="ja-JP" dirty="0" smtClean="0">
                <a:solidFill>
                  <a:srgbClr val="008000"/>
                </a:solidFill>
              </a:rPr>
              <a:t> in the cell, with decimal places consistent with the measuring tool uncertainty. </a:t>
            </a:r>
            <a:endParaRPr kumimoji="1" lang="ja-JP" altLang="en-US" dirty="0">
              <a:solidFill>
                <a:srgbClr val="008000"/>
              </a:solidFill>
            </a:endParaRPr>
          </a:p>
        </p:txBody>
      </p:sp>
      <p:sp>
        <p:nvSpPr>
          <p:cNvPr id="5" name="TextBox 4"/>
          <p:cNvSpPr txBox="1"/>
          <p:nvPr/>
        </p:nvSpPr>
        <p:spPr>
          <a:xfrm>
            <a:off x="112889" y="6166556"/>
            <a:ext cx="9031111" cy="646331"/>
          </a:xfrm>
          <a:prstGeom prst="rect">
            <a:avLst/>
          </a:prstGeom>
          <a:noFill/>
        </p:spPr>
        <p:txBody>
          <a:bodyPr wrap="square" rtlCol="0">
            <a:spAutoFit/>
          </a:bodyPr>
          <a:lstStyle/>
          <a:p>
            <a:r>
              <a:rPr lang="en-US" altLang="ja-JP" dirty="0" smtClean="0"/>
              <a:t>Adapted from </a:t>
            </a:r>
            <a:r>
              <a:rPr lang="en-US" altLang="ja-JP" dirty="0" err="1" smtClean="0"/>
              <a:t>ibilogy.net</a:t>
            </a:r>
            <a:endParaRPr lang="en-US" altLang="ja-JP" dirty="0" smtClean="0"/>
          </a:p>
          <a:p>
            <a:endParaRPr lang="en-US" dirty="0"/>
          </a:p>
        </p:txBody>
      </p:sp>
    </p:spTree>
    <p:extLst>
      <p:ext uri="{BB962C8B-B14F-4D97-AF65-F5344CB8AC3E}">
        <p14:creationId xmlns:p14="http://schemas.microsoft.com/office/powerpoint/2010/main" val="392841078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1138773"/>
          </a:xfrm>
          <a:prstGeom prst="rect">
            <a:avLst/>
          </a:prstGeom>
          <a:noFill/>
        </p:spPr>
        <p:txBody>
          <a:bodyPr wrap="square" rtlCol="0">
            <a:spAutoFit/>
          </a:bodyPr>
          <a:lstStyle/>
          <a:p>
            <a:r>
              <a:rPr kumimoji="1" lang="en-US" altLang="ja-JP" sz="3200" dirty="0" smtClean="0"/>
              <a:t>The </a:t>
            </a:r>
            <a:r>
              <a:rPr kumimoji="1" lang="en-US" altLang="ja-JP" sz="3600" b="1" dirty="0" smtClean="0"/>
              <a:t>mean</a:t>
            </a:r>
            <a:r>
              <a:rPr kumimoji="1" lang="en-US" altLang="ja-JP" sz="3200" dirty="0" smtClean="0"/>
              <a:t> is a measure of the </a:t>
            </a:r>
            <a:r>
              <a:rPr kumimoji="1" lang="en-US" altLang="ja-JP" sz="3600" b="1" dirty="0" smtClean="0"/>
              <a:t>central tendency </a:t>
            </a:r>
          </a:p>
          <a:p>
            <a:r>
              <a:rPr kumimoji="1" lang="en-US" altLang="ja-JP" sz="3200" dirty="0" smtClean="0"/>
              <a:t>of a </a:t>
            </a:r>
            <a:r>
              <a:rPr kumimoji="1" lang="en-US" altLang="ja-JP" sz="3200" i="1" dirty="0" smtClean="0"/>
              <a:t>set of data</a:t>
            </a:r>
            <a:r>
              <a:rPr kumimoji="1" lang="en-US" altLang="ja-JP" sz="3200" dirty="0" smtClean="0"/>
              <a:t>. </a:t>
            </a:r>
            <a:endParaRPr kumimoji="1" lang="ja-JP" altLang="en-US" sz="3200" dirty="0"/>
          </a:p>
        </p:txBody>
      </p:sp>
      <p:graphicFrame>
        <p:nvGraphicFramePr>
          <p:cNvPr id="3" name="Table 2"/>
          <p:cNvGraphicFramePr>
            <a:graphicFrameLocks noGrp="1"/>
          </p:cNvGraphicFramePr>
          <p:nvPr>
            <p:extLst>
              <p:ext uri="{D42A27DB-BD31-4B8C-83A1-F6EECF244321}">
                <p14:modId xmlns:p14="http://schemas.microsoft.com/office/powerpoint/2010/main" val="2875967852"/>
              </p:ext>
            </p:extLst>
          </p:nvPr>
        </p:nvGraphicFramePr>
        <p:xfrm>
          <a:off x="228600" y="1207158"/>
          <a:ext cx="3810000" cy="5154319"/>
        </p:xfrm>
        <a:graphic>
          <a:graphicData uri="http://schemas.openxmlformats.org/drawingml/2006/table">
            <a:tbl>
              <a:tblPr/>
              <a:tblGrid>
                <a:gridCol w="76201"/>
                <a:gridCol w="838200"/>
                <a:gridCol w="1371599"/>
                <a:gridCol w="1524000"/>
              </a:tblGrid>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a:noFill/>
                    </a:lnR>
                    <a:lnT>
                      <a:noFill/>
                    </a:lnT>
                    <a:lnB>
                      <a:noFill/>
                    </a:lnB>
                    <a:solidFill>
                      <a:srgbClr val="FFFFFF"/>
                    </a:solidFill>
                  </a:tcPr>
                </a:tc>
                <a:tc gridSpan="3">
                  <a:txBody>
                    <a:bodyPr/>
                    <a:lstStyle/>
                    <a:p>
                      <a:pPr algn="l" fontAlgn="b"/>
                      <a:r>
                        <a:rPr lang="en-US" sz="1600" b="1" i="0" u="none" strike="noStrike" dirty="0">
                          <a:solidFill>
                            <a:srgbClr val="000000"/>
                          </a:solidFill>
                          <a:effectLst/>
                          <a:latin typeface="ＭＳ Ｐゴシック"/>
                        </a:rPr>
                        <a:t>Table 1:</a:t>
                      </a:r>
                      <a:r>
                        <a:rPr lang="en-US" sz="1600" b="0" i="0" u="none" strike="noStrike" dirty="0">
                          <a:solidFill>
                            <a:srgbClr val="000000"/>
                          </a:solidFill>
                          <a:effectLst/>
                          <a:latin typeface="ＭＳ Ｐゴシック"/>
                        </a:rPr>
                        <a:t> Raw measurements of bill length in</a:t>
                      </a:r>
                      <a:r>
                        <a:rPr lang="en-US" sz="1600" b="0" i="1" u="none" strike="noStrike" dirty="0">
                          <a:solidFill>
                            <a:srgbClr val="000000"/>
                          </a:solidFill>
                          <a:effectLst/>
                          <a:latin typeface="ＭＳ Ｐゴシック"/>
                        </a:rPr>
                        <a:t> A. colubris</a:t>
                      </a:r>
                      <a:r>
                        <a:rPr lang="en-US" sz="1600" b="0" i="0" u="none" strike="noStrike" dirty="0">
                          <a:solidFill>
                            <a:srgbClr val="000000"/>
                          </a:solidFill>
                          <a:effectLst/>
                          <a:latin typeface="ＭＳ Ｐゴシック"/>
                        </a:rPr>
                        <a:t> and </a:t>
                      </a:r>
                      <a:r>
                        <a:rPr lang="en-US" sz="1600" b="0" i="1" u="none" strike="noStrike" dirty="0">
                          <a:solidFill>
                            <a:srgbClr val="000000"/>
                          </a:solidFill>
                          <a:effectLst/>
                          <a:latin typeface="ＭＳ Ｐゴシック"/>
                        </a:rPr>
                        <a:t>C. latirostris</a:t>
                      </a:r>
                      <a:r>
                        <a:rPr lang="en-US" sz="1600" b="0" i="0" u="none" strike="noStrike" dirty="0">
                          <a:solidFill>
                            <a:srgbClr val="000000"/>
                          </a:solidFill>
                          <a:effectLst/>
                          <a:latin typeface="ＭＳ Ｐゴシック"/>
                        </a:rPr>
                        <a:t>. </a:t>
                      </a:r>
                    </a:p>
                  </a:txBody>
                  <a:tcPr marL="12700" marR="12700" marT="1270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r>
              <a:tr h="298497">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ja-JP" altLang="en-US" sz="1600" b="0" i="0" u="none" strike="noStrike">
                          <a:solidFill>
                            <a:srgbClr val="000000"/>
                          </a:solidFill>
                          <a:effectLst/>
                          <a:latin typeface="ＭＳ Ｐゴシック"/>
                        </a:rPr>
                        <a:t>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en-US" sz="1600" b="0" i="0" u="none" strike="noStrike" dirty="0">
                          <a:solidFill>
                            <a:srgbClr val="000000"/>
                          </a:solidFill>
                          <a:effectLst/>
                          <a:latin typeface="ＭＳ Ｐゴシック"/>
                        </a:rPr>
                        <a:t>Bill length (±</a:t>
                      </a:r>
                      <a:r>
                        <a:rPr lang="en-US" sz="1600" b="0" i="0" u="none" strike="noStrike" dirty="0" smtClean="0">
                          <a:solidFill>
                            <a:srgbClr val="000000"/>
                          </a:solidFill>
                          <a:effectLst/>
                          <a:latin typeface="ＭＳ Ｐゴシック"/>
                        </a:rPr>
                        <a:t>0.1mm)</a:t>
                      </a:r>
                      <a:r>
                        <a:rPr lang="ja-JP" altLang="en-US" sz="1600" b="0" i="0" u="none" strike="noStrike" dirty="0">
                          <a:solidFill>
                            <a:srgbClr val="000000"/>
                          </a:solidFill>
                          <a:effectLst/>
                          <a:latin typeface="ＭＳ Ｐゴシック"/>
                        </a:rPr>
                        <a:t>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ja-JP" altLang="en-US" sz="1200" b="0" i="0" u="none" strike="noStrike" dirty="0">
                        <a:solidFill>
                          <a:srgbClr val="000000"/>
                        </a:solidFill>
                        <a:effectLst/>
                        <a:latin typeface="ＭＳ Ｐゴシック"/>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1" i="0" u="none" strike="noStrike" dirty="0">
                          <a:solidFill>
                            <a:srgbClr val="000000"/>
                          </a:solidFill>
                          <a:effectLst/>
                          <a:latin typeface="ＭＳ Ｐゴシック"/>
                        </a:rPr>
                        <a:t>n</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1" u="none" strike="noStrike" dirty="0">
                          <a:solidFill>
                            <a:srgbClr val="000000"/>
                          </a:solidFill>
                          <a:effectLst/>
                          <a:latin typeface="ＭＳ Ｐゴシック"/>
                        </a:rPr>
                        <a:t>A. colubris</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1" u="none" strike="noStrike" dirty="0">
                          <a:solidFill>
                            <a:srgbClr val="000000"/>
                          </a:solidFill>
                          <a:effectLst/>
                          <a:latin typeface="ＭＳ Ｐゴシック"/>
                        </a:rPr>
                        <a:t>C. latirostris</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1</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13.0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17.0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2</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14.0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18.0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3</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15.0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18.0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4</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15.0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18.0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5</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dirty="0">
                          <a:solidFill>
                            <a:srgbClr val="000000"/>
                          </a:solidFill>
                          <a:effectLst/>
                          <a:latin typeface="ＭＳ Ｐゴシック"/>
                        </a:rPr>
                        <a:t>15.0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19.0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6</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16.0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19.0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7</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16.0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19.0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8</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18.0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20.0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9</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18.0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20.0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10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19.0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600" b="0" i="0" u="none" strike="noStrike">
                          <a:solidFill>
                            <a:srgbClr val="000000"/>
                          </a:solidFill>
                          <a:effectLst/>
                          <a:latin typeface="ＭＳ Ｐゴシック"/>
                        </a:rPr>
                        <a:t>20.0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sz="1600" b="0" i="0" u="none" strike="noStrike">
                          <a:solidFill>
                            <a:srgbClr val="000000"/>
                          </a:solidFill>
                          <a:effectLst/>
                          <a:latin typeface="ＭＳ Ｐゴシック"/>
                        </a:rPr>
                        <a:t>Mean</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800" b="0" i="1" u="none" strike="noStrike" dirty="0">
                          <a:solidFill>
                            <a:srgbClr val="000000"/>
                          </a:solidFill>
                          <a:effectLst/>
                          <a:latin typeface="ＭＳ Ｐゴシック"/>
                        </a:rPr>
                        <a:t>15.9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800" b="0" i="1" u="none" strike="noStrike">
                          <a:solidFill>
                            <a:srgbClr val="000000"/>
                          </a:solidFill>
                          <a:effectLst/>
                          <a:latin typeface="ＭＳ Ｐゴシック"/>
                        </a:rPr>
                        <a:t>18.8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altLang="ja-JP" sz="1600" b="0" i="0" u="none" strike="noStrike">
                          <a:solidFill>
                            <a:srgbClr val="000000"/>
                          </a:solidFill>
                          <a:effectLst/>
                          <a:latin typeface="ＭＳ Ｐゴシック"/>
                        </a:rPr>
                        <a:t>s</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endParaRPr lang="ja-JP" altLang="en-US" dirty="0"/>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endParaRPr lang="ja-JP" altLang="en-US" dirty="0"/>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1103">
                <a:tc>
                  <a:txBody>
                    <a:bodyPr/>
                    <a:lstStyle/>
                    <a:p>
                      <a:pPr algn="l" fontAlgn="b"/>
                      <a:r>
                        <a:rPr lang="ja-JP" altLang="en-US" sz="1600" b="0" i="0" u="none" strike="noStrike">
                          <a:solidFill>
                            <a:srgbClr val="000000"/>
                          </a:solidFill>
                          <a:effectLst/>
                          <a:latin typeface="ＭＳ Ｐゴシック"/>
                        </a:rPr>
                        <a:t>　</a:t>
                      </a:r>
                    </a:p>
                  </a:txBody>
                  <a:tcPr marL="12700" marR="12700" marT="12700" marB="0" anchor="b">
                    <a:lnL>
                      <a:noFill/>
                    </a:lnL>
                    <a:lnR>
                      <a:noFill/>
                    </a:lnR>
                    <a:lnT>
                      <a:noFill/>
                    </a:lnT>
                    <a:lnB>
                      <a:noFill/>
                    </a:lnB>
                    <a:solidFill>
                      <a:srgbClr val="FFFFFF"/>
                    </a:solidFill>
                  </a:tcPr>
                </a:tc>
                <a:tc>
                  <a:txBody>
                    <a:bodyPr/>
                    <a:lstStyle/>
                    <a:p>
                      <a:pPr algn="ctr" fontAlgn="ctr"/>
                      <a:r>
                        <a:rPr lang="ja-JP" altLang="en-US" sz="1600" b="0" i="0" u="none" strike="noStrike">
                          <a:solidFill>
                            <a:srgbClr val="000000"/>
                          </a:solidFill>
                          <a:effectLst/>
                          <a:latin typeface="ＭＳ Ｐゴシック"/>
                        </a:rPr>
                        <a:t>　</a:t>
                      </a:r>
                    </a:p>
                  </a:txBody>
                  <a:tcPr marL="12700" marR="12700" marT="1270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ja-JP" altLang="en-US" sz="1600" b="0" i="0" u="none" strike="noStrike">
                          <a:solidFill>
                            <a:srgbClr val="000000"/>
                          </a:solidFill>
                          <a:effectLst/>
                          <a:latin typeface="ＭＳ Ｐゴシック"/>
                        </a:rPr>
                        <a:t>　</a:t>
                      </a:r>
                    </a:p>
                  </a:txBody>
                  <a:tcPr marL="12700" marR="12700" marT="1270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ja-JP" altLang="en-US" sz="1600" b="0" i="0" u="none" strike="noStrike" dirty="0">
                          <a:solidFill>
                            <a:srgbClr val="000000"/>
                          </a:solidFill>
                          <a:effectLst/>
                          <a:latin typeface="ＭＳ Ｐゴシック"/>
                        </a:rPr>
                        <a:t>　</a:t>
                      </a:r>
                    </a:p>
                  </a:txBody>
                  <a:tcPr marL="12700" marR="12700" marT="1270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r>
            </a:tbl>
          </a:graphicData>
        </a:graphic>
      </p:graphicFrame>
      <p:sp>
        <p:nvSpPr>
          <p:cNvPr id="5" name="Right Brace 4"/>
          <p:cNvSpPr/>
          <p:nvPr/>
        </p:nvSpPr>
        <p:spPr>
          <a:xfrm>
            <a:off x="4114800" y="2362200"/>
            <a:ext cx="228600" cy="3352800"/>
          </a:xfrm>
          <a:prstGeom prst="rightBrace">
            <a:avLst/>
          </a:prstGeom>
          <a:ln>
            <a:solidFill>
              <a:schemeClr val="accent2"/>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solidFill>
                <a:srgbClr val="800000"/>
              </a:solidFill>
            </a:endParaRPr>
          </a:p>
        </p:txBody>
      </p:sp>
      <p:sp>
        <p:nvSpPr>
          <p:cNvPr id="7" name="TextBox 6"/>
          <p:cNvSpPr txBox="1"/>
          <p:nvPr/>
        </p:nvSpPr>
        <p:spPr>
          <a:xfrm>
            <a:off x="4419600" y="3581400"/>
            <a:ext cx="4419600" cy="923330"/>
          </a:xfrm>
          <a:prstGeom prst="rect">
            <a:avLst/>
          </a:prstGeom>
          <a:noFill/>
        </p:spPr>
        <p:txBody>
          <a:bodyPr wrap="square" rtlCol="0">
            <a:spAutoFit/>
          </a:bodyPr>
          <a:lstStyle/>
          <a:p>
            <a:r>
              <a:rPr kumimoji="1" lang="en-US" altLang="ja-JP" b="1" dirty="0" smtClean="0">
                <a:solidFill>
                  <a:srgbClr val="800000"/>
                </a:solidFill>
              </a:rPr>
              <a:t>Raw data </a:t>
            </a:r>
            <a:r>
              <a:rPr kumimoji="1" lang="en-US" altLang="ja-JP" dirty="0" smtClean="0">
                <a:solidFill>
                  <a:srgbClr val="800000"/>
                </a:solidFill>
              </a:rPr>
              <a:t>and the</a:t>
            </a:r>
            <a:r>
              <a:rPr kumimoji="1" lang="en-US" altLang="ja-JP" b="1" dirty="0" smtClean="0">
                <a:solidFill>
                  <a:srgbClr val="800000"/>
                </a:solidFill>
              </a:rPr>
              <a:t> mean </a:t>
            </a:r>
            <a:r>
              <a:rPr kumimoji="1" lang="en-US" altLang="ja-JP" dirty="0" smtClean="0">
                <a:solidFill>
                  <a:srgbClr val="800000"/>
                </a:solidFill>
              </a:rPr>
              <a:t>need to have consistent decimal places (in line with uncertainty of the measuring tool)</a:t>
            </a:r>
            <a:endParaRPr kumimoji="1" lang="ja-JP" altLang="en-US" dirty="0">
              <a:solidFill>
                <a:srgbClr val="800000"/>
              </a:solidFill>
            </a:endParaRPr>
          </a:p>
        </p:txBody>
      </p:sp>
      <p:sp>
        <p:nvSpPr>
          <p:cNvPr id="11" name="TextBox 10"/>
          <p:cNvSpPr txBox="1"/>
          <p:nvPr/>
        </p:nvSpPr>
        <p:spPr>
          <a:xfrm>
            <a:off x="4038600" y="1676400"/>
            <a:ext cx="4419600" cy="369332"/>
          </a:xfrm>
          <a:prstGeom prst="rect">
            <a:avLst/>
          </a:prstGeom>
          <a:noFill/>
        </p:spPr>
        <p:txBody>
          <a:bodyPr wrap="square" rtlCol="0">
            <a:spAutoFit/>
          </a:bodyPr>
          <a:lstStyle/>
          <a:p>
            <a:r>
              <a:rPr kumimoji="1" lang="en-US" altLang="ja-JP" b="1" dirty="0" smtClean="0">
                <a:solidFill>
                  <a:srgbClr val="800000"/>
                </a:solidFill>
              </a:rPr>
              <a:t>Uncertainties </a:t>
            </a:r>
            <a:r>
              <a:rPr kumimoji="1" lang="en-US" altLang="ja-JP" dirty="0" smtClean="0">
                <a:solidFill>
                  <a:srgbClr val="800000"/>
                </a:solidFill>
              </a:rPr>
              <a:t>may or may be included. </a:t>
            </a:r>
            <a:endParaRPr kumimoji="1" lang="ja-JP" altLang="en-US" dirty="0">
              <a:solidFill>
                <a:srgbClr val="800000"/>
              </a:solidFill>
            </a:endParaRPr>
          </a:p>
        </p:txBody>
      </p:sp>
      <p:sp>
        <p:nvSpPr>
          <p:cNvPr id="12" name="TextBox 11"/>
          <p:cNvSpPr txBox="1"/>
          <p:nvPr/>
        </p:nvSpPr>
        <p:spPr>
          <a:xfrm>
            <a:off x="4038600" y="1230868"/>
            <a:ext cx="4419600" cy="369332"/>
          </a:xfrm>
          <a:prstGeom prst="rect">
            <a:avLst/>
          </a:prstGeom>
          <a:noFill/>
        </p:spPr>
        <p:txBody>
          <a:bodyPr wrap="square" rtlCol="0">
            <a:spAutoFit/>
          </a:bodyPr>
          <a:lstStyle/>
          <a:p>
            <a:r>
              <a:rPr kumimoji="1" lang="en-US" altLang="ja-JP" b="1" dirty="0" smtClean="0">
                <a:solidFill>
                  <a:srgbClr val="800000"/>
                </a:solidFill>
              </a:rPr>
              <a:t>Descriptive </a:t>
            </a:r>
            <a:r>
              <a:rPr kumimoji="1" lang="en-US" altLang="ja-JP" dirty="0" smtClean="0">
                <a:solidFill>
                  <a:srgbClr val="800000"/>
                </a:solidFill>
              </a:rPr>
              <a:t>table title and number. </a:t>
            </a:r>
            <a:endParaRPr kumimoji="1" lang="ja-JP" altLang="en-US" dirty="0">
              <a:solidFill>
                <a:srgbClr val="800000"/>
              </a:solidFill>
            </a:endParaRPr>
          </a:p>
        </p:txBody>
      </p:sp>
      <p:sp>
        <p:nvSpPr>
          <p:cNvPr id="4" name="TextBox 3"/>
          <p:cNvSpPr txBox="1"/>
          <p:nvPr/>
        </p:nvSpPr>
        <p:spPr>
          <a:xfrm>
            <a:off x="366889" y="6361477"/>
            <a:ext cx="8621889" cy="646331"/>
          </a:xfrm>
          <a:prstGeom prst="rect">
            <a:avLst/>
          </a:prstGeom>
          <a:noFill/>
        </p:spPr>
        <p:txBody>
          <a:bodyPr wrap="square" rtlCol="0">
            <a:spAutoFit/>
          </a:bodyPr>
          <a:lstStyle/>
          <a:p>
            <a:r>
              <a:rPr lang="en-US" altLang="ja-JP" dirty="0" smtClean="0"/>
              <a:t>Adapted from </a:t>
            </a:r>
            <a:r>
              <a:rPr lang="en-US" altLang="ja-JP" dirty="0" err="1" smtClean="0"/>
              <a:t>ibilogy.net</a:t>
            </a:r>
            <a:endParaRPr lang="en-US" altLang="ja-JP" dirty="0" smtClean="0"/>
          </a:p>
          <a:p>
            <a:endParaRPr lang="en-US" dirty="0"/>
          </a:p>
        </p:txBody>
      </p:sp>
    </p:spTree>
    <p:extLst>
      <p:ext uri="{BB962C8B-B14F-4D97-AF65-F5344CB8AC3E}">
        <p14:creationId xmlns:p14="http://schemas.microsoft.com/office/powerpoint/2010/main" val="318723586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45918"/>
          </a:xfrm>
        </p:spPr>
        <p:txBody>
          <a:bodyPr>
            <a:normAutofit/>
          </a:bodyPr>
          <a:lstStyle/>
          <a:p>
            <a:r>
              <a:rPr lang="en-US" dirty="0" smtClean="0"/>
              <a:t>Can mean talk about variability in data?</a:t>
            </a:r>
            <a:endParaRPr lang="en-US" dirty="0"/>
          </a:p>
        </p:txBody>
      </p:sp>
    </p:spTree>
    <p:extLst>
      <p:ext uri="{BB962C8B-B14F-4D97-AF65-F5344CB8AC3E}">
        <p14:creationId xmlns:p14="http://schemas.microsoft.com/office/powerpoint/2010/main" val="4809124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185</TotalTime>
  <Words>2445</Words>
  <Application>Microsoft Macintosh PowerPoint</Application>
  <PresentationFormat>On-screen Show (4:3)</PresentationFormat>
  <Paragraphs>652</Paragraphs>
  <Slides>51</Slides>
  <Notes>25</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Office Theme</vt:lpstr>
      <vt:lpstr>PowerPoint Presentation</vt:lpstr>
      <vt:lpstr>Statistics for biology (i)</vt:lpstr>
      <vt:lpstr>PowerPoint Presentation</vt:lpstr>
      <vt:lpstr>Quick review </vt:lpstr>
      <vt:lpstr>PowerPoint Presentation</vt:lpstr>
      <vt:lpstr>DESCRIPTIVE STATISTICS</vt:lpstr>
      <vt:lpstr>PowerPoint Presentation</vt:lpstr>
      <vt:lpstr>PowerPoint Presentation</vt:lpstr>
      <vt:lpstr>Can mean talk about variability in data?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do you need to perform a statistical analysis for biological data?</vt:lpstr>
      <vt:lpstr>      Biological data</vt:lpstr>
      <vt:lpstr>What do you with the data?</vt:lpstr>
      <vt:lpstr>Exploratory data analysis</vt:lpstr>
      <vt:lpstr>EDA techniques</vt:lpstr>
      <vt:lpstr>How to design a statistical test?</vt:lpstr>
      <vt:lpstr>INFERENTIAL STATISTICS</vt:lpstr>
      <vt:lpstr>Choosing the Statistical Technique</vt:lpstr>
      <vt:lpstr>UNIVARIATE ANALYSIS</vt:lpstr>
      <vt:lpstr>PowerPoint Presentation</vt:lpstr>
      <vt:lpstr>PowerPoint Presentation</vt:lpstr>
      <vt:lpstr>PowerPoint Presentation</vt:lpstr>
      <vt:lpstr>PowerPoint Presentation</vt:lpstr>
      <vt:lpstr>Example</vt:lpstr>
      <vt:lpstr> Null Hypothesis: The two medicines have same effect, (i.e) means f the two datasets are equal.                                                Null Hypothesis Testing: (H0): μ1= μ2</vt:lpstr>
      <vt:lpstr>How do you evaluate the risk of type I or Type II error?</vt:lpstr>
      <vt:lpstr>PowerPoint Presentation</vt:lpstr>
      <vt:lpstr>PowerPoint Presentation</vt:lpstr>
      <vt:lpstr>Another way to look at P-Value?</vt:lpstr>
      <vt:lpstr>PowerPoint Presentation</vt:lpstr>
      <vt:lpstr>PowerPoint Presentation</vt:lpstr>
      <vt:lpstr>How do you determine if the sample sets use in a study are similar or different?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BIVARIATE ANALYSIS</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Statistics for biology (i)</dc:title>
  <dc:creator>Geetha Saarunya S</dc:creator>
  <cp:lastModifiedBy>Geetha Saarunya S</cp:lastModifiedBy>
  <cp:revision>16</cp:revision>
  <dcterms:created xsi:type="dcterms:W3CDTF">2017-09-21T00:57:51Z</dcterms:created>
  <dcterms:modified xsi:type="dcterms:W3CDTF">2017-09-21T16:18:12Z</dcterms:modified>
</cp:coreProperties>
</file>