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g"/>
  <Default Extension="rels" ContentType="application/vnd.openxmlformats-package.relationships+xml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4" r:id="rId2"/>
    <p:sldId id="265" r:id="rId3"/>
    <p:sldId id="266" r:id="rId4"/>
    <p:sldId id="267" r:id="rId5"/>
    <p:sldId id="256" r:id="rId6"/>
    <p:sldId id="257" r:id="rId7"/>
    <p:sldId id="258" r:id="rId8"/>
    <p:sldId id="259" r:id="rId9"/>
    <p:sldId id="261" r:id="rId10"/>
    <p:sldId id="260" r:id="rId11"/>
    <p:sldId id="262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3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1BB8F-3052-8944-8518-3499EF24F4E2}" type="datetimeFigureOut">
              <a:rPr lang="en-US" smtClean="0"/>
              <a:t>12/09/17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6C516-9EF2-EE41-BDA3-517A32DDD2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147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6C516-9EF2-EE41-BDA3-517A32DDD2A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993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(</a:t>
            </a:r>
            <a:r>
              <a:rPr lang="en-US" dirty="0" err="1" smtClean="0"/>
              <a:t>i</a:t>
            </a:r>
            <a:r>
              <a:rPr lang="en-US" dirty="0" smtClean="0"/>
              <a:t>). </a:t>
            </a:r>
            <a:r>
              <a:rPr lang="en-US" dirty="0" err="1" smtClean="0"/>
              <a:t>Handelsman</a:t>
            </a:r>
            <a:r>
              <a:rPr lang="en-US" dirty="0" smtClean="0"/>
              <a:t> J, </a:t>
            </a:r>
            <a:r>
              <a:rPr lang="en-US" dirty="0" err="1" smtClean="0"/>
              <a:t>Rondon</a:t>
            </a:r>
            <a:r>
              <a:rPr lang="en-US" dirty="0" smtClean="0"/>
              <a:t> MR, Brady SF, </a:t>
            </a:r>
            <a:r>
              <a:rPr lang="en-US" dirty="0" err="1" smtClean="0"/>
              <a:t>Clardy</a:t>
            </a:r>
            <a:r>
              <a:rPr lang="en-US" dirty="0" smtClean="0"/>
              <a:t> J, Goodman RM. Molecular biological access to the chemistry of unknown soil microbes: a new frontier for natural products. </a:t>
            </a:r>
            <a:r>
              <a:rPr lang="en-US" dirty="0" err="1" smtClean="0"/>
              <a:t>Chem</a:t>
            </a:r>
            <a:r>
              <a:rPr lang="en-US" dirty="0" smtClean="0"/>
              <a:t> Biol. 1998;5(10):R245-9.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6C516-9EF2-EE41-BDA3-517A32DDD2A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592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13449-B414-DD41-9E45-6AB9B65236EC}" type="datetimeFigureOut">
              <a:rPr lang="en-US" smtClean="0"/>
              <a:t>12/09/17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6E4D6-8A99-C547-81DE-344860B7B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879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13449-B414-DD41-9E45-6AB9B65236EC}" type="datetimeFigureOut">
              <a:rPr lang="en-US" smtClean="0"/>
              <a:t>12/09/17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6E4D6-8A99-C547-81DE-344860B7B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544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13449-B414-DD41-9E45-6AB9B65236EC}" type="datetimeFigureOut">
              <a:rPr lang="en-US" smtClean="0"/>
              <a:t>12/09/17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6E4D6-8A99-C547-81DE-344860B7B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667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13449-B414-DD41-9E45-6AB9B65236EC}" type="datetimeFigureOut">
              <a:rPr lang="en-US" smtClean="0"/>
              <a:t>12/09/17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6E4D6-8A99-C547-81DE-344860B7B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879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13449-B414-DD41-9E45-6AB9B65236EC}" type="datetimeFigureOut">
              <a:rPr lang="en-US" smtClean="0"/>
              <a:t>12/09/17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6E4D6-8A99-C547-81DE-344860B7B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718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13449-B414-DD41-9E45-6AB9B65236EC}" type="datetimeFigureOut">
              <a:rPr lang="en-US" smtClean="0"/>
              <a:t>12/09/17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6E4D6-8A99-C547-81DE-344860B7B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65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13449-B414-DD41-9E45-6AB9B65236EC}" type="datetimeFigureOut">
              <a:rPr lang="en-US" smtClean="0"/>
              <a:t>12/09/17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6E4D6-8A99-C547-81DE-344860B7B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74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13449-B414-DD41-9E45-6AB9B65236EC}" type="datetimeFigureOut">
              <a:rPr lang="en-US" smtClean="0"/>
              <a:t>12/09/17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6E4D6-8A99-C547-81DE-344860B7B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18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13449-B414-DD41-9E45-6AB9B65236EC}" type="datetimeFigureOut">
              <a:rPr lang="en-US" smtClean="0"/>
              <a:t>12/09/17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6E4D6-8A99-C547-81DE-344860B7B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609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13449-B414-DD41-9E45-6AB9B65236EC}" type="datetimeFigureOut">
              <a:rPr lang="en-US" smtClean="0"/>
              <a:t>12/09/17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6E4D6-8A99-C547-81DE-344860B7B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48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13449-B414-DD41-9E45-6AB9B65236EC}" type="datetimeFigureOut">
              <a:rPr lang="en-US" smtClean="0"/>
              <a:t>12/09/17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6E4D6-8A99-C547-81DE-344860B7B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204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13449-B414-DD41-9E45-6AB9B65236EC}" type="datetimeFigureOut">
              <a:rPr lang="en-US" smtClean="0"/>
              <a:t>12/09/17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6E4D6-8A99-C547-81DE-344860B7B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003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t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6" Type="http://schemas.openxmlformats.org/officeDocument/2006/relationships/image" Target="../media/image8.jpg"/><Relationship Id="rId7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Issues with accessing data from NCBI </a:t>
            </a:r>
            <a:r>
              <a:rPr lang="en-US" dirty="0" err="1" smtClean="0"/>
              <a:t>refseq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Where to find sequences?</a:t>
            </a:r>
          </a:p>
          <a:p>
            <a:pPr marL="0" indent="0">
              <a:buNone/>
            </a:pPr>
            <a:r>
              <a:rPr lang="en-US" dirty="0" smtClean="0"/>
              <a:t>Invalid accession number</a:t>
            </a:r>
          </a:p>
          <a:p>
            <a:pPr marL="0" indent="0">
              <a:buNone/>
            </a:pPr>
            <a:r>
              <a:rPr lang="en-US" dirty="0" smtClean="0"/>
              <a:t>Absence of protein of choice</a:t>
            </a:r>
          </a:p>
          <a:p>
            <a:pPr marL="0" indent="0">
              <a:buNone/>
            </a:pPr>
            <a:r>
              <a:rPr lang="en-US" dirty="0" smtClean="0"/>
              <a:t>Similar sequences</a:t>
            </a:r>
          </a:p>
          <a:p>
            <a:pPr marL="0" indent="0">
              <a:buNone/>
            </a:pPr>
            <a:r>
              <a:rPr lang="en-US" dirty="0" smtClean="0"/>
              <a:t>Absence of nucleotide sequences but not amino acid sequences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398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American Typewriter"/>
                <a:cs typeface="American Typewriter"/>
              </a:rPr>
              <a:t>What are the types of </a:t>
            </a:r>
            <a:r>
              <a:rPr lang="en-US" b="1" dirty="0" err="1" smtClean="0">
                <a:latin typeface="American Typewriter"/>
                <a:cs typeface="American Typewriter"/>
              </a:rPr>
              <a:t>Metagenomic</a:t>
            </a:r>
            <a:r>
              <a:rPr lang="en-US" b="1" dirty="0" smtClean="0">
                <a:latin typeface="American Typewriter"/>
                <a:cs typeface="American Typewriter"/>
              </a:rPr>
              <a:t> approaches?</a:t>
            </a:r>
            <a:endParaRPr lang="en-US" b="1" dirty="0">
              <a:latin typeface="American Typewriter"/>
              <a:cs typeface="American Typewriter"/>
            </a:endParaRPr>
          </a:p>
        </p:txBody>
      </p:sp>
      <p:sp>
        <p:nvSpPr>
          <p:cNvPr id="5" name="object 3"/>
          <p:cNvSpPr/>
          <p:nvPr/>
        </p:nvSpPr>
        <p:spPr>
          <a:xfrm>
            <a:off x="1659687" y="1622154"/>
            <a:ext cx="5670601" cy="51181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4"/>
          <p:cNvSpPr txBox="1"/>
          <p:nvPr/>
        </p:nvSpPr>
        <p:spPr>
          <a:xfrm>
            <a:off x="0" y="1787595"/>
            <a:ext cx="1945005" cy="558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200"/>
              </a:lnSpc>
            </a:pPr>
            <a:r>
              <a:rPr sz="1600" spc="-5" dirty="0">
                <a:latin typeface="Arial"/>
                <a:cs typeface="Arial"/>
              </a:rPr>
              <a:t>Sequence-based  (computational)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42275" y="1762472"/>
            <a:ext cx="19017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>
              <a:lnSpc>
                <a:spcPts val="2200"/>
              </a:lnSpc>
            </a:pPr>
            <a:r>
              <a:rPr lang="en-US" spc="-5" dirty="0" smtClean="0">
                <a:latin typeface="Arial"/>
                <a:cs typeface="Arial"/>
              </a:rPr>
              <a:t>Functional  (experimental)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5454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spc="-5" dirty="0" smtClean="0">
                <a:latin typeface="American Typewriter"/>
                <a:cs typeface="American Typewriter"/>
              </a:rPr>
              <a:t>Sequence-based</a:t>
            </a:r>
            <a:r>
              <a:rPr lang="en-US" b="1" spc="-30" dirty="0" smtClean="0">
                <a:latin typeface="American Typewriter"/>
                <a:cs typeface="American Typewriter"/>
              </a:rPr>
              <a:t> </a:t>
            </a:r>
            <a:r>
              <a:rPr lang="en-US" b="1" spc="-5" dirty="0" err="1" smtClean="0">
                <a:latin typeface="American Typewriter"/>
                <a:cs typeface="American Typewriter"/>
              </a:rPr>
              <a:t>metagenomics</a:t>
            </a:r>
            <a:endParaRPr lang="en-US" b="1" dirty="0">
              <a:latin typeface="American Typewriter"/>
              <a:cs typeface="American Typewriter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484686" y="1619194"/>
            <a:ext cx="4355680" cy="4283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234048" y="1232972"/>
            <a:ext cx="2753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pc="-5" dirty="0">
                <a:solidFill>
                  <a:srgbClr val="0000FF"/>
                </a:solidFill>
                <a:latin typeface="American Typewriter"/>
                <a:cs typeface="American Typewriter"/>
              </a:rPr>
              <a:t>16S </a:t>
            </a:r>
            <a:r>
              <a:rPr lang="en-US" spc="-5" dirty="0" err="1">
                <a:solidFill>
                  <a:srgbClr val="0000FF"/>
                </a:solidFill>
                <a:latin typeface="American Typewriter"/>
                <a:cs typeface="American Typewriter"/>
              </a:rPr>
              <a:t>rDNA</a:t>
            </a:r>
            <a:r>
              <a:rPr lang="en-US" spc="-130" dirty="0">
                <a:solidFill>
                  <a:srgbClr val="0000FF"/>
                </a:solidFill>
                <a:latin typeface="American Typewriter"/>
                <a:cs typeface="American Typewriter"/>
              </a:rPr>
              <a:t> </a:t>
            </a:r>
            <a:r>
              <a:rPr lang="en-US" spc="-5" dirty="0">
                <a:solidFill>
                  <a:srgbClr val="0000FF"/>
                </a:solidFill>
                <a:latin typeface="American Typewriter"/>
                <a:cs typeface="American Typewriter"/>
              </a:rPr>
              <a:t>sequencing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619194"/>
            <a:ext cx="2743200" cy="221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lang="en-US" sz="1600" smtClean="0">
              <a:solidFill>
                <a:srgbClr val="FF0000"/>
              </a:solidFill>
              <a:latin typeface="American Typewriter"/>
              <a:cs typeface="American Typewriter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r>
              <a:rPr lang="en-US" sz="1600" smtClean="0">
                <a:solidFill>
                  <a:srgbClr val="FF0000"/>
                </a:solidFill>
                <a:latin typeface="American Typewriter"/>
                <a:cs typeface="American Typewriter"/>
              </a:rPr>
              <a:t>Sampling </a:t>
            </a:r>
            <a:r>
              <a:rPr lang="en-US" sz="1600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DNA Extraction</a:t>
            </a:r>
            <a:endParaRPr lang="en-US" sz="1600" dirty="0" smtClean="0">
              <a:solidFill>
                <a:srgbClr val="FF0000"/>
              </a:solidFill>
              <a:latin typeface="American Typewriter"/>
              <a:cs typeface="American Typewriter"/>
            </a:endParaRPr>
          </a:p>
          <a:p>
            <a:pPr marR="29209" algn="r">
              <a:lnSpc>
                <a:spcPts val="2300"/>
              </a:lnSpc>
            </a:pPr>
            <a:r>
              <a:rPr lang="en-US" sz="1600" spc="-5" dirty="0" err="1" smtClean="0">
                <a:solidFill>
                  <a:srgbClr val="00AE00"/>
                </a:solidFill>
                <a:latin typeface="American Typewriter"/>
                <a:cs typeface="American Typewriter"/>
              </a:rPr>
              <a:t>PCR+sequencing</a:t>
            </a:r>
            <a:r>
              <a:rPr lang="en-US" sz="1600" spc="-5" dirty="0" smtClean="0">
                <a:solidFill>
                  <a:srgbClr val="00AE00"/>
                </a:solidFill>
                <a:latin typeface="American Typewriter"/>
                <a:cs typeface="American Typewriter"/>
              </a:rPr>
              <a:t> of 16S</a:t>
            </a:r>
            <a:r>
              <a:rPr lang="en-US" sz="1600" spc="-15" dirty="0" smtClean="0">
                <a:solidFill>
                  <a:srgbClr val="00AE00"/>
                </a:solidFill>
                <a:latin typeface="American Typewriter"/>
                <a:cs typeface="American Typewriter"/>
              </a:rPr>
              <a:t> </a:t>
            </a:r>
            <a:r>
              <a:rPr lang="en-US" sz="1600" spc="-5" dirty="0" err="1" smtClean="0">
                <a:solidFill>
                  <a:srgbClr val="00AE00"/>
                </a:solidFill>
                <a:latin typeface="American Typewriter"/>
                <a:cs typeface="American Typewriter"/>
              </a:rPr>
              <a:t>rDNA</a:t>
            </a:r>
            <a:endParaRPr lang="en-US" sz="1600" dirty="0" smtClean="0">
              <a:latin typeface="American Typewriter"/>
              <a:cs typeface="American Typewriter"/>
            </a:endParaRPr>
          </a:p>
          <a:p>
            <a:pPr marR="29209" algn="r">
              <a:lnSpc>
                <a:spcPts val="2300"/>
              </a:lnSpc>
            </a:pPr>
            <a:r>
              <a:rPr lang="en-US" sz="1600" spc="-5" dirty="0" smtClean="0">
                <a:solidFill>
                  <a:srgbClr val="00AE00"/>
                </a:solidFill>
                <a:latin typeface="American Typewriter"/>
                <a:cs typeface="American Typewriter"/>
              </a:rPr>
              <a:t>Phylogeny</a:t>
            </a:r>
            <a:r>
              <a:rPr lang="en-US" sz="1600" spc="-35" dirty="0" smtClean="0">
                <a:solidFill>
                  <a:srgbClr val="00AE00"/>
                </a:solidFill>
                <a:latin typeface="American Typewriter"/>
                <a:cs typeface="American Typewriter"/>
              </a:rPr>
              <a:t> </a:t>
            </a:r>
            <a:r>
              <a:rPr lang="en-US" sz="1600" spc="-5" dirty="0" smtClean="0">
                <a:solidFill>
                  <a:srgbClr val="00AE00"/>
                </a:solidFill>
                <a:latin typeface="American Typewriter"/>
                <a:cs typeface="American Typewriter"/>
              </a:rPr>
              <a:t>analysis</a:t>
            </a:r>
            <a:endParaRPr lang="en-US" sz="1600" dirty="0" smtClean="0">
              <a:latin typeface="American Typewriter"/>
              <a:cs typeface="American Typewriter"/>
            </a:endParaRPr>
          </a:p>
          <a:p>
            <a:pPr>
              <a:lnSpc>
                <a:spcPct val="100000"/>
              </a:lnSpc>
            </a:pPr>
            <a:endParaRPr lang="en-US" sz="1600" dirty="0" smtClean="0">
              <a:latin typeface="American Typewriter"/>
              <a:cs typeface="American Typewriter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lang="en-US" sz="1600" dirty="0" smtClean="0">
              <a:latin typeface="American Typewriter"/>
              <a:cs typeface="American Typewriter"/>
            </a:endParaRPr>
          </a:p>
          <a:p>
            <a:pPr marR="5080" algn="r">
              <a:lnSpc>
                <a:spcPct val="100000"/>
              </a:lnSpc>
            </a:pPr>
            <a:r>
              <a:rPr lang="en-US" sz="1600" spc="-5" dirty="0" smtClean="0">
                <a:solidFill>
                  <a:srgbClr val="00AE00"/>
                </a:solidFill>
                <a:latin typeface="American Typewriter"/>
                <a:cs typeface="American Typewriter"/>
              </a:rPr>
              <a:t>Comparison</a:t>
            </a:r>
            <a:endParaRPr lang="en-US" sz="1600" dirty="0">
              <a:latin typeface="American Typewriter"/>
              <a:cs typeface="American Typewriter"/>
            </a:endParaRPr>
          </a:p>
        </p:txBody>
      </p:sp>
      <p:sp>
        <p:nvSpPr>
          <p:cNvPr id="7" name="object 6"/>
          <p:cNvSpPr/>
          <p:nvPr/>
        </p:nvSpPr>
        <p:spPr>
          <a:xfrm>
            <a:off x="2642189" y="3718333"/>
            <a:ext cx="1598879" cy="62795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4"/>
          <p:cNvSpPr txBox="1"/>
          <p:nvPr/>
        </p:nvSpPr>
        <p:spPr>
          <a:xfrm>
            <a:off x="6840366" y="2435633"/>
            <a:ext cx="1704975" cy="29097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1594">
              <a:lnSpc>
                <a:spcPct val="100000"/>
              </a:lnSpc>
            </a:pPr>
            <a:r>
              <a:rPr sz="2000" i="1" spc="-5" dirty="0">
                <a:solidFill>
                  <a:srgbClr val="DC2300"/>
                </a:solidFill>
                <a:latin typeface="American Typewriter"/>
                <a:cs typeface="American Typewriter"/>
              </a:rPr>
              <a:t>Sequencing</a:t>
            </a:r>
            <a:endParaRPr sz="2000" dirty="0">
              <a:latin typeface="American Typewriter"/>
              <a:cs typeface="American Typewriter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500" dirty="0">
              <a:latin typeface="American Typewriter"/>
              <a:cs typeface="American Typewriter"/>
            </a:endParaRPr>
          </a:p>
          <a:p>
            <a:pPr marL="61594">
              <a:lnSpc>
                <a:spcPct val="100000"/>
              </a:lnSpc>
              <a:spcBef>
                <a:spcPts val="5"/>
              </a:spcBef>
            </a:pPr>
            <a:r>
              <a:rPr sz="2000" spc="-5" dirty="0">
                <a:solidFill>
                  <a:srgbClr val="00AE00"/>
                </a:solidFill>
                <a:latin typeface="American Typewriter"/>
                <a:cs typeface="American Typewriter"/>
              </a:rPr>
              <a:t>Assembly</a:t>
            </a:r>
            <a:endParaRPr sz="2000" dirty="0">
              <a:latin typeface="American Typewriter"/>
              <a:cs typeface="American Typewriter"/>
            </a:endParaRPr>
          </a:p>
          <a:p>
            <a:pPr>
              <a:lnSpc>
                <a:spcPct val="100000"/>
              </a:lnSpc>
            </a:pPr>
            <a:endParaRPr sz="2450" dirty="0">
              <a:latin typeface="American Typewriter"/>
              <a:cs typeface="American Typewriter"/>
            </a:endParaRPr>
          </a:p>
          <a:p>
            <a:pPr marL="12700" marR="5080">
              <a:lnSpc>
                <a:spcPts val="2200"/>
              </a:lnSpc>
              <a:spcBef>
                <a:spcPts val="5"/>
              </a:spcBef>
            </a:pPr>
            <a:r>
              <a:rPr sz="2000" spc="-5" dirty="0">
                <a:solidFill>
                  <a:srgbClr val="00AE00"/>
                </a:solidFill>
                <a:latin typeface="American Typewriter"/>
                <a:cs typeface="American Typewriter"/>
              </a:rPr>
              <a:t>Gene finding  and</a:t>
            </a:r>
            <a:r>
              <a:rPr sz="2000" spc="-60" dirty="0">
                <a:solidFill>
                  <a:srgbClr val="00AE00"/>
                </a:solidFill>
                <a:latin typeface="American Typewriter"/>
                <a:cs typeface="American Typewriter"/>
              </a:rPr>
              <a:t> </a:t>
            </a:r>
            <a:r>
              <a:rPr sz="2000" spc="-10" dirty="0">
                <a:solidFill>
                  <a:srgbClr val="00AE00"/>
                </a:solidFill>
                <a:latin typeface="American Typewriter"/>
                <a:cs typeface="American Typewriter"/>
              </a:rPr>
              <a:t>annotation</a:t>
            </a:r>
            <a:endParaRPr sz="2000" dirty="0">
              <a:latin typeface="American Typewriter"/>
              <a:cs typeface="American Typewriter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400" dirty="0">
              <a:latin typeface="American Typewriter"/>
              <a:cs typeface="American Typewriter"/>
            </a:endParaRPr>
          </a:p>
          <a:p>
            <a:pPr marL="61594">
              <a:lnSpc>
                <a:spcPct val="100000"/>
              </a:lnSpc>
              <a:spcBef>
                <a:spcPts val="5"/>
              </a:spcBef>
            </a:pPr>
            <a:r>
              <a:rPr sz="2000" spc="-5" dirty="0">
                <a:solidFill>
                  <a:srgbClr val="00AE00"/>
                </a:solidFill>
                <a:latin typeface="American Typewriter"/>
                <a:cs typeface="American Typewriter"/>
              </a:rPr>
              <a:t>Comparison</a:t>
            </a:r>
            <a:endParaRPr sz="2000" dirty="0">
              <a:latin typeface="American Typewriter"/>
              <a:cs typeface="American Typewriter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74124" y="1232972"/>
            <a:ext cx="28698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pc="-5" dirty="0" smtClean="0">
                <a:solidFill>
                  <a:srgbClr val="0000FF"/>
                </a:solidFill>
                <a:latin typeface="American Typewriter"/>
                <a:cs typeface="American Typewriter"/>
              </a:rPr>
              <a:t>Whole genome sequencing</a:t>
            </a:r>
            <a:endParaRPr lang="en-US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57409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spc="-5" dirty="0" err="1" smtClean="0">
                <a:latin typeface="American Typewriter"/>
                <a:cs typeface="American Typewriter"/>
              </a:rPr>
              <a:t>Metagenomics</a:t>
            </a:r>
            <a:r>
              <a:rPr lang="en-US" b="1" spc="-5" dirty="0" smtClean="0">
                <a:latin typeface="American Typewriter"/>
                <a:cs typeface="American Typewriter"/>
              </a:rPr>
              <a:t> data</a:t>
            </a:r>
            <a:r>
              <a:rPr lang="en-US" b="1" spc="-35" dirty="0" smtClean="0">
                <a:latin typeface="American Typewriter"/>
                <a:cs typeface="American Typewriter"/>
              </a:rPr>
              <a:t> </a:t>
            </a:r>
            <a:r>
              <a:rPr lang="en-US" b="1" spc="-5" dirty="0" smtClean="0">
                <a:latin typeface="American Typewriter"/>
                <a:cs typeface="American Typewriter"/>
              </a:rPr>
              <a:t>analysis</a:t>
            </a:r>
            <a:endParaRPr lang="en-US" b="1" dirty="0">
              <a:latin typeface="American Typewriter"/>
              <a:cs typeface="American Typewriter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4048" y="1232972"/>
            <a:ext cx="2753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</a:pP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619194"/>
            <a:ext cx="2743200" cy="368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29209" indent="2418080" algn="r">
              <a:lnSpc>
                <a:spcPts val="2200"/>
              </a:lnSpc>
            </a:pPr>
            <a:endParaRPr lang="en-US" sz="1600" dirty="0">
              <a:latin typeface="American Typewriter"/>
              <a:cs typeface="American Typewriter"/>
            </a:endParaRPr>
          </a:p>
        </p:txBody>
      </p:sp>
      <p:sp>
        <p:nvSpPr>
          <p:cNvPr id="8" name="object 4"/>
          <p:cNvSpPr txBox="1"/>
          <p:nvPr/>
        </p:nvSpPr>
        <p:spPr>
          <a:xfrm>
            <a:off x="6840366" y="2435633"/>
            <a:ext cx="170497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1594">
              <a:lnSpc>
                <a:spcPct val="100000"/>
              </a:lnSpc>
            </a:pPr>
            <a:endParaRPr sz="2000" dirty="0">
              <a:latin typeface="American Typewriter"/>
              <a:cs typeface="American Typewriter"/>
            </a:endParaRPr>
          </a:p>
        </p:txBody>
      </p:sp>
      <p:sp>
        <p:nvSpPr>
          <p:cNvPr id="10" name="object 18"/>
          <p:cNvSpPr/>
          <p:nvPr/>
        </p:nvSpPr>
        <p:spPr>
          <a:xfrm>
            <a:off x="2743200" y="1392665"/>
            <a:ext cx="3000235" cy="20859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21"/>
          <p:cNvSpPr/>
          <p:nvPr/>
        </p:nvSpPr>
        <p:spPr>
          <a:xfrm>
            <a:off x="522267" y="3687447"/>
            <a:ext cx="3165739" cy="317055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9"/>
          <p:cNvSpPr txBox="1"/>
          <p:nvPr/>
        </p:nvSpPr>
        <p:spPr>
          <a:xfrm>
            <a:off x="503878" y="3364213"/>
            <a:ext cx="219646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30" dirty="0">
                <a:latin typeface="American Typewriter"/>
                <a:cs typeface="American Typewriter"/>
              </a:rPr>
              <a:t>Taxonomy </a:t>
            </a:r>
            <a:r>
              <a:rPr sz="1600" spc="-10" dirty="0">
                <a:latin typeface="American Typewriter"/>
                <a:cs typeface="American Typewriter"/>
              </a:rPr>
              <a:t>annotation</a:t>
            </a:r>
            <a:endParaRPr sz="1600" dirty="0">
              <a:latin typeface="American Typewriter"/>
              <a:cs typeface="American Typewriter"/>
            </a:endParaRPr>
          </a:p>
        </p:txBody>
      </p:sp>
      <p:sp>
        <p:nvSpPr>
          <p:cNvPr id="13" name="object 22"/>
          <p:cNvSpPr/>
          <p:nvPr/>
        </p:nvSpPr>
        <p:spPr>
          <a:xfrm>
            <a:off x="4318082" y="3506771"/>
            <a:ext cx="4663617" cy="32792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Rectangle 3"/>
          <p:cNvSpPr/>
          <p:nvPr/>
        </p:nvSpPr>
        <p:spPr>
          <a:xfrm>
            <a:off x="5845441" y="3137439"/>
            <a:ext cx="20659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600" spc="-30" dirty="0" smtClean="0">
                <a:latin typeface="Arial"/>
                <a:cs typeface="Arial"/>
              </a:rPr>
              <a:t>Functional annotation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5398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Phylogeny.fr</a:t>
            </a:r>
            <a:endParaRPr lang="en-US" dirty="0"/>
          </a:p>
        </p:txBody>
      </p:sp>
      <p:pic>
        <p:nvPicPr>
          <p:cNvPr id="3" name="Picture 2" descr="phylo_tre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" y="1790700"/>
            <a:ext cx="9004300" cy="32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539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18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16s </a:t>
            </a:r>
            <a:r>
              <a:rPr lang="en-US" dirty="0" err="1" smtClean="0"/>
              <a:t>rRNA</a:t>
            </a:r>
            <a:r>
              <a:rPr lang="en-US" dirty="0" smtClean="0"/>
              <a:t> data</a:t>
            </a:r>
            <a:endParaRPr lang="en-US" dirty="0"/>
          </a:p>
        </p:txBody>
      </p:sp>
      <p:pic>
        <p:nvPicPr>
          <p:cNvPr id="3" name="Picture 2" descr="Figure_S1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49" y="578442"/>
            <a:ext cx="6865073" cy="6279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736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 report point distribution( 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000" b="1" dirty="0" smtClean="0"/>
              <a:t>Introduction (15 points)</a:t>
            </a:r>
          </a:p>
          <a:p>
            <a:pPr marL="0" indent="0">
              <a:buNone/>
            </a:pPr>
            <a:r>
              <a:rPr lang="en-US" sz="2000" dirty="0"/>
              <a:t>-</a:t>
            </a:r>
            <a:r>
              <a:rPr lang="en-US" sz="2000" dirty="0" smtClean="0"/>
              <a:t>Normal karyotyping in M &amp; F and compare it with </a:t>
            </a:r>
            <a:r>
              <a:rPr lang="en-US" sz="2000" dirty="0" err="1" smtClean="0"/>
              <a:t>Hela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-History of </a:t>
            </a:r>
            <a:r>
              <a:rPr lang="en-US" sz="2000" dirty="0" err="1" smtClean="0"/>
              <a:t>Hela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-Compare </a:t>
            </a:r>
            <a:r>
              <a:rPr lang="en-US" sz="2000" dirty="0" err="1" smtClean="0"/>
              <a:t>Hela</a:t>
            </a:r>
            <a:r>
              <a:rPr lang="en-US" sz="2000" dirty="0" smtClean="0"/>
              <a:t> with normal karyotype ( </a:t>
            </a:r>
            <a:r>
              <a:rPr lang="en-US" sz="2000" dirty="0" err="1" smtClean="0"/>
              <a:t>wht</a:t>
            </a:r>
            <a:r>
              <a:rPr lang="en-US" sz="2000" dirty="0" smtClean="0"/>
              <a:t> type of changes do you expect to see?)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 smtClean="0"/>
              <a:t>Body  (20 points)</a:t>
            </a:r>
          </a:p>
          <a:p>
            <a:pPr marL="0" indent="0">
              <a:buNone/>
            </a:pPr>
            <a:r>
              <a:rPr lang="en-US" sz="2000" dirty="0" smtClean="0"/>
              <a:t>Characteristics /</a:t>
            </a:r>
            <a:r>
              <a:rPr lang="en-US" sz="2000" dirty="0" err="1" smtClean="0"/>
              <a:t>karyoype</a:t>
            </a:r>
            <a:r>
              <a:rPr lang="en-US" sz="2000" dirty="0" smtClean="0"/>
              <a:t> of cancer cells.</a:t>
            </a:r>
          </a:p>
          <a:p>
            <a:pPr marL="0" indent="0">
              <a:buNone/>
            </a:pPr>
            <a:r>
              <a:rPr lang="en-US" sz="2000" dirty="0" smtClean="0"/>
              <a:t>How is </a:t>
            </a:r>
            <a:r>
              <a:rPr lang="en-US" sz="2000" dirty="0" err="1" smtClean="0"/>
              <a:t>Hela</a:t>
            </a:r>
            <a:r>
              <a:rPr lang="en-US" sz="2000" dirty="0" smtClean="0"/>
              <a:t> similar /dissimilar to the cancer cells</a:t>
            </a:r>
          </a:p>
          <a:p>
            <a:pPr marL="0" indent="0">
              <a:buNone/>
            </a:pPr>
            <a:r>
              <a:rPr lang="en-US" sz="2000" dirty="0" smtClean="0"/>
              <a:t>Characteristics of </a:t>
            </a:r>
            <a:r>
              <a:rPr lang="en-US" sz="2000" dirty="0" err="1" smtClean="0"/>
              <a:t>Hela</a:t>
            </a:r>
            <a:r>
              <a:rPr lang="en-US" sz="2000" dirty="0" smtClean="0"/>
              <a:t>  and causes of contamination</a:t>
            </a:r>
          </a:p>
          <a:p>
            <a:pPr marL="0" indent="0">
              <a:buNone/>
            </a:pPr>
            <a:r>
              <a:rPr lang="en-US" sz="2000" dirty="0" smtClean="0"/>
              <a:t>How do you determine the contamination? 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b="1" dirty="0" smtClean="0"/>
              <a:t>Conclusion (5 points)</a:t>
            </a:r>
          </a:p>
          <a:p>
            <a:pPr marL="0" indent="0">
              <a:buNone/>
            </a:pPr>
            <a:r>
              <a:rPr lang="en-US" sz="2000" dirty="0" smtClean="0"/>
              <a:t>Summarize the 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 smtClean="0"/>
              <a:t>References</a:t>
            </a:r>
            <a:r>
              <a:rPr lang="en-US" sz="2000" dirty="0" smtClean="0"/>
              <a:t> </a:t>
            </a:r>
          </a:p>
          <a:p>
            <a:pPr marL="0" indent="0">
              <a:buNone/>
            </a:pPr>
            <a:r>
              <a:rPr lang="en-US" sz="2000" dirty="0" smtClean="0"/>
              <a:t>( AMA style of citation  : American Medical association) (5 points)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468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773857"/>
          </a:xfrm>
        </p:spPr>
        <p:txBody>
          <a:bodyPr/>
          <a:lstStyle/>
          <a:p>
            <a:r>
              <a:rPr lang="en-US" b="1" dirty="0" smtClean="0">
                <a:latin typeface="American Typewriter"/>
                <a:cs typeface="American Typewriter"/>
              </a:rPr>
              <a:t>METAGENOMICS</a:t>
            </a:r>
            <a:endParaRPr lang="en-US" b="1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3580228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merican Typewriter"/>
                <a:cs typeface="American Typewriter"/>
              </a:rPr>
              <a:t>Definition</a:t>
            </a:r>
            <a:endParaRPr lang="en-US" b="1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583" y="1417638"/>
            <a:ext cx="8409217" cy="4708525"/>
          </a:xfrm>
        </p:spPr>
        <p:txBody>
          <a:bodyPr>
            <a:normAutofit fontScale="85000" lnSpcReduction="10000"/>
          </a:bodyPr>
          <a:lstStyle/>
          <a:p>
            <a:r>
              <a:rPr lang="en-US" sz="2000" dirty="0" smtClean="0">
                <a:latin typeface="American Typewriter"/>
                <a:cs typeface="American Typewriter"/>
              </a:rPr>
              <a:t>The term ‘</a:t>
            </a:r>
            <a:r>
              <a:rPr lang="en-US" sz="2000" dirty="0" err="1" smtClean="0">
                <a:latin typeface="American Typewriter"/>
                <a:cs typeface="American Typewriter"/>
              </a:rPr>
              <a:t>Metagenomics</a:t>
            </a:r>
            <a:r>
              <a:rPr lang="en-US" sz="2000" dirty="0" smtClean="0">
                <a:latin typeface="American Typewriter"/>
                <a:cs typeface="American Typewriter"/>
              </a:rPr>
              <a:t>’ first appeared in a publication in 1998</a:t>
            </a:r>
            <a:r>
              <a:rPr lang="en-US" sz="2000" b="1" dirty="0" smtClean="0">
                <a:latin typeface="American Typewriter"/>
                <a:cs typeface="American Typewriter"/>
              </a:rPr>
              <a:t>(</a:t>
            </a:r>
            <a:r>
              <a:rPr lang="en-US" sz="2000" b="1" dirty="0" err="1" smtClean="0">
                <a:latin typeface="American Typewriter"/>
                <a:cs typeface="American Typewriter"/>
              </a:rPr>
              <a:t>i</a:t>
            </a:r>
            <a:r>
              <a:rPr lang="en-US" sz="2000" b="1" dirty="0" smtClean="0">
                <a:latin typeface="American Typewriter"/>
                <a:cs typeface="American Typewriter"/>
              </a:rPr>
              <a:t>) </a:t>
            </a:r>
            <a:r>
              <a:rPr lang="en-US" sz="2000" dirty="0" smtClean="0">
                <a:latin typeface="American Typewriter"/>
                <a:cs typeface="American Typewriter"/>
              </a:rPr>
              <a:t>.</a:t>
            </a:r>
          </a:p>
          <a:p>
            <a:endParaRPr lang="en-US" sz="2000" dirty="0" smtClean="0">
              <a:latin typeface="American Typewriter"/>
              <a:cs typeface="American Typewriter"/>
            </a:endParaRPr>
          </a:p>
          <a:p>
            <a:r>
              <a:rPr lang="en-US" sz="2000" spc="-5" dirty="0" smtClean="0">
                <a:latin typeface="American Typewriter"/>
                <a:cs typeface="American Typewriter"/>
              </a:rPr>
              <a:t> </a:t>
            </a:r>
            <a:r>
              <a:rPr lang="en-US" sz="2000" spc="-5" dirty="0" err="1" smtClean="0">
                <a:latin typeface="American Typewriter"/>
                <a:cs typeface="American Typewriter"/>
              </a:rPr>
              <a:t>Metagenomics</a:t>
            </a:r>
            <a:r>
              <a:rPr lang="en-US" sz="2000" spc="-5" dirty="0" smtClean="0">
                <a:latin typeface="American Typewriter"/>
                <a:cs typeface="American Typewriter"/>
              </a:rPr>
              <a:t> (Environmental Genomics,   </a:t>
            </a:r>
            <a:r>
              <a:rPr lang="en-US" sz="2000" spc="-5" dirty="0" err="1" smtClean="0">
                <a:latin typeface="American Typewriter"/>
                <a:cs typeface="American Typewriter"/>
              </a:rPr>
              <a:t>Ecogenomics</a:t>
            </a:r>
            <a:r>
              <a:rPr lang="en-US" sz="2000" spc="-5" dirty="0" smtClean="0">
                <a:latin typeface="American Typewriter"/>
                <a:cs typeface="American Typewriter"/>
              </a:rPr>
              <a:t> or Community  Genomics) is the study of genetic material recovered  directly from environmental</a:t>
            </a:r>
            <a:r>
              <a:rPr lang="en-US" sz="2000" spc="20" dirty="0" smtClean="0">
                <a:latin typeface="American Typewriter"/>
                <a:cs typeface="American Typewriter"/>
              </a:rPr>
              <a:t> </a:t>
            </a:r>
            <a:r>
              <a:rPr lang="en-US" sz="2000" spc="-5" dirty="0" smtClean="0">
                <a:latin typeface="American Typewriter"/>
                <a:cs typeface="American Typewriter"/>
              </a:rPr>
              <a:t>samples.</a:t>
            </a:r>
          </a:p>
          <a:p>
            <a:endParaRPr lang="en-US" sz="2000" spc="-5" dirty="0" smtClean="0">
              <a:latin typeface="American Typewriter"/>
              <a:cs typeface="American Typewriter"/>
            </a:endParaRPr>
          </a:p>
          <a:p>
            <a:pPr marL="0" indent="0" algn="just">
              <a:buNone/>
            </a:pPr>
            <a:endParaRPr lang="en-US" sz="2000" dirty="0" smtClean="0">
              <a:latin typeface="American Typewriter"/>
              <a:cs typeface="American Typewriter"/>
            </a:endParaRPr>
          </a:p>
          <a:p>
            <a:pPr algn="just"/>
            <a:r>
              <a:rPr lang="en-US" dirty="0" smtClean="0">
                <a:latin typeface="American Typewriter"/>
                <a:cs typeface="American Typewriter"/>
              </a:rPr>
              <a:t>“The application of modern genomics techniques to the study of communities of microbial organisms directly in their natural environments, bypassing the need for isolation and lab cultivation of individual species”</a:t>
            </a:r>
          </a:p>
          <a:p>
            <a:pPr marL="914400" lvl="2" indent="0" algn="just">
              <a:buNone/>
            </a:pPr>
            <a:r>
              <a:rPr lang="en-US" dirty="0" smtClean="0">
                <a:latin typeface="American Typewriter"/>
                <a:cs typeface="American Typewriter"/>
              </a:rPr>
              <a:t>			</a:t>
            </a:r>
            <a:r>
              <a:rPr lang="nl-NL" dirty="0" smtClean="0">
                <a:latin typeface="American Typewriter"/>
                <a:cs typeface="American Typewriter"/>
              </a:rPr>
              <a:t>Chen, K.; Pachter, L. (2005) </a:t>
            </a:r>
            <a:r>
              <a:rPr lang="nl-NL" dirty="0" err="1" smtClean="0">
                <a:latin typeface="American Typewriter"/>
                <a:cs typeface="American Typewriter"/>
              </a:rPr>
              <a:t>Comput</a:t>
            </a:r>
            <a:r>
              <a:rPr lang="nl-NL" dirty="0" smtClean="0">
                <a:latin typeface="American Typewriter"/>
                <a:cs typeface="American Typewriter"/>
              </a:rPr>
              <a:t>. </a:t>
            </a:r>
            <a:r>
              <a:rPr lang="nl-NL" dirty="0" err="1" smtClean="0">
                <a:latin typeface="American Typewriter"/>
                <a:cs typeface="American Typewriter"/>
              </a:rPr>
              <a:t>Biol</a:t>
            </a:r>
            <a:r>
              <a:rPr lang="nl-NL" dirty="0" smtClean="0">
                <a:latin typeface="American Typewriter"/>
                <a:cs typeface="American Typewriter"/>
              </a:rPr>
              <a:t>.</a:t>
            </a:r>
            <a:endParaRPr lang="en-US" dirty="0" smtClean="0">
              <a:latin typeface="American Typewriter"/>
              <a:cs typeface="American Typewriter"/>
            </a:endParaRPr>
          </a:p>
          <a:p>
            <a:endParaRPr lang="en-US" sz="2000" dirty="0">
              <a:latin typeface="American Typewriter"/>
              <a:cs typeface="American Typewriter"/>
            </a:endParaRPr>
          </a:p>
        </p:txBody>
      </p:sp>
      <p:sp>
        <p:nvSpPr>
          <p:cNvPr id="4" name="object 21"/>
          <p:cNvSpPr/>
          <p:nvPr/>
        </p:nvSpPr>
        <p:spPr>
          <a:xfrm>
            <a:off x="73342" y="2405531"/>
            <a:ext cx="567901" cy="94193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2301570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8024"/>
            <a:ext cx="9144000" cy="1329614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American Typewriter"/>
                <a:cs typeface="American Typewriter"/>
              </a:rPr>
              <a:t>Why study  </a:t>
            </a:r>
            <a:r>
              <a:rPr lang="en-US" b="1" dirty="0" err="1" smtClean="0">
                <a:latin typeface="American Typewriter"/>
                <a:cs typeface="American Typewriter"/>
              </a:rPr>
              <a:t>Metagenomics</a:t>
            </a:r>
            <a:r>
              <a:rPr lang="en-US" b="1" dirty="0" smtClean="0">
                <a:latin typeface="American Typewriter"/>
                <a:cs typeface="American Typewriter"/>
              </a:rPr>
              <a:t>?</a:t>
            </a:r>
            <a:endParaRPr lang="en-US" b="1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American Typewriter"/>
                <a:cs typeface="American Typewriter"/>
              </a:rPr>
              <a:t>Culturable</a:t>
            </a:r>
            <a:r>
              <a:rPr lang="en-US" dirty="0" smtClean="0">
                <a:latin typeface="American Typewriter"/>
                <a:cs typeface="American Typewriter"/>
              </a:rPr>
              <a:t> </a:t>
            </a:r>
            <a:r>
              <a:rPr lang="en-US" dirty="0" smtClean="0">
                <a:latin typeface="American Typewriter"/>
                <a:cs typeface="American Typewriter"/>
              </a:rPr>
              <a:t>bacteria represent only about 1% of the total bacterial population.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And </a:t>
            </a:r>
            <a:r>
              <a:rPr lang="en-US" dirty="0" err="1">
                <a:latin typeface="American Typewriter"/>
                <a:cs typeface="American Typewriter"/>
              </a:rPr>
              <a:t>u</a:t>
            </a:r>
            <a:r>
              <a:rPr lang="en-US" dirty="0" err="1" smtClean="0">
                <a:latin typeface="American Typewriter"/>
                <a:cs typeface="American Typewriter"/>
              </a:rPr>
              <a:t>nculturable</a:t>
            </a:r>
            <a:r>
              <a:rPr lang="en-US" dirty="0" smtClean="0">
                <a:latin typeface="American Typewriter"/>
                <a:cs typeface="American Typewriter"/>
              </a:rPr>
              <a:t> microorganisms form the vast majority of life forms on earth.</a:t>
            </a:r>
          </a:p>
          <a:p>
            <a:pPr marL="0" indent="0">
              <a:buNone/>
            </a:pPr>
            <a:r>
              <a:rPr lang="en-US" b="1" i="1" dirty="0" err="1" smtClean="0">
                <a:latin typeface="American Typewriter"/>
                <a:cs typeface="American Typewriter"/>
              </a:rPr>
              <a:t>Metagenomics</a:t>
            </a:r>
            <a:r>
              <a:rPr lang="en-US" b="1" i="1" dirty="0" smtClean="0">
                <a:latin typeface="American Typewriter"/>
                <a:cs typeface="American Typewriter"/>
              </a:rPr>
              <a:t> will help understand the unknown.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6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8024"/>
            <a:ext cx="9144000" cy="1329614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American Typewriter"/>
                <a:cs typeface="American Typewriter"/>
              </a:rPr>
              <a:t>Why study  </a:t>
            </a:r>
            <a:r>
              <a:rPr lang="en-US" b="1" dirty="0" err="1" smtClean="0">
                <a:latin typeface="American Typewriter"/>
                <a:cs typeface="American Typewriter"/>
              </a:rPr>
              <a:t>Metagenomics</a:t>
            </a:r>
            <a:r>
              <a:rPr lang="en-US" b="1" dirty="0" smtClean="0">
                <a:latin typeface="American Typewriter"/>
                <a:cs typeface="American Typewriter"/>
              </a:rPr>
              <a:t>?</a:t>
            </a:r>
            <a:endParaRPr lang="en-US" b="1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8775">
              <a:lnSpc>
                <a:spcPts val="3010"/>
              </a:lnSpc>
              <a:spcBef>
                <a:spcPts val="1315"/>
              </a:spcBef>
            </a:pPr>
            <a:r>
              <a:rPr lang="en-US" spc="-5" dirty="0">
                <a:latin typeface="American Typewriter"/>
                <a:cs typeface="American Typewriter"/>
              </a:rPr>
              <a:t>W</a:t>
            </a:r>
            <a:r>
              <a:rPr lang="en-US" spc="-5" dirty="0" smtClean="0">
                <a:latin typeface="American Typewriter"/>
                <a:cs typeface="American Typewriter"/>
              </a:rPr>
              <a:t>hat is a</a:t>
            </a:r>
            <a:r>
              <a:rPr lang="en-US" spc="-20" dirty="0" smtClean="0">
                <a:latin typeface="American Typewriter"/>
                <a:cs typeface="American Typewriter"/>
              </a:rPr>
              <a:t> </a:t>
            </a:r>
            <a:r>
              <a:rPr lang="en-US" spc="-5" dirty="0" smtClean="0">
                <a:latin typeface="American Typewriter"/>
                <a:cs typeface="American Typewriter"/>
              </a:rPr>
              <a:t>genome/species?</a:t>
            </a:r>
          </a:p>
          <a:p>
            <a:pPr marL="15875" indent="0">
              <a:lnSpc>
                <a:spcPts val="3010"/>
              </a:lnSpc>
              <a:spcBef>
                <a:spcPts val="1315"/>
              </a:spcBef>
              <a:buNone/>
            </a:pPr>
            <a:endParaRPr lang="en-US" sz="1400" dirty="0" smtClean="0">
              <a:latin typeface="American Typewriter"/>
              <a:cs typeface="American Typewriter"/>
            </a:endParaRPr>
          </a:p>
          <a:p>
            <a:pPr marL="358775">
              <a:lnSpc>
                <a:spcPts val="2895"/>
              </a:lnSpc>
            </a:pPr>
            <a:r>
              <a:rPr lang="en-US" spc="-5" dirty="0" smtClean="0">
                <a:latin typeface="American Typewriter"/>
                <a:cs typeface="American Typewriter"/>
              </a:rPr>
              <a:t>How is the diversity of</a:t>
            </a:r>
            <a:r>
              <a:rPr lang="en-US" spc="-35" dirty="0" smtClean="0">
                <a:latin typeface="American Typewriter"/>
                <a:cs typeface="American Typewriter"/>
              </a:rPr>
              <a:t> </a:t>
            </a:r>
            <a:r>
              <a:rPr lang="en-US" spc="-5" dirty="0" smtClean="0">
                <a:latin typeface="American Typewriter"/>
                <a:cs typeface="American Typewriter"/>
              </a:rPr>
              <a:t>life different across different systems?</a:t>
            </a:r>
          </a:p>
          <a:p>
            <a:pPr marL="15875" indent="0">
              <a:lnSpc>
                <a:spcPts val="2895"/>
              </a:lnSpc>
              <a:buNone/>
            </a:pPr>
            <a:endParaRPr lang="en-US" sz="1400" dirty="0" smtClean="0">
              <a:latin typeface="American Typewriter"/>
              <a:cs typeface="American Typewriter"/>
            </a:endParaRPr>
          </a:p>
          <a:p>
            <a:pPr marL="358775">
              <a:lnSpc>
                <a:spcPts val="2895"/>
              </a:lnSpc>
            </a:pPr>
            <a:r>
              <a:rPr lang="en-US" spc="-5" dirty="0" smtClean="0">
                <a:latin typeface="American Typewriter"/>
                <a:cs typeface="American Typewriter"/>
              </a:rPr>
              <a:t>How do we explain the interplay between human and</a:t>
            </a:r>
            <a:r>
              <a:rPr lang="en-US" spc="20" dirty="0" smtClean="0">
                <a:latin typeface="American Typewriter"/>
                <a:cs typeface="American Typewriter"/>
              </a:rPr>
              <a:t> </a:t>
            </a:r>
            <a:r>
              <a:rPr lang="en-US" spc="-5" dirty="0" smtClean="0">
                <a:latin typeface="American Typewriter"/>
                <a:cs typeface="American Typewriter"/>
              </a:rPr>
              <a:t>microbes?</a:t>
            </a:r>
          </a:p>
          <a:p>
            <a:pPr marL="15875" indent="0">
              <a:lnSpc>
                <a:spcPts val="2895"/>
              </a:lnSpc>
              <a:buNone/>
            </a:pPr>
            <a:endParaRPr lang="en-US" spc="-5" dirty="0" smtClean="0">
              <a:latin typeface="American Typewriter"/>
              <a:cs typeface="American Typewriter"/>
            </a:endParaRPr>
          </a:p>
          <a:p>
            <a:pPr marL="358775">
              <a:lnSpc>
                <a:spcPts val="2895"/>
              </a:lnSpc>
            </a:pPr>
            <a:r>
              <a:rPr lang="en-US" spc="-5" dirty="0" smtClean="0">
                <a:latin typeface="American Typewriter"/>
                <a:cs typeface="American Typewriter"/>
              </a:rPr>
              <a:t>How do microbial communities work and how stable are they?</a:t>
            </a:r>
          </a:p>
          <a:p>
            <a:pPr marL="15875" indent="0">
              <a:lnSpc>
                <a:spcPts val="2895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083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87313"/>
            <a:ext cx="9144000" cy="13303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merican Typewriter"/>
                <a:cs typeface="American Typewriter"/>
              </a:rPr>
              <a:t>What are some examples of </a:t>
            </a:r>
            <a:r>
              <a:rPr lang="en-US" b="1" dirty="0" err="1" smtClean="0">
                <a:latin typeface="American Typewriter"/>
                <a:cs typeface="American Typewriter"/>
              </a:rPr>
              <a:t>Metagenomic</a:t>
            </a:r>
            <a:r>
              <a:rPr lang="en-US" b="1" dirty="0" smtClean="0">
                <a:latin typeface="American Typewriter"/>
                <a:cs typeface="American Typewriter"/>
              </a:rPr>
              <a:t> studies?</a:t>
            </a:r>
            <a:endParaRPr lang="en-US" b="1" dirty="0">
              <a:latin typeface="American Typewriter"/>
              <a:cs typeface="American Typewriter"/>
            </a:endParaRPr>
          </a:p>
        </p:txBody>
      </p:sp>
      <p:sp>
        <p:nvSpPr>
          <p:cNvPr id="5" name="object 20"/>
          <p:cNvSpPr/>
          <p:nvPr/>
        </p:nvSpPr>
        <p:spPr>
          <a:xfrm>
            <a:off x="233761" y="1320558"/>
            <a:ext cx="2871457" cy="43581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26"/>
          <p:cNvSpPr/>
          <p:nvPr/>
        </p:nvSpPr>
        <p:spPr>
          <a:xfrm>
            <a:off x="3105218" y="1320558"/>
            <a:ext cx="2518194" cy="18909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25"/>
          <p:cNvSpPr/>
          <p:nvPr/>
        </p:nvSpPr>
        <p:spPr>
          <a:xfrm>
            <a:off x="3105218" y="3211486"/>
            <a:ext cx="2367955" cy="18900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22"/>
          <p:cNvSpPr/>
          <p:nvPr/>
        </p:nvSpPr>
        <p:spPr>
          <a:xfrm>
            <a:off x="3105218" y="4560787"/>
            <a:ext cx="3340061" cy="198719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21"/>
          <p:cNvSpPr/>
          <p:nvPr/>
        </p:nvSpPr>
        <p:spPr>
          <a:xfrm>
            <a:off x="5473173" y="2071346"/>
            <a:ext cx="2490114" cy="248944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23"/>
          <p:cNvSpPr/>
          <p:nvPr/>
        </p:nvSpPr>
        <p:spPr>
          <a:xfrm>
            <a:off x="6174056" y="4630686"/>
            <a:ext cx="2799219" cy="209613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795409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407</Words>
  <Application>Microsoft Macintosh PowerPoint</Application>
  <PresentationFormat>On-screen Show (4:3)</PresentationFormat>
  <Paragraphs>77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Issues with accessing data from NCBI refseq</vt:lpstr>
      <vt:lpstr>Phylogeny.fr</vt:lpstr>
      <vt:lpstr>16s rRNA data</vt:lpstr>
      <vt:lpstr>Project report point distribution( A)</vt:lpstr>
      <vt:lpstr>METAGENOMICS</vt:lpstr>
      <vt:lpstr>Definition</vt:lpstr>
      <vt:lpstr>Why study  Metagenomics?</vt:lpstr>
      <vt:lpstr>Why study  Metagenomics?</vt:lpstr>
      <vt:lpstr>What are some examples of Metagenomic studies?</vt:lpstr>
      <vt:lpstr>What are the types of Metagenomic approaches?</vt:lpstr>
      <vt:lpstr>Sequence-based metagenomics</vt:lpstr>
      <vt:lpstr>Metagenomics data analysis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METAGENOMICS</dc:title>
  <dc:creator>Geetha Saarunya S</dc:creator>
  <cp:lastModifiedBy>Geetha Saarunya S</cp:lastModifiedBy>
  <cp:revision>27</cp:revision>
  <dcterms:created xsi:type="dcterms:W3CDTF">2017-06-07T21:45:51Z</dcterms:created>
  <dcterms:modified xsi:type="dcterms:W3CDTF">2017-09-12T16:39:15Z</dcterms:modified>
</cp:coreProperties>
</file>