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unknown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6.jpg" ContentType="image/p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97" r:id="rId8"/>
    <p:sldId id="265" r:id="rId9"/>
    <p:sldId id="264" r:id="rId10"/>
    <p:sldId id="293" r:id="rId11"/>
    <p:sldId id="263" r:id="rId12"/>
    <p:sldId id="295" r:id="rId13"/>
    <p:sldId id="298" r:id="rId14"/>
    <p:sldId id="299" r:id="rId15"/>
    <p:sldId id="30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0" autoAdjust="0"/>
  </p:normalViewPr>
  <p:slideViewPr>
    <p:cSldViewPr snapToGrid="0" snapToObjects="1">
      <p:cViewPr varScale="1">
        <p:scale>
          <a:sx n="106" d="100"/>
          <a:sy n="106" d="100"/>
        </p:scale>
        <p:origin x="-117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D69815-F599-1242-BB75-4F5469FF61CC}" type="doc">
      <dgm:prSet loTypeId="urn:microsoft.com/office/officeart/2005/8/layout/chevron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FEF3212-44C0-9844-B38C-4F5A91ABBC61}">
      <dgm:prSet/>
      <dgm:spPr/>
      <dgm:t>
        <a:bodyPr/>
        <a:lstStyle/>
        <a:p>
          <a:pPr rtl="0"/>
          <a:r>
            <a:rPr lang="en-US" dirty="0" smtClean="0"/>
            <a:t>1000 Years ago</a:t>
          </a:r>
          <a:endParaRPr lang="en-US" dirty="0"/>
        </a:p>
      </dgm:t>
    </dgm:pt>
    <dgm:pt modelId="{00CC5020-BF34-6546-B9B2-A0E5168D79C0}" type="parTrans" cxnId="{7328A1DB-7802-BD45-B684-0DEF626AB295}">
      <dgm:prSet/>
      <dgm:spPr/>
      <dgm:t>
        <a:bodyPr/>
        <a:lstStyle/>
        <a:p>
          <a:endParaRPr lang="en-US"/>
        </a:p>
      </dgm:t>
    </dgm:pt>
    <dgm:pt modelId="{D8F9A576-05F6-8A46-B629-36BED932B38B}" type="sibTrans" cxnId="{7328A1DB-7802-BD45-B684-0DEF626AB295}">
      <dgm:prSet/>
      <dgm:spPr/>
      <dgm:t>
        <a:bodyPr/>
        <a:lstStyle/>
        <a:p>
          <a:endParaRPr lang="en-US"/>
        </a:p>
      </dgm:t>
    </dgm:pt>
    <dgm:pt modelId="{0E5FEB6D-80BE-CE4A-AF87-681840AA2B81}">
      <dgm:prSet/>
      <dgm:spPr/>
      <dgm:t>
        <a:bodyPr/>
        <a:lstStyle/>
        <a:p>
          <a:r>
            <a:rPr lang="en-US" dirty="0" smtClean="0"/>
            <a:t>100 years ago</a:t>
          </a:r>
          <a:endParaRPr lang="en-US" dirty="0"/>
        </a:p>
      </dgm:t>
    </dgm:pt>
    <dgm:pt modelId="{6D97B830-7EBD-2547-9BCE-EB7031F6165E}" type="parTrans" cxnId="{C6561B19-05CD-F44E-9427-7990927D9B96}">
      <dgm:prSet/>
      <dgm:spPr/>
      <dgm:t>
        <a:bodyPr/>
        <a:lstStyle/>
        <a:p>
          <a:endParaRPr lang="en-US"/>
        </a:p>
      </dgm:t>
    </dgm:pt>
    <dgm:pt modelId="{A50B866E-0150-B74D-9963-3CC37C42796C}" type="sibTrans" cxnId="{C6561B19-05CD-F44E-9427-7990927D9B96}">
      <dgm:prSet/>
      <dgm:spPr/>
      <dgm:t>
        <a:bodyPr/>
        <a:lstStyle/>
        <a:p>
          <a:endParaRPr lang="en-US"/>
        </a:p>
      </dgm:t>
    </dgm:pt>
    <dgm:pt modelId="{DEE80E8F-1475-9747-A3C2-C6BF23009E76}">
      <dgm:prSet/>
      <dgm:spPr/>
      <dgm:t>
        <a:bodyPr/>
        <a:lstStyle/>
        <a:p>
          <a:r>
            <a:rPr lang="en-US" dirty="0" smtClean="0"/>
            <a:t>Decades ago</a:t>
          </a:r>
          <a:endParaRPr lang="en-US" dirty="0"/>
        </a:p>
      </dgm:t>
    </dgm:pt>
    <dgm:pt modelId="{34D6BDAA-BD33-CC4F-BC2D-AA3FA1386900}" type="parTrans" cxnId="{7FE7D4C1-F0C1-104F-ABC3-B4C2F9A992C9}">
      <dgm:prSet/>
      <dgm:spPr/>
      <dgm:t>
        <a:bodyPr/>
        <a:lstStyle/>
        <a:p>
          <a:endParaRPr lang="en-US"/>
        </a:p>
      </dgm:t>
    </dgm:pt>
    <dgm:pt modelId="{653D3E11-6778-C84F-A0FD-F9788A301B61}" type="sibTrans" cxnId="{7FE7D4C1-F0C1-104F-ABC3-B4C2F9A992C9}">
      <dgm:prSet/>
      <dgm:spPr/>
      <dgm:t>
        <a:bodyPr/>
        <a:lstStyle/>
        <a:p>
          <a:endParaRPr lang="en-US"/>
        </a:p>
      </dgm:t>
    </dgm:pt>
    <dgm:pt modelId="{845A8864-8B10-F240-905F-1233BE4B2F36}">
      <dgm:prSet/>
      <dgm:spPr/>
      <dgm:t>
        <a:bodyPr/>
        <a:lstStyle/>
        <a:p>
          <a:r>
            <a:rPr lang="en-US" dirty="0" smtClean="0"/>
            <a:t>Today</a:t>
          </a:r>
          <a:endParaRPr lang="en-US" dirty="0"/>
        </a:p>
      </dgm:t>
    </dgm:pt>
    <dgm:pt modelId="{8CA04524-87CC-C849-BC8E-B3A52742D6F8}" type="parTrans" cxnId="{A23A755F-27FF-314E-BE75-040CC3FE3461}">
      <dgm:prSet/>
      <dgm:spPr/>
      <dgm:t>
        <a:bodyPr/>
        <a:lstStyle/>
        <a:p>
          <a:endParaRPr lang="en-US"/>
        </a:p>
      </dgm:t>
    </dgm:pt>
    <dgm:pt modelId="{D02F8C89-1551-8648-A22A-4E842B36DF4E}" type="sibTrans" cxnId="{A23A755F-27FF-314E-BE75-040CC3FE3461}">
      <dgm:prSet/>
      <dgm:spPr/>
      <dgm:t>
        <a:bodyPr/>
        <a:lstStyle/>
        <a:p>
          <a:endParaRPr lang="en-US"/>
        </a:p>
      </dgm:t>
    </dgm:pt>
    <dgm:pt modelId="{7A846282-8CC1-1C4A-A433-4CB042E9A74C}">
      <dgm:prSet/>
      <dgm:spPr/>
      <dgm:t>
        <a:bodyPr/>
        <a:lstStyle/>
        <a:p>
          <a:r>
            <a:rPr lang="en-US" dirty="0" smtClean="0"/>
            <a:t>Age of empirical/experimental science: Description &amp; analysis of natural phenomenon</a:t>
          </a:r>
          <a:endParaRPr lang="en-US" dirty="0"/>
        </a:p>
      </dgm:t>
    </dgm:pt>
    <dgm:pt modelId="{FFB55F0A-D051-1149-9635-54AC6C9E112C}" type="parTrans" cxnId="{96038503-91D7-2A4D-8D39-1EBBA885DB44}">
      <dgm:prSet/>
      <dgm:spPr/>
      <dgm:t>
        <a:bodyPr/>
        <a:lstStyle/>
        <a:p>
          <a:endParaRPr lang="en-US"/>
        </a:p>
      </dgm:t>
    </dgm:pt>
    <dgm:pt modelId="{96F312A9-86BD-F243-A509-BC7E5AAAD5DD}" type="sibTrans" cxnId="{96038503-91D7-2A4D-8D39-1EBBA885DB44}">
      <dgm:prSet/>
      <dgm:spPr/>
      <dgm:t>
        <a:bodyPr/>
        <a:lstStyle/>
        <a:p>
          <a:endParaRPr lang="en-US"/>
        </a:p>
      </dgm:t>
    </dgm:pt>
    <dgm:pt modelId="{4F9329A8-FA36-3B42-9BC8-50735D7926B9}">
      <dgm:prSet/>
      <dgm:spPr/>
      <dgm:t>
        <a:bodyPr/>
        <a:lstStyle/>
        <a:p>
          <a:r>
            <a:rPr lang="en-US" dirty="0" smtClean="0"/>
            <a:t>Age of theoretical research: Development of Models </a:t>
          </a:r>
          <a:endParaRPr lang="en-US" dirty="0"/>
        </a:p>
      </dgm:t>
    </dgm:pt>
    <dgm:pt modelId="{363E4578-36B4-5147-94BF-3C25608BFF1B}" type="parTrans" cxnId="{AE3BFD35-E9A3-BA4A-9F2A-E27B3AB8784D}">
      <dgm:prSet/>
      <dgm:spPr/>
      <dgm:t>
        <a:bodyPr/>
        <a:lstStyle/>
        <a:p>
          <a:endParaRPr lang="en-US"/>
        </a:p>
      </dgm:t>
    </dgm:pt>
    <dgm:pt modelId="{63740686-6A68-3141-96F0-71FAADBBE120}" type="sibTrans" cxnId="{AE3BFD35-E9A3-BA4A-9F2A-E27B3AB8784D}">
      <dgm:prSet/>
      <dgm:spPr/>
      <dgm:t>
        <a:bodyPr/>
        <a:lstStyle/>
        <a:p>
          <a:endParaRPr lang="en-US"/>
        </a:p>
      </dgm:t>
    </dgm:pt>
    <dgm:pt modelId="{4B308039-620F-4D4B-AC31-A0E63095DB54}">
      <dgm:prSet/>
      <dgm:spPr/>
      <dgm:t>
        <a:bodyPr/>
        <a:lstStyle/>
        <a:p>
          <a:r>
            <a:rPr lang="en-US" dirty="0" smtClean="0"/>
            <a:t>Age of Computational research: Complex data simulations</a:t>
          </a:r>
          <a:endParaRPr lang="en-US" dirty="0"/>
        </a:p>
      </dgm:t>
    </dgm:pt>
    <dgm:pt modelId="{D20EC16B-7BF0-8144-9513-ADA665D19C17}" type="parTrans" cxnId="{94A754E0-4253-8A49-810F-7ED61C48CC12}">
      <dgm:prSet/>
      <dgm:spPr/>
      <dgm:t>
        <a:bodyPr/>
        <a:lstStyle/>
        <a:p>
          <a:endParaRPr lang="en-US"/>
        </a:p>
      </dgm:t>
    </dgm:pt>
    <dgm:pt modelId="{9B2371A3-10D9-F54D-949F-5BC121722CEE}" type="sibTrans" cxnId="{94A754E0-4253-8A49-810F-7ED61C48CC12}">
      <dgm:prSet/>
      <dgm:spPr/>
      <dgm:t>
        <a:bodyPr/>
        <a:lstStyle/>
        <a:p>
          <a:endParaRPr lang="en-US"/>
        </a:p>
      </dgm:t>
    </dgm:pt>
    <dgm:pt modelId="{089BB64D-59A0-1A46-9E8D-087E5FC005E0}">
      <dgm:prSet/>
      <dgm:spPr/>
      <dgm:t>
        <a:bodyPr/>
        <a:lstStyle/>
        <a:p>
          <a:r>
            <a:rPr lang="en-US" dirty="0" smtClean="0"/>
            <a:t>Age of Data science due to rapid advancements in instrumentation</a:t>
          </a:r>
          <a:endParaRPr lang="en-US" dirty="0"/>
        </a:p>
      </dgm:t>
    </dgm:pt>
    <dgm:pt modelId="{56C462B4-CB66-1E46-B01D-300EA30319A9}" type="parTrans" cxnId="{B8FB0FF6-F311-9449-8CB2-4E08BFA9E3D1}">
      <dgm:prSet/>
      <dgm:spPr/>
      <dgm:t>
        <a:bodyPr/>
        <a:lstStyle/>
        <a:p>
          <a:endParaRPr lang="en-US"/>
        </a:p>
      </dgm:t>
    </dgm:pt>
    <dgm:pt modelId="{16D71EFA-9D7B-3747-99E4-4D331E40E442}" type="sibTrans" cxnId="{B8FB0FF6-F311-9449-8CB2-4E08BFA9E3D1}">
      <dgm:prSet/>
      <dgm:spPr/>
      <dgm:t>
        <a:bodyPr/>
        <a:lstStyle/>
        <a:p>
          <a:endParaRPr lang="en-US"/>
        </a:p>
      </dgm:t>
    </dgm:pt>
    <dgm:pt modelId="{0D6833AA-8541-1C4B-BD1E-55A31A86F91B}" type="pres">
      <dgm:prSet presAssocID="{CAD69815-F599-1242-BB75-4F5469FF61C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FC73BD0-0BCC-FA42-83E2-F9D62C28785C}" type="pres">
      <dgm:prSet presAssocID="{6FEF3212-44C0-9844-B38C-4F5A91ABBC61}" presName="composite" presStyleCnt="0"/>
      <dgm:spPr/>
    </dgm:pt>
    <dgm:pt modelId="{FAA4FB49-631D-3A4E-A333-99CBD53D4BF7}" type="pres">
      <dgm:prSet presAssocID="{6FEF3212-44C0-9844-B38C-4F5A91ABBC61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EB751F-E521-6E4F-A77F-A5766AB65FF8}" type="pres">
      <dgm:prSet presAssocID="{6FEF3212-44C0-9844-B38C-4F5A91ABBC61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C37F41-94F7-874F-AA84-51508E3D053D}" type="pres">
      <dgm:prSet presAssocID="{D8F9A576-05F6-8A46-B629-36BED932B38B}" presName="sp" presStyleCnt="0"/>
      <dgm:spPr/>
    </dgm:pt>
    <dgm:pt modelId="{43344215-1207-5D42-9979-57B17988534E}" type="pres">
      <dgm:prSet presAssocID="{0E5FEB6D-80BE-CE4A-AF87-681840AA2B81}" presName="composite" presStyleCnt="0"/>
      <dgm:spPr/>
    </dgm:pt>
    <dgm:pt modelId="{12C57169-CAE3-CE41-B158-313F713B8BD7}" type="pres">
      <dgm:prSet presAssocID="{0E5FEB6D-80BE-CE4A-AF87-681840AA2B81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94D44F-473F-F848-AE5F-F089E9E860D7}" type="pres">
      <dgm:prSet presAssocID="{0E5FEB6D-80BE-CE4A-AF87-681840AA2B81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8C1438-165C-C943-97A9-20F67B73E642}" type="pres">
      <dgm:prSet presAssocID="{A50B866E-0150-B74D-9963-3CC37C42796C}" presName="sp" presStyleCnt="0"/>
      <dgm:spPr/>
    </dgm:pt>
    <dgm:pt modelId="{8094E85F-DA2D-CB41-8D70-C41EB79B830C}" type="pres">
      <dgm:prSet presAssocID="{DEE80E8F-1475-9747-A3C2-C6BF23009E76}" presName="composite" presStyleCnt="0"/>
      <dgm:spPr/>
    </dgm:pt>
    <dgm:pt modelId="{52CE45EC-7238-8B46-94B8-3D55E591F23F}" type="pres">
      <dgm:prSet presAssocID="{DEE80E8F-1475-9747-A3C2-C6BF23009E76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75911A-51E8-A54F-B303-90B1687B7D72}" type="pres">
      <dgm:prSet presAssocID="{DEE80E8F-1475-9747-A3C2-C6BF23009E76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828637-3A6D-7D41-A208-234DC2301982}" type="pres">
      <dgm:prSet presAssocID="{653D3E11-6778-C84F-A0FD-F9788A301B61}" presName="sp" presStyleCnt="0"/>
      <dgm:spPr/>
    </dgm:pt>
    <dgm:pt modelId="{96C345D6-68A3-F648-BF33-1E1267BEE864}" type="pres">
      <dgm:prSet presAssocID="{845A8864-8B10-F240-905F-1233BE4B2F36}" presName="composite" presStyleCnt="0"/>
      <dgm:spPr/>
    </dgm:pt>
    <dgm:pt modelId="{1BE2E880-A09C-2842-815C-2E2381B3D335}" type="pres">
      <dgm:prSet presAssocID="{845A8864-8B10-F240-905F-1233BE4B2F36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80C6B8-EF6D-7249-B86C-551BDEFE7896}" type="pres">
      <dgm:prSet presAssocID="{845A8864-8B10-F240-905F-1233BE4B2F36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DCB7679-CE12-2947-BD37-614AA318A824}" type="presOf" srcId="{089BB64D-59A0-1A46-9E8D-087E5FC005E0}" destId="{1980C6B8-EF6D-7249-B86C-551BDEFE7896}" srcOrd="0" destOrd="0" presId="urn:microsoft.com/office/officeart/2005/8/layout/chevron2"/>
    <dgm:cxn modelId="{A23A755F-27FF-314E-BE75-040CC3FE3461}" srcId="{CAD69815-F599-1242-BB75-4F5469FF61CC}" destId="{845A8864-8B10-F240-905F-1233BE4B2F36}" srcOrd="3" destOrd="0" parTransId="{8CA04524-87CC-C849-BC8E-B3A52742D6F8}" sibTransId="{D02F8C89-1551-8648-A22A-4E842B36DF4E}"/>
    <dgm:cxn modelId="{E5AEC7F6-F1AC-4148-8DBE-129B3E2E4356}" type="presOf" srcId="{4B308039-620F-4D4B-AC31-A0E63095DB54}" destId="{8B75911A-51E8-A54F-B303-90B1687B7D72}" srcOrd="0" destOrd="0" presId="urn:microsoft.com/office/officeart/2005/8/layout/chevron2"/>
    <dgm:cxn modelId="{8F3B21A1-4799-3948-A0D2-E13A922D35FE}" type="presOf" srcId="{4F9329A8-FA36-3B42-9BC8-50735D7926B9}" destId="{8B94D44F-473F-F848-AE5F-F089E9E860D7}" srcOrd="0" destOrd="0" presId="urn:microsoft.com/office/officeart/2005/8/layout/chevron2"/>
    <dgm:cxn modelId="{F9BA9FC2-E14F-9942-9FF0-0D78D89CEC4D}" type="presOf" srcId="{6FEF3212-44C0-9844-B38C-4F5A91ABBC61}" destId="{FAA4FB49-631D-3A4E-A333-99CBD53D4BF7}" srcOrd="0" destOrd="0" presId="urn:microsoft.com/office/officeart/2005/8/layout/chevron2"/>
    <dgm:cxn modelId="{D1C054D9-6356-EE41-B63B-1F3F623F51BF}" type="presOf" srcId="{7A846282-8CC1-1C4A-A433-4CB042E9A74C}" destId="{01EB751F-E521-6E4F-A77F-A5766AB65FF8}" srcOrd="0" destOrd="0" presId="urn:microsoft.com/office/officeart/2005/8/layout/chevron2"/>
    <dgm:cxn modelId="{B8FB0FF6-F311-9449-8CB2-4E08BFA9E3D1}" srcId="{845A8864-8B10-F240-905F-1233BE4B2F36}" destId="{089BB64D-59A0-1A46-9E8D-087E5FC005E0}" srcOrd="0" destOrd="0" parTransId="{56C462B4-CB66-1E46-B01D-300EA30319A9}" sibTransId="{16D71EFA-9D7B-3747-99E4-4D331E40E442}"/>
    <dgm:cxn modelId="{96038503-91D7-2A4D-8D39-1EBBA885DB44}" srcId="{6FEF3212-44C0-9844-B38C-4F5A91ABBC61}" destId="{7A846282-8CC1-1C4A-A433-4CB042E9A74C}" srcOrd="0" destOrd="0" parTransId="{FFB55F0A-D051-1149-9635-54AC6C9E112C}" sibTransId="{96F312A9-86BD-F243-A509-BC7E5AAAD5DD}"/>
    <dgm:cxn modelId="{94A754E0-4253-8A49-810F-7ED61C48CC12}" srcId="{DEE80E8F-1475-9747-A3C2-C6BF23009E76}" destId="{4B308039-620F-4D4B-AC31-A0E63095DB54}" srcOrd="0" destOrd="0" parTransId="{D20EC16B-7BF0-8144-9513-ADA665D19C17}" sibTransId="{9B2371A3-10D9-F54D-949F-5BC121722CEE}"/>
    <dgm:cxn modelId="{7FE7D4C1-F0C1-104F-ABC3-B4C2F9A992C9}" srcId="{CAD69815-F599-1242-BB75-4F5469FF61CC}" destId="{DEE80E8F-1475-9747-A3C2-C6BF23009E76}" srcOrd="2" destOrd="0" parTransId="{34D6BDAA-BD33-CC4F-BC2D-AA3FA1386900}" sibTransId="{653D3E11-6778-C84F-A0FD-F9788A301B61}"/>
    <dgm:cxn modelId="{C6561B19-05CD-F44E-9427-7990927D9B96}" srcId="{CAD69815-F599-1242-BB75-4F5469FF61CC}" destId="{0E5FEB6D-80BE-CE4A-AF87-681840AA2B81}" srcOrd="1" destOrd="0" parTransId="{6D97B830-7EBD-2547-9BCE-EB7031F6165E}" sibTransId="{A50B866E-0150-B74D-9963-3CC37C42796C}"/>
    <dgm:cxn modelId="{26B94AA5-BC71-E448-A9CC-4875576BDC9E}" type="presOf" srcId="{845A8864-8B10-F240-905F-1233BE4B2F36}" destId="{1BE2E880-A09C-2842-815C-2E2381B3D335}" srcOrd="0" destOrd="0" presId="urn:microsoft.com/office/officeart/2005/8/layout/chevron2"/>
    <dgm:cxn modelId="{AE3BFD35-E9A3-BA4A-9F2A-E27B3AB8784D}" srcId="{0E5FEB6D-80BE-CE4A-AF87-681840AA2B81}" destId="{4F9329A8-FA36-3B42-9BC8-50735D7926B9}" srcOrd="0" destOrd="0" parTransId="{363E4578-36B4-5147-94BF-3C25608BFF1B}" sibTransId="{63740686-6A68-3141-96F0-71FAADBBE120}"/>
    <dgm:cxn modelId="{28F6BE07-105E-A442-8759-284805FA4CBA}" type="presOf" srcId="{CAD69815-F599-1242-BB75-4F5469FF61CC}" destId="{0D6833AA-8541-1C4B-BD1E-55A31A86F91B}" srcOrd="0" destOrd="0" presId="urn:microsoft.com/office/officeart/2005/8/layout/chevron2"/>
    <dgm:cxn modelId="{44405FD4-3C13-9B4C-9FC7-B95C27278850}" type="presOf" srcId="{0E5FEB6D-80BE-CE4A-AF87-681840AA2B81}" destId="{12C57169-CAE3-CE41-B158-313F713B8BD7}" srcOrd="0" destOrd="0" presId="urn:microsoft.com/office/officeart/2005/8/layout/chevron2"/>
    <dgm:cxn modelId="{7328A1DB-7802-BD45-B684-0DEF626AB295}" srcId="{CAD69815-F599-1242-BB75-4F5469FF61CC}" destId="{6FEF3212-44C0-9844-B38C-4F5A91ABBC61}" srcOrd="0" destOrd="0" parTransId="{00CC5020-BF34-6546-B9B2-A0E5168D79C0}" sibTransId="{D8F9A576-05F6-8A46-B629-36BED932B38B}"/>
    <dgm:cxn modelId="{52DE3F97-6A96-FC4C-9265-CAA11BDCE588}" type="presOf" srcId="{DEE80E8F-1475-9747-A3C2-C6BF23009E76}" destId="{52CE45EC-7238-8B46-94B8-3D55E591F23F}" srcOrd="0" destOrd="0" presId="urn:microsoft.com/office/officeart/2005/8/layout/chevron2"/>
    <dgm:cxn modelId="{339EDEF6-D87C-2847-8B27-A108FF2FF27D}" type="presParOf" srcId="{0D6833AA-8541-1C4B-BD1E-55A31A86F91B}" destId="{AFC73BD0-0BCC-FA42-83E2-F9D62C28785C}" srcOrd="0" destOrd="0" presId="urn:microsoft.com/office/officeart/2005/8/layout/chevron2"/>
    <dgm:cxn modelId="{1E32512D-7097-BA40-90AA-0ADAF1B61A3A}" type="presParOf" srcId="{AFC73BD0-0BCC-FA42-83E2-F9D62C28785C}" destId="{FAA4FB49-631D-3A4E-A333-99CBD53D4BF7}" srcOrd="0" destOrd="0" presId="urn:microsoft.com/office/officeart/2005/8/layout/chevron2"/>
    <dgm:cxn modelId="{CCF87CF3-D0D8-F841-BAAA-73F70B6CD524}" type="presParOf" srcId="{AFC73BD0-0BCC-FA42-83E2-F9D62C28785C}" destId="{01EB751F-E521-6E4F-A77F-A5766AB65FF8}" srcOrd="1" destOrd="0" presId="urn:microsoft.com/office/officeart/2005/8/layout/chevron2"/>
    <dgm:cxn modelId="{21BB9CFF-7F1B-1B42-8DBA-0F434E9B3227}" type="presParOf" srcId="{0D6833AA-8541-1C4B-BD1E-55A31A86F91B}" destId="{74C37F41-94F7-874F-AA84-51508E3D053D}" srcOrd="1" destOrd="0" presId="urn:microsoft.com/office/officeart/2005/8/layout/chevron2"/>
    <dgm:cxn modelId="{431ED051-B9FD-5D4C-A1E0-AEF35CA25159}" type="presParOf" srcId="{0D6833AA-8541-1C4B-BD1E-55A31A86F91B}" destId="{43344215-1207-5D42-9979-57B17988534E}" srcOrd="2" destOrd="0" presId="urn:microsoft.com/office/officeart/2005/8/layout/chevron2"/>
    <dgm:cxn modelId="{0694BA8A-E250-684B-B9EA-06634F2AD0C5}" type="presParOf" srcId="{43344215-1207-5D42-9979-57B17988534E}" destId="{12C57169-CAE3-CE41-B158-313F713B8BD7}" srcOrd="0" destOrd="0" presId="urn:microsoft.com/office/officeart/2005/8/layout/chevron2"/>
    <dgm:cxn modelId="{EFA3DD7A-7538-F84F-9937-3AC69A2035F9}" type="presParOf" srcId="{43344215-1207-5D42-9979-57B17988534E}" destId="{8B94D44F-473F-F848-AE5F-F089E9E860D7}" srcOrd="1" destOrd="0" presId="urn:microsoft.com/office/officeart/2005/8/layout/chevron2"/>
    <dgm:cxn modelId="{B6059354-138A-AB41-A859-EA0332415463}" type="presParOf" srcId="{0D6833AA-8541-1C4B-BD1E-55A31A86F91B}" destId="{158C1438-165C-C943-97A9-20F67B73E642}" srcOrd="3" destOrd="0" presId="urn:microsoft.com/office/officeart/2005/8/layout/chevron2"/>
    <dgm:cxn modelId="{09F06CD1-491B-5D4A-986C-9F163B09A255}" type="presParOf" srcId="{0D6833AA-8541-1C4B-BD1E-55A31A86F91B}" destId="{8094E85F-DA2D-CB41-8D70-C41EB79B830C}" srcOrd="4" destOrd="0" presId="urn:microsoft.com/office/officeart/2005/8/layout/chevron2"/>
    <dgm:cxn modelId="{C7942F08-1C12-FE40-9020-D3063C05F768}" type="presParOf" srcId="{8094E85F-DA2D-CB41-8D70-C41EB79B830C}" destId="{52CE45EC-7238-8B46-94B8-3D55E591F23F}" srcOrd="0" destOrd="0" presId="urn:microsoft.com/office/officeart/2005/8/layout/chevron2"/>
    <dgm:cxn modelId="{B473BEC4-A435-644D-8F24-7BB6E55694E4}" type="presParOf" srcId="{8094E85F-DA2D-CB41-8D70-C41EB79B830C}" destId="{8B75911A-51E8-A54F-B303-90B1687B7D72}" srcOrd="1" destOrd="0" presId="urn:microsoft.com/office/officeart/2005/8/layout/chevron2"/>
    <dgm:cxn modelId="{F11885CF-BFC4-9248-8C7D-69FEFA1B380F}" type="presParOf" srcId="{0D6833AA-8541-1C4B-BD1E-55A31A86F91B}" destId="{83828637-3A6D-7D41-A208-234DC2301982}" srcOrd="5" destOrd="0" presId="urn:microsoft.com/office/officeart/2005/8/layout/chevron2"/>
    <dgm:cxn modelId="{BB0F7A2E-53BA-4143-9234-8F92CDC17FAC}" type="presParOf" srcId="{0D6833AA-8541-1C4B-BD1E-55A31A86F91B}" destId="{96C345D6-68A3-F648-BF33-1E1267BEE864}" srcOrd="6" destOrd="0" presId="urn:microsoft.com/office/officeart/2005/8/layout/chevron2"/>
    <dgm:cxn modelId="{B6DA0B8E-FEA0-E047-BA2A-48629DCB4CFF}" type="presParOf" srcId="{96C345D6-68A3-F648-BF33-1E1267BEE864}" destId="{1BE2E880-A09C-2842-815C-2E2381B3D335}" srcOrd="0" destOrd="0" presId="urn:microsoft.com/office/officeart/2005/8/layout/chevron2"/>
    <dgm:cxn modelId="{CDB457F4-4B67-D44B-9289-D299527F4549}" type="presParOf" srcId="{96C345D6-68A3-F648-BF33-1E1267BEE864}" destId="{1980C6B8-EF6D-7249-B86C-551BDEFE789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D7B187-C426-0744-9E56-2CB4AA386CD8}" type="doc">
      <dgm:prSet loTypeId="urn:microsoft.com/office/officeart/2005/8/layout/pyramid2" loCatId="" qsTypeId="urn:microsoft.com/office/officeart/2005/8/quickstyle/simple4" qsCatId="simple" csTypeId="urn:microsoft.com/office/officeart/2005/8/colors/accent1_2" csCatId="accent1" phldr="1"/>
      <dgm:spPr/>
    </dgm:pt>
    <dgm:pt modelId="{3FAC53C0-7CEA-6E4A-A8E8-416B523E4A61}">
      <dgm:prSet phldrT="[Text]"/>
      <dgm:spPr/>
      <dgm:t>
        <a:bodyPr/>
        <a:lstStyle/>
        <a:p>
          <a:r>
            <a:rPr lang="en-US" dirty="0" err="1" smtClean="0"/>
            <a:t>Genome:DNA</a:t>
          </a:r>
          <a:r>
            <a:rPr lang="en-US" dirty="0" smtClean="0"/>
            <a:t> :Study of genes involved in Building proteins &amp; other molecules</a:t>
          </a:r>
          <a:endParaRPr lang="en-US" dirty="0"/>
        </a:p>
      </dgm:t>
    </dgm:pt>
    <dgm:pt modelId="{4B50EAC6-C698-4746-BF88-CB965AD94D24}" type="parTrans" cxnId="{7A1DF046-BE98-EC45-A286-1F0A00BDF2C9}">
      <dgm:prSet/>
      <dgm:spPr/>
      <dgm:t>
        <a:bodyPr/>
        <a:lstStyle/>
        <a:p>
          <a:endParaRPr lang="en-US"/>
        </a:p>
      </dgm:t>
    </dgm:pt>
    <dgm:pt modelId="{32CBE2D6-CB90-214C-8147-7EAD920B7AFC}" type="sibTrans" cxnId="{7A1DF046-BE98-EC45-A286-1F0A00BDF2C9}">
      <dgm:prSet/>
      <dgm:spPr/>
      <dgm:t>
        <a:bodyPr/>
        <a:lstStyle/>
        <a:p>
          <a:endParaRPr lang="en-US"/>
        </a:p>
      </dgm:t>
    </dgm:pt>
    <dgm:pt modelId="{6829636B-D76F-F541-8C39-F707346DB9B5}">
      <dgm:prSet phldrT="[Text]"/>
      <dgm:spPr/>
      <dgm:t>
        <a:bodyPr/>
        <a:lstStyle/>
        <a:p>
          <a:r>
            <a:rPr lang="en-US" dirty="0" err="1" smtClean="0"/>
            <a:t>Metabolome</a:t>
          </a:r>
          <a:r>
            <a:rPr lang="en-US" dirty="0" smtClean="0"/>
            <a:t>: Understanding chemical </a:t>
          </a:r>
          <a:r>
            <a:rPr lang="en-US" dirty="0" err="1" smtClean="0"/>
            <a:t>rxns</a:t>
          </a:r>
          <a:r>
            <a:rPr lang="en-US" dirty="0" smtClean="0"/>
            <a:t> within organism</a:t>
          </a:r>
          <a:endParaRPr lang="en-US" dirty="0"/>
        </a:p>
      </dgm:t>
    </dgm:pt>
    <dgm:pt modelId="{92FD5C5A-7C9B-2F41-A569-C0BE35DD6808}" type="parTrans" cxnId="{A59D2BB6-BEEE-C44D-AADB-4BBC47D2A7F9}">
      <dgm:prSet/>
      <dgm:spPr/>
      <dgm:t>
        <a:bodyPr/>
        <a:lstStyle/>
        <a:p>
          <a:endParaRPr lang="en-US"/>
        </a:p>
      </dgm:t>
    </dgm:pt>
    <dgm:pt modelId="{8D89007A-8ECD-B34E-8F83-F18B32870725}" type="sibTrans" cxnId="{A59D2BB6-BEEE-C44D-AADB-4BBC47D2A7F9}">
      <dgm:prSet/>
      <dgm:spPr/>
      <dgm:t>
        <a:bodyPr/>
        <a:lstStyle/>
        <a:p>
          <a:endParaRPr lang="en-US"/>
        </a:p>
      </dgm:t>
    </dgm:pt>
    <dgm:pt modelId="{66745F06-7BC0-FF40-BEEF-20C4CAC889F9}">
      <dgm:prSet phldrT="[Text]"/>
      <dgm:spPr/>
      <dgm:t>
        <a:bodyPr/>
        <a:lstStyle/>
        <a:p>
          <a:r>
            <a:rPr lang="en-US" dirty="0" err="1" smtClean="0"/>
            <a:t>Trasncriptome:RNA:Study</a:t>
          </a:r>
          <a:r>
            <a:rPr lang="en-US" dirty="0" smtClean="0"/>
            <a:t> of multiple copies of protein-building molecule activity</a:t>
          </a:r>
          <a:endParaRPr lang="en-US" dirty="0"/>
        </a:p>
      </dgm:t>
    </dgm:pt>
    <dgm:pt modelId="{A67402FB-3F57-4A41-8391-DB09BDD64233}" type="parTrans" cxnId="{706D0F94-EA3B-2E4E-9345-341139BA1EC3}">
      <dgm:prSet/>
      <dgm:spPr/>
      <dgm:t>
        <a:bodyPr/>
        <a:lstStyle/>
        <a:p>
          <a:endParaRPr lang="en-US"/>
        </a:p>
      </dgm:t>
    </dgm:pt>
    <dgm:pt modelId="{F6E174AC-FACB-C54A-B647-BE5D4246CB00}" type="sibTrans" cxnId="{706D0F94-EA3B-2E4E-9345-341139BA1EC3}">
      <dgm:prSet/>
      <dgm:spPr/>
      <dgm:t>
        <a:bodyPr/>
        <a:lstStyle/>
        <a:p>
          <a:endParaRPr lang="en-US"/>
        </a:p>
      </dgm:t>
    </dgm:pt>
    <dgm:pt modelId="{3C7BCBEE-7B9A-AD44-8D3B-E330AA5DC9DE}">
      <dgm:prSet phldrT="[Text]"/>
      <dgm:spPr/>
      <dgm:t>
        <a:bodyPr/>
        <a:lstStyle/>
        <a:p>
          <a:r>
            <a:rPr lang="en-US" dirty="0" err="1" smtClean="0"/>
            <a:t>Proteome:Proteins</a:t>
          </a:r>
          <a:r>
            <a:rPr lang="en-US" dirty="0" smtClean="0"/>
            <a:t>: Application of the protein activity</a:t>
          </a:r>
          <a:endParaRPr lang="en-US" dirty="0"/>
        </a:p>
      </dgm:t>
    </dgm:pt>
    <dgm:pt modelId="{3CCCFB9A-B829-6241-BD6F-D83FE9F548E5}" type="parTrans" cxnId="{B30DAFAE-A4A1-5A42-9477-B7407003C796}">
      <dgm:prSet/>
      <dgm:spPr/>
      <dgm:t>
        <a:bodyPr/>
        <a:lstStyle/>
        <a:p>
          <a:endParaRPr lang="en-US"/>
        </a:p>
      </dgm:t>
    </dgm:pt>
    <dgm:pt modelId="{F310E1CF-66BE-7F41-B0BB-5FC93858CA20}" type="sibTrans" cxnId="{B30DAFAE-A4A1-5A42-9477-B7407003C796}">
      <dgm:prSet/>
      <dgm:spPr/>
      <dgm:t>
        <a:bodyPr/>
        <a:lstStyle/>
        <a:p>
          <a:endParaRPr lang="en-US"/>
        </a:p>
      </dgm:t>
    </dgm:pt>
    <dgm:pt modelId="{C0C9FB8E-24E5-2C49-8A73-1C5FEE26CFD2}">
      <dgm:prSet phldrT="[Text]"/>
      <dgm:spPr/>
      <dgm:t>
        <a:bodyPr/>
        <a:lstStyle/>
        <a:p>
          <a:r>
            <a:rPr lang="en-US" dirty="0" err="1" smtClean="0"/>
            <a:t>Epigenome</a:t>
          </a:r>
          <a:r>
            <a:rPr lang="en-US" dirty="0" smtClean="0"/>
            <a:t>: Influence of Environmental factors on genes</a:t>
          </a:r>
          <a:endParaRPr lang="en-US" dirty="0"/>
        </a:p>
      </dgm:t>
    </dgm:pt>
    <dgm:pt modelId="{AB3590B9-58DF-BC40-B8F3-D7C74CFFE7A7}" type="parTrans" cxnId="{AAF260EA-7629-BA43-8240-9FB7FBFF39B4}">
      <dgm:prSet/>
      <dgm:spPr/>
      <dgm:t>
        <a:bodyPr/>
        <a:lstStyle/>
        <a:p>
          <a:endParaRPr lang="en-US"/>
        </a:p>
      </dgm:t>
    </dgm:pt>
    <dgm:pt modelId="{7EA81E33-63D0-8542-A591-6907A7E3CB74}" type="sibTrans" cxnId="{AAF260EA-7629-BA43-8240-9FB7FBFF39B4}">
      <dgm:prSet/>
      <dgm:spPr/>
      <dgm:t>
        <a:bodyPr/>
        <a:lstStyle/>
        <a:p>
          <a:endParaRPr lang="en-US"/>
        </a:p>
      </dgm:t>
    </dgm:pt>
    <dgm:pt modelId="{ECDE3FFB-1EDD-5A4A-B282-28A67BA50AD4}">
      <dgm:prSet phldrT="[Text]"/>
      <dgm:spPr/>
      <dgm:t>
        <a:bodyPr/>
        <a:lstStyle/>
        <a:p>
          <a:r>
            <a:rPr lang="en-US" dirty="0" err="1" smtClean="0"/>
            <a:t>Phenome</a:t>
          </a:r>
          <a:r>
            <a:rPr lang="en-US" dirty="0" smtClean="0"/>
            <a:t>: Traits and diseases</a:t>
          </a:r>
          <a:endParaRPr lang="en-US" dirty="0"/>
        </a:p>
      </dgm:t>
    </dgm:pt>
    <dgm:pt modelId="{2ADAF321-813A-784E-90F0-49A2B1F12F56}" type="parTrans" cxnId="{F5D4A2DF-7BD3-1948-BE87-657E376BA6FE}">
      <dgm:prSet/>
      <dgm:spPr/>
      <dgm:t>
        <a:bodyPr/>
        <a:lstStyle/>
        <a:p>
          <a:endParaRPr lang="en-US"/>
        </a:p>
      </dgm:t>
    </dgm:pt>
    <dgm:pt modelId="{F02E64BD-D8BB-8C4C-8414-8190A403DE53}" type="sibTrans" cxnId="{F5D4A2DF-7BD3-1948-BE87-657E376BA6FE}">
      <dgm:prSet/>
      <dgm:spPr/>
      <dgm:t>
        <a:bodyPr/>
        <a:lstStyle/>
        <a:p>
          <a:endParaRPr lang="en-US"/>
        </a:p>
      </dgm:t>
    </dgm:pt>
    <dgm:pt modelId="{564875BB-8362-B947-9698-F5C2DB5DD48D}" type="pres">
      <dgm:prSet presAssocID="{2AD7B187-C426-0744-9E56-2CB4AA386CD8}" presName="compositeShape" presStyleCnt="0">
        <dgm:presLayoutVars>
          <dgm:dir/>
          <dgm:resizeHandles/>
        </dgm:presLayoutVars>
      </dgm:prSet>
      <dgm:spPr/>
    </dgm:pt>
    <dgm:pt modelId="{413D47DB-AF6E-654F-A4B8-5CC21F95DA92}" type="pres">
      <dgm:prSet presAssocID="{2AD7B187-C426-0744-9E56-2CB4AA386CD8}" presName="pyramid" presStyleLbl="node1" presStyleIdx="0" presStyleCnt="1"/>
      <dgm:spPr/>
    </dgm:pt>
    <dgm:pt modelId="{AF7CA5D8-BF32-9D45-833C-E26C49ABBD16}" type="pres">
      <dgm:prSet presAssocID="{2AD7B187-C426-0744-9E56-2CB4AA386CD8}" presName="theList" presStyleCnt="0"/>
      <dgm:spPr/>
    </dgm:pt>
    <dgm:pt modelId="{05230CA4-A43C-7041-8CE7-5D50DAF72A9C}" type="pres">
      <dgm:prSet presAssocID="{3FAC53C0-7CEA-6E4A-A8E8-416B523E4A61}" presName="aNode" presStyleLbl="fgAcc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9E8898-C191-8E48-B613-344B9892F50B}" type="pres">
      <dgm:prSet presAssocID="{3FAC53C0-7CEA-6E4A-A8E8-416B523E4A61}" presName="aSpace" presStyleCnt="0"/>
      <dgm:spPr/>
    </dgm:pt>
    <dgm:pt modelId="{CC492DFD-032B-9243-B9C6-CCC008DA67C2}" type="pres">
      <dgm:prSet presAssocID="{66745F06-7BC0-FF40-BEEF-20C4CAC889F9}" presName="aNode" presStyleLbl="fg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90170F-3F38-7341-993E-796756C51EF8}" type="pres">
      <dgm:prSet presAssocID="{66745F06-7BC0-FF40-BEEF-20C4CAC889F9}" presName="aSpace" presStyleCnt="0"/>
      <dgm:spPr/>
    </dgm:pt>
    <dgm:pt modelId="{46DF5DAF-E5F4-FF49-9675-A86E51FE382E}" type="pres">
      <dgm:prSet presAssocID="{3C7BCBEE-7B9A-AD44-8D3B-E330AA5DC9DE}" presName="aNode" presStyleLbl="fg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73088E-2B77-6B4F-A083-2FA2B6D0BCD7}" type="pres">
      <dgm:prSet presAssocID="{3C7BCBEE-7B9A-AD44-8D3B-E330AA5DC9DE}" presName="aSpace" presStyleCnt="0"/>
      <dgm:spPr/>
    </dgm:pt>
    <dgm:pt modelId="{303AB346-A09F-A84F-8CAF-E7BB0ABCCDE2}" type="pres">
      <dgm:prSet presAssocID="{6829636B-D76F-F541-8C39-F707346DB9B5}" presName="aNode" presStyleLbl="fg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AB6515-6D4B-AB47-8604-041E71FCEEEA}" type="pres">
      <dgm:prSet presAssocID="{6829636B-D76F-F541-8C39-F707346DB9B5}" presName="aSpace" presStyleCnt="0"/>
      <dgm:spPr/>
    </dgm:pt>
    <dgm:pt modelId="{26445BAF-0C70-354E-BA7C-A177C92B3BC8}" type="pres">
      <dgm:prSet presAssocID="{C0C9FB8E-24E5-2C49-8A73-1C5FEE26CFD2}" presName="aNode" presStyleLbl="fg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4A713A-5D90-6D4C-8AEF-5507D6BE6BA4}" type="pres">
      <dgm:prSet presAssocID="{C0C9FB8E-24E5-2C49-8A73-1C5FEE26CFD2}" presName="aSpace" presStyleCnt="0"/>
      <dgm:spPr/>
    </dgm:pt>
    <dgm:pt modelId="{E5876123-B855-A74D-A5E1-F683704133D8}" type="pres">
      <dgm:prSet presAssocID="{ECDE3FFB-1EDD-5A4A-B282-28A67BA50AD4}" presName="aNode" presStyleLbl="fg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B3FBF9-B3EC-9540-99E1-B072C182C90F}" type="pres">
      <dgm:prSet presAssocID="{ECDE3FFB-1EDD-5A4A-B282-28A67BA50AD4}" presName="aSpace" presStyleCnt="0"/>
      <dgm:spPr/>
    </dgm:pt>
  </dgm:ptLst>
  <dgm:cxnLst>
    <dgm:cxn modelId="{39DBCAF9-904F-F54D-BEF5-CBDDC1C56194}" type="presOf" srcId="{6829636B-D76F-F541-8C39-F707346DB9B5}" destId="{303AB346-A09F-A84F-8CAF-E7BB0ABCCDE2}" srcOrd="0" destOrd="0" presId="urn:microsoft.com/office/officeart/2005/8/layout/pyramid2"/>
    <dgm:cxn modelId="{D8FBB408-8418-1E47-9301-6C01A28F0443}" type="presOf" srcId="{3C7BCBEE-7B9A-AD44-8D3B-E330AA5DC9DE}" destId="{46DF5DAF-E5F4-FF49-9675-A86E51FE382E}" srcOrd="0" destOrd="0" presId="urn:microsoft.com/office/officeart/2005/8/layout/pyramid2"/>
    <dgm:cxn modelId="{706D0F94-EA3B-2E4E-9345-341139BA1EC3}" srcId="{2AD7B187-C426-0744-9E56-2CB4AA386CD8}" destId="{66745F06-7BC0-FF40-BEEF-20C4CAC889F9}" srcOrd="1" destOrd="0" parTransId="{A67402FB-3F57-4A41-8391-DB09BDD64233}" sibTransId="{F6E174AC-FACB-C54A-B647-BE5D4246CB00}"/>
    <dgm:cxn modelId="{B30DAFAE-A4A1-5A42-9477-B7407003C796}" srcId="{2AD7B187-C426-0744-9E56-2CB4AA386CD8}" destId="{3C7BCBEE-7B9A-AD44-8D3B-E330AA5DC9DE}" srcOrd="2" destOrd="0" parTransId="{3CCCFB9A-B829-6241-BD6F-D83FE9F548E5}" sibTransId="{F310E1CF-66BE-7F41-B0BB-5FC93858CA20}"/>
    <dgm:cxn modelId="{8B5F0C0B-8169-DB41-92C1-A4807EC10E02}" type="presOf" srcId="{C0C9FB8E-24E5-2C49-8A73-1C5FEE26CFD2}" destId="{26445BAF-0C70-354E-BA7C-A177C92B3BC8}" srcOrd="0" destOrd="0" presId="urn:microsoft.com/office/officeart/2005/8/layout/pyramid2"/>
    <dgm:cxn modelId="{A59D2BB6-BEEE-C44D-AADB-4BBC47D2A7F9}" srcId="{2AD7B187-C426-0744-9E56-2CB4AA386CD8}" destId="{6829636B-D76F-F541-8C39-F707346DB9B5}" srcOrd="3" destOrd="0" parTransId="{92FD5C5A-7C9B-2F41-A569-C0BE35DD6808}" sibTransId="{8D89007A-8ECD-B34E-8F83-F18B32870725}"/>
    <dgm:cxn modelId="{AAF260EA-7629-BA43-8240-9FB7FBFF39B4}" srcId="{2AD7B187-C426-0744-9E56-2CB4AA386CD8}" destId="{C0C9FB8E-24E5-2C49-8A73-1C5FEE26CFD2}" srcOrd="4" destOrd="0" parTransId="{AB3590B9-58DF-BC40-B8F3-D7C74CFFE7A7}" sibTransId="{7EA81E33-63D0-8542-A591-6907A7E3CB74}"/>
    <dgm:cxn modelId="{BD3CB75A-4089-984C-9339-16E43ADCF53F}" type="presOf" srcId="{2AD7B187-C426-0744-9E56-2CB4AA386CD8}" destId="{564875BB-8362-B947-9698-F5C2DB5DD48D}" srcOrd="0" destOrd="0" presId="urn:microsoft.com/office/officeart/2005/8/layout/pyramid2"/>
    <dgm:cxn modelId="{82C1E560-0D3A-9740-B2A0-53D2890AF017}" type="presOf" srcId="{ECDE3FFB-1EDD-5A4A-B282-28A67BA50AD4}" destId="{E5876123-B855-A74D-A5E1-F683704133D8}" srcOrd="0" destOrd="0" presId="urn:microsoft.com/office/officeart/2005/8/layout/pyramid2"/>
    <dgm:cxn modelId="{F5D4A2DF-7BD3-1948-BE87-657E376BA6FE}" srcId="{2AD7B187-C426-0744-9E56-2CB4AA386CD8}" destId="{ECDE3FFB-1EDD-5A4A-B282-28A67BA50AD4}" srcOrd="5" destOrd="0" parTransId="{2ADAF321-813A-784E-90F0-49A2B1F12F56}" sibTransId="{F02E64BD-D8BB-8C4C-8414-8190A403DE53}"/>
    <dgm:cxn modelId="{7A1DF046-BE98-EC45-A286-1F0A00BDF2C9}" srcId="{2AD7B187-C426-0744-9E56-2CB4AA386CD8}" destId="{3FAC53C0-7CEA-6E4A-A8E8-416B523E4A61}" srcOrd="0" destOrd="0" parTransId="{4B50EAC6-C698-4746-BF88-CB965AD94D24}" sibTransId="{32CBE2D6-CB90-214C-8147-7EAD920B7AFC}"/>
    <dgm:cxn modelId="{E12CF9F8-AD98-1541-8BE0-02100513C32B}" type="presOf" srcId="{66745F06-7BC0-FF40-BEEF-20C4CAC889F9}" destId="{CC492DFD-032B-9243-B9C6-CCC008DA67C2}" srcOrd="0" destOrd="0" presId="urn:microsoft.com/office/officeart/2005/8/layout/pyramid2"/>
    <dgm:cxn modelId="{39C776CC-E6E0-2242-BB8C-073DBEE05E4D}" type="presOf" srcId="{3FAC53C0-7CEA-6E4A-A8E8-416B523E4A61}" destId="{05230CA4-A43C-7041-8CE7-5D50DAF72A9C}" srcOrd="0" destOrd="0" presId="urn:microsoft.com/office/officeart/2005/8/layout/pyramid2"/>
    <dgm:cxn modelId="{FA792254-08D4-2A43-BE6A-ABA3C0BD14AA}" type="presParOf" srcId="{564875BB-8362-B947-9698-F5C2DB5DD48D}" destId="{413D47DB-AF6E-654F-A4B8-5CC21F95DA92}" srcOrd="0" destOrd="0" presId="urn:microsoft.com/office/officeart/2005/8/layout/pyramid2"/>
    <dgm:cxn modelId="{A5BB27F0-8869-8F46-ABF9-FCDD0EF1AAE2}" type="presParOf" srcId="{564875BB-8362-B947-9698-F5C2DB5DD48D}" destId="{AF7CA5D8-BF32-9D45-833C-E26C49ABBD16}" srcOrd="1" destOrd="0" presId="urn:microsoft.com/office/officeart/2005/8/layout/pyramid2"/>
    <dgm:cxn modelId="{CF248434-B939-B143-B2BD-8396C492D185}" type="presParOf" srcId="{AF7CA5D8-BF32-9D45-833C-E26C49ABBD16}" destId="{05230CA4-A43C-7041-8CE7-5D50DAF72A9C}" srcOrd="0" destOrd="0" presId="urn:microsoft.com/office/officeart/2005/8/layout/pyramid2"/>
    <dgm:cxn modelId="{FCE7EF63-5C1D-9E48-8209-66BDC9D03D34}" type="presParOf" srcId="{AF7CA5D8-BF32-9D45-833C-E26C49ABBD16}" destId="{6F9E8898-C191-8E48-B613-344B9892F50B}" srcOrd="1" destOrd="0" presId="urn:microsoft.com/office/officeart/2005/8/layout/pyramid2"/>
    <dgm:cxn modelId="{0AA932FC-16D1-5340-B033-E2F17B1CC327}" type="presParOf" srcId="{AF7CA5D8-BF32-9D45-833C-E26C49ABBD16}" destId="{CC492DFD-032B-9243-B9C6-CCC008DA67C2}" srcOrd="2" destOrd="0" presId="urn:microsoft.com/office/officeart/2005/8/layout/pyramid2"/>
    <dgm:cxn modelId="{0ADF9E5A-0546-7B40-A3DB-917CE0CD38B6}" type="presParOf" srcId="{AF7CA5D8-BF32-9D45-833C-E26C49ABBD16}" destId="{1F90170F-3F38-7341-993E-796756C51EF8}" srcOrd="3" destOrd="0" presId="urn:microsoft.com/office/officeart/2005/8/layout/pyramid2"/>
    <dgm:cxn modelId="{2B59CB21-7212-6744-8892-C8188E393C01}" type="presParOf" srcId="{AF7CA5D8-BF32-9D45-833C-E26C49ABBD16}" destId="{46DF5DAF-E5F4-FF49-9675-A86E51FE382E}" srcOrd="4" destOrd="0" presId="urn:microsoft.com/office/officeart/2005/8/layout/pyramid2"/>
    <dgm:cxn modelId="{EEE1E0E7-846F-7543-8D06-1D46CEE3F16C}" type="presParOf" srcId="{AF7CA5D8-BF32-9D45-833C-E26C49ABBD16}" destId="{2E73088E-2B77-6B4F-A083-2FA2B6D0BCD7}" srcOrd="5" destOrd="0" presId="urn:microsoft.com/office/officeart/2005/8/layout/pyramid2"/>
    <dgm:cxn modelId="{88B9BBC6-9CCE-084B-BF87-0FFB64B6F5D8}" type="presParOf" srcId="{AF7CA5D8-BF32-9D45-833C-E26C49ABBD16}" destId="{303AB346-A09F-A84F-8CAF-E7BB0ABCCDE2}" srcOrd="6" destOrd="0" presId="urn:microsoft.com/office/officeart/2005/8/layout/pyramid2"/>
    <dgm:cxn modelId="{BB516C20-7F30-2C4F-AAD2-0C8AEC334F6A}" type="presParOf" srcId="{AF7CA5D8-BF32-9D45-833C-E26C49ABBD16}" destId="{03AB6515-6D4B-AB47-8604-041E71FCEEEA}" srcOrd="7" destOrd="0" presId="urn:microsoft.com/office/officeart/2005/8/layout/pyramid2"/>
    <dgm:cxn modelId="{54C09981-6AD1-1441-AE1E-6C64D100B357}" type="presParOf" srcId="{AF7CA5D8-BF32-9D45-833C-E26C49ABBD16}" destId="{26445BAF-0C70-354E-BA7C-A177C92B3BC8}" srcOrd="8" destOrd="0" presId="urn:microsoft.com/office/officeart/2005/8/layout/pyramid2"/>
    <dgm:cxn modelId="{5CE10419-5AC8-CF41-B834-3F9B701FC88C}" type="presParOf" srcId="{AF7CA5D8-BF32-9D45-833C-E26C49ABBD16}" destId="{5B4A713A-5D90-6D4C-8AEF-5507D6BE6BA4}" srcOrd="9" destOrd="0" presId="urn:microsoft.com/office/officeart/2005/8/layout/pyramid2"/>
    <dgm:cxn modelId="{CCF189DF-F94F-5247-93B3-FD348256F5C1}" type="presParOf" srcId="{AF7CA5D8-BF32-9D45-833C-E26C49ABBD16}" destId="{E5876123-B855-A74D-A5E1-F683704133D8}" srcOrd="10" destOrd="0" presId="urn:microsoft.com/office/officeart/2005/8/layout/pyramid2"/>
    <dgm:cxn modelId="{FA702430-7F54-034F-AAA6-E58FCCAF9D71}" type="presParOf" srcId="{AF7CA5D8-BF32-9D45-833C-E26C49ABBD16}" destId="{0AB3FBF9-B3EC-9540-99E1-B072C182C90F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5A2769-8BA1-4E4C-9C60-A0353037B8DA}" type="doc">
      <dgm:prSet loTypeId="urn:microsoft.com/office/officeart/2009/layout/Reverse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57F54B1-E30A-004F-A06A-CD67AB75943D}">
      <dgm:prSet phldrT="[Text]" custT="1"/>
      <dgm:spPr/>
      <dgm:t>
        <a:bodyPr/>
        <a:lstStyle/>
        <a:p>
          <a:r>
            <a:rPr lang="en-US" sz="2400" b="1" dirty="0" smtClean="0">
              <a:solidFill>
                <a:schemeClr val="tx1"/>
              </a:solidFill>
            </a:rPr>
            <a:t>Primary databases</a:t>
          </a:r>
        </a:p>
        <a:p>
          <a:r>
            <a:rPr lang="en-US" sz="2400" b="1" dirty="0" smtClean="0">
              <a:solidFill>
                <a:schemeClr val="tx1"/>
              </a:solidFill>
            </a:rPr>
            <a:t>-</a:t>
          </a:r>
          <a:r>
            <a:rPr lang="en-US" sz="1600" b="1" dirty="0" smtClean="0">
              <a:solidFill>
                <a:schemeClr val="tx1"/>
              </a:solidFill>
            </a:rPr>
            <a:t>Raw nucleotide &amp; amino acid data is stored.</a:t>
          </a:r>
        </a:p>
        <a:p>
          <a:r>
            <a:rPr lang="en-US" sz="1600" b="1" dirty="0" smtClean="0">
              <a:solidFill>
                <a:schemeClr val="tx1"/>
              </a:solidFill>
            </a:rPr>
            <a:t>-Annotated database info</a:t>
          </a:r>
          <a:endParaRPr lang="en-US" sz="1600" b="1" dirty="0">
            <a:solidFill>
              <a:schemeClr val="tx1"/>
            </a:solidFill>
          </a:endParaRPr>
        </a:p>
      </dgm:t>
    </dgm:pt>
    <dgm:pt modelId="{346A451B-1DB8-5840-AEF4-B804FA63A686}" type="parTrans" cxnId="{FCDCA9C5-A676-084B-9396-3E8BDF5DBAC0}">
      <dgm:prSet/>
      <dgm:spPr/>
      <dgm:t>
        <a:bodyPr/>
        <a:lstStyle/>
        <a:p>
          <a:endParaRPr lang="en-US"/>
        </a:p>
      </dgm:t>
    </dgm:pt>
    <dgm:pt modelId="{961690F4-5226-ED4D-A925-6BC31627B862}" type="sibTrans" cxnId="{FCDCA9C5-A676-084B-9396-3E8BDF5DBAC0}">
      <dgm:prSet/>
      <dgm:spPr/>
      <dgm:t>
        <a:bodyPr/>
        <a:lstStyle/>
        <a:p>
          <a:endParaRPr lang="en-US"/>
        </a:p>
      </dgm:t>
    </dgm:pt>
    <dgm:pt modelId="{2F1677BD-0B03-9C4B-96ED-DC506E87CFA7}">
      <dgm:prSet phldrT="[Text]" custT="1"/>
      <dgm:spPr/>
      <dgm:t>
        <a:bodyPr/>
        <a:lstStyle/>
        <a:p>
          <a:r>
            <a:rPr lang="en-US" sz="2400" b="1" dirty="0" smtClean="0">
              <a:solidFill>
                <a:schemeClr val="tx1"/>
              </a:solidFill>
            </a:rPr>
            <a:t>Secondary databases</a:t>
          </a:r>
        </a:p>
        <a:p>
          <a:r>
            <a:rPr lang="en-US" sz="2400" b="1" dirty="0" smtClean="0">
              <a:solidFill>
                <a:schemeClr val="tx1"/>
              </a:solidFill>
            </a:rPr>
            <a:t>-</a:t>
          </a:r>
          <a:r>
            <a:rPr lang="en-US" sz="1800" b="1" dirty="0" smtClean="0">
              <a:solidFill>
                <a:schemeClr val="tx1"/>
              </a:solidFill>
            </a:rPr>
            <a:t>Also called as </a:t>
          </a:r>
          <a:r>
            <a:rPr lang="en-US" sz="1800" b="1" dirty="0" err="1" smtClean="0">
              <a:solidFill>
                <a:schemeClr val="tx1"/>
              </a:solidFill>
            </a:rPr>
            <a:t>metabases</a:t>
          </a:r>
          <a:r>
            <a:rPr lang="en-US" sz="1800" b="1" dirty="0" smtClean="0">
              <a:solidFill>
                <a:schemeClr val="tx1"/>
              </a:solidFill>
            </a:rPr>
            <a:t> select and combine data from different primary databases</a:t>
          </a:r>
          <a:endParaRPr lang="en-US" sz="1800" b="1" dirty="0">
            <a:solidFill>
              <a:schemeClr val="tx1"/>
            </a:solidFill>
          </a:endParaRPr>
        </a:p>
      </dgm:t>
    </dgm:pt>
    <dgm:pt modelId="{20FF3475-AC05-3B48-ABB1-9F09F95006F3}" type="parTrans" cxnId="{FE407CC7-6142-A842-B913-011BF4B51979}">
      <dgm:prSet/>
      <dgm:spPr/>
      <dgm:t>
        <a:bodyPr/>
        <a:lstStyle/>
        <a:p>
          <a:endParaRPr lang="en-US"/>
        </a:p>
      </dgm:t>
    </dgm:pt>
    <dgm:pt modelId="{772F854C-3A00-E640-AC76-C1D89BB713C8}" type="sibTrans" cxnId="{FE407CC7-6142-A842-B913-011BF4B51979}">
      <dgm:prSet/>
      <dgm:spPr/>
      <dgm:t>
        <a:bodyPr/>
        <a:lstStyle/>
        <a:p>
          <a:endParaRPr lang="en-US"/>
        </a:p>
      </dgm:t>
    </dgm:pt>
    <dgm:pt modelId="{72427207-83CD-2643-B28D-0AACE665D5AC}" type="pres">
      <dgm:prSet presAssocID="{275A2769-8BA1-4E4C-9C60-A0353037B8DA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6FF503E8-69D2-244F-AF41-AABE8E39AB70}" type="pres">
      <dgm:prSet presAssocID="{275A2769-8BA1-4E4C-9C60-A0353037B8DA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A5E7C4-AE18-5841-87A8-7E2663547A41}" type="pres">
      <dgm:prSet presAssocID="{275A2769-8BA1-4E4C-9C60-A0353037B8DA}" presName="LeftNode" presStyleLbl="bgImgPlace1" presStyleIdx="0" presStyleCnt="2" custScaleX="162738">
        <dgm:presLayoutVars>
          <dgm:chMax val="2"/>
          <dgm:chPref val="2"/>
        </dgm:presLayoutVars>
      </dgm:prSet>
      <dgm:spPr/>
      <dgm:t>
        <a:bodyPr/>
        <a:lstStyle/>
        <a:p>
          <a:endParaRPr lang="en-US"/>
        </a:p>
      </dgm:t>
    </dgm:pt>
    <dgm:pt modelId="{8313EE66-5F2A-EF44-89A4-656D3CE12E82}" type="pres">
      <dgm:prSet presAssocID="{275A2769-8BA1-4E4C-9C60-A0353037B8DA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CEA2B8-F166-AF4C-A108-72B5D25B69E0}" type="pres">
      <dgm:prSet presAssocID="{275A2769-8BA1-4E4C-9C60-A0353037B8DA}" presName="RightNode" presStyleLbl="bgImgPlace1" presStyleIdx="1" presStyleCnt="2" custScaleX="11806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0F6CDA32-13DE-C042-8591-F5C193B391DC}" type="pres">
      <dgm:prSet presAssocID="{275A2769-8BA1-4E4C-9C60-A0353037B8DA}" presName="TopArrow" presStyleLbl="node1" presStyleIdx="0" presStyleCnt="2"/>
      <dgm:spPr/>
    </dgm:pt>
    <dgm:pt modelId="{1BF5DA52-55FF-FD4B-BB29-AEE09734A1BF}" type="pres">
      <dgm:prSet presAssocID="{275A2769-8BA1-4E4C-9C60-A0353037B8DA}" presName="BottomArrow" presStyleLbl="node1" presStyleIdx="1" presStyleCnt="2"/>
      <dgm:spPr/>
    </dgm:pt>
  </dgm:ptLst>
  <dgm:cxnLst>
    <dgm:cxn modelId="{FCDCA9C5-A676-084B-9396-3E8BDF5DBAC0}" srcId="{275A2769-8BA1-4E4C-9C60-A0353037B8DA}" destId="{357F54B1-E30A-004F-A06A-CD67AB75943D}" srcOrd="0" destOrd="0" parTransId="{346A451B-1DB8-5840-AEF4-B804FA63A686}" sibTransId="{961690F4-5226-ED4D-A925-6BC31627B862}"/>
    <dgm:cxn modelId="{4C1A1F31-FBA8-3D4E-9CE4-99451BA86D03}" type="presOf" srcId="{275A2769-8BA1-4E4C-9C60-A0353037B8DA}" destId="{72427207-83CD-2643-B28D-0AACE665D5AC}" srcOrd="0" destOrd="0" presId="urn:microsoft.com/office/officeart/2009/layout/ReverseList"/>
    <dgm:cxn modelId="{909E06C5-C257-4A4E-BA1F-FBB08B7CED87}" type="presOf" srcId="{2F1677BD-0B03-9C4B-96ED-DC506E87CFA7}" destId="{F2CEA2B8-F166-AF4C-A108-72B5D25B69E0}" srcOrd="1" destOrd="0" presId="urn:microsoft.com/office/officeart/2009/layout/ReverseList"/>
    <dgm:cxn modelId="{A163A2AA-50AE-CF4D-AE0A-20C7F777CAB0}" type="presOf" srcId="{357F54B1-E30A-004F-A06A-CD67AB75943D}" destId="{E6A5E7C4-AE18-5841-87A8-7E2663547A41}" srcOrd="1" destOrd="0" presId="urn:microsoft.com/office/officeart/2009/layout/ReverseList"/>
    <dgm:cxn modelId="{6A7FCC0B-0509-2148-A733-73C32B5A5A3B}" type="presOf" srcId="{2F1677BD-0B03-9C4B-96ED-DC506E87CFA7}" destId="{8313EE66-5F2A-EF44-89A4-656D3CE12E82}" srcOrd="0" destOrd="0" presId="urn:microsoft.com/office/officeart/2009/layout/ReverseList"/>
    <dgm:cxn modelId="{FE407CC7-6142-A842-B913-011BF4B51979}" srcId="{275A2769-8BA1-4E4C-9C60-A0353037B8DA}" destId="{2F1677BD-0B03-9C4B-96ED-DC506E87CFA7}" srcOrd="1" destOrd="0" parTransId="{20FF3475-AC05-3B48-ABB1-9F09F95006F3}" sibTransId="{772F854C-3A00-E640-AC76-C1D89BB713C8}"/>
    <dgm:cxn modelId="{C802FF5B-142B-AB44-B046-CEA5754D9053}" type="presOf" srcId="{357F54B1-E30A-004F-A06A-CD67AB75943D}" destId="{6FF503E8-69D2-244F-AF41-AABE8E39AB70}" srcOrd="0" destOrd="0" presId="urn:microsoft.com/office/officeart/2009/layout/ReverseList"/>
    <dgm:cxn modelId="{15B61EF2-251D-5F4A-B265-F185046E834E}" type="presParOf" srcId="{72427207-83CD-2643-B28D-0AACE665D5AC}" destId="{6FF503E8-69D2-244F-AF41-AABE8E39AB70}" srcOrd="0" destOrd="0" presId="urn:microsoft.com/office/officeart/2009/layout/ReverseList"/>
    <dgm:cxn modelId="{F8F2EC53-6B34-694F-A8AB-1527A88CF3DE}" type="presParOf" srcId="{72427207-83CD-2643-B28D-0AACE665D5AC}" destId="{E6A5E7C4-AE18-5841-87A8-7E2663547A41}" srcOrd="1" destOrd="0" presId="urn:microsoft.com/office/officeart/2009/layout/ReverseList"/>
    <dgm:cxn modelId="{8BBA81FA-5EED-2340-A07F-C091C6E8BE37}" type="presParOf" srcId="{72427207-83CD-2643-B28D-0AACE665D5AC}" destId="{8313EE66-5F2A-EF44-89A4-656D3CE12E82}" srcOrd="2" destOrd="0" presId="urn:microsoft.com/office/officeart/2009/layout/ReverseList"/>
    <dgm:cxn modelId="{04507132-2BA5-C24E-BC8B-EBBEE9712161}" type="presParOf" srcId="{72427207-83CD-2643-B28D-0AACE665D5AC}" destId="{F2CEA2B8-F166-AF4C-A108-72B5D25B69E0}" srcOrd="3" destOrd="0" presId="urn:microsoft.com/office/officeart/2009/layout/ReverseList"/>
    <dgm:cxn modelId="{0783C852-89E3-2E4B-B264-C5B9A87A1D28}" type="presParOf" srcId="{72427207-83CD-2643-B28D-0AACE665D5AC}" destId="{0F6CDA32-13DE-C042-8591-F5C193B391DC}" srcOrd="4" destOrd="0" presId="urn:microsoft.com/office/officeart/2009/layout/ReverseList"/>
    <dgm:cxn modelId="{1222814C-078E-7E46-A961-AF2061999A5D}" type="presParOf" srcId="{72427207-83CD-2643-B28D-0AACE665D5AC}" destId="{1BF5DA52-55FF-FD4B-BB29-AEE09734A1BF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A4FB49-631D-3A4E-A333-99CBD53D4BF7}">
      <dsp:nvSpPr>
        <dsp:cNvPr id="0" name=""/>
        <dsp:cNvSpPr/>
      </dsp:nvSpPr>
      <dsp:spPr>
        <a:xfrm rot="5400000">
          <a:off x="-185979" y="189494"/>
          <a:ext cx="1239864" cy="86790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1000 Years ago</a:t>
          </a:r>
          <a:endParaRPr lang="en-US" sz="1200" kern="1200" dirty="0"/>
        </a:p>
      </dsp:txBody>
      <dsp:txXfrm rot="-5400000">
        <a:off x="1" y="437468"/>
        <a:ext cx="867905" cy="371959"/>
      </dsp:txXfrm>
    </dsp:sp>
    <dsp:sp modelId="{01EB751F-E521-6E4F-A77F-A5766AB65FF8}">
      <dsp:nvSpPr>
        <dsp:cNvPr id="0" name=""/>
        <dsp:cNvSpPr/>
      </dsp:nvSpPr>
      <dsp:spPr>
        <a:xfrm rot="5400000">
          <a:off x="4145796" y="-3274375"/>
          <a:ext cx="805912" cy="73616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Age of empirical/experimental science: Description &amp; analysis of natural phenomenon</a:t>
          </a:r>
          <a:endParaRPr lang="en-US" sz="2500" kern="1200" dirty="0"/>
        </a:p>
      </dsp:txBody>
      <dsp:txXfrm rot="-5400000">
        <a:off x="867906" y="42856"/>
        <a:ext cx="7322353" cy="727230"/>
      </dsp:txXfrm>
    </dsp:sp>
    <dsp:sp modelId="{12C57169-CAE3-CE41-B158-313F713B8BD7}">
      <dsp:nvSpPr>
        <dsp:cNvPr id="0" name=""/>
        <dsp:cNvSpPr/>
      </dsp:nvSpPr>
      <dsp:spPr>
        <a:xfrm rot="5400000">
          <a:off x="-185979" y="1282623"/>
          <a:ext cx="1239864" cy="86790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100 years ago</a:t>
          </a:r>
          <a:endParaRPr lang="en-US" sz="1200" kern="1200" dirty="0"/>
        </a:p>
      </dsp:txBody>
      <dsp:txXfrm rot="-5400000">
        <a:off x="1" y="1530597"/>
        <a:ext cx="867905" cy="371959"/>
      </dsp:txXfrm>
    </dsp:sp>
    <dsp:sp modelId="{8B94D44F-473F-F848-AE5F-F089E9E860D7}">
      <dsp:nvSpPr>
        <dsp:cNvPr id="0" name=""/>
        <dsp:cNvSpPr/>
      </dsp:nvSpPr>
      <dsp:spPr>
        <a:xfrm rot="5400000">
          <a:off x="4145796" y="-2181247"/>
          <a:ext cx="805912" cy="73616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Age of theoretical research: Development of Models </a:t>
          </a:r>
          <a:endParaRPr lang="en-US" sz="2500" kern="1200" dirty="0"/>
        </a:p>
      </dsp:txBody>
      <dsp:txXfrm rot="-5400000">
        <a:off x="867906" y="1135984"/>
        <a:ext cx="7322353" cy="727230"/>
      </dsp:txXfrm>
    </dsp:sp>
    <dsp:sp modelId="{52CE45EC-7238-8B46-94B8-3D55E591F23F}">
      <dsp:nvSpPr>
        <dsp:cNvPr id="0" name=""/>
        <dsp:cNvSpPr/>
      </dsp:nvSpPr>
      <dsp:spPr>
        <a:xfrm rot="5400000">
          <a:off x="-185979" y="2375751"/>
          <a:ext cx="1239864" cy="86790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Decades ago</a:t>
          </a:r>
          <a:endParaRPr lang="en-US" sz="1200" kern="1200" dirty="0"/>
        </a:p>
      </dsp:txBody>
      <dsp:txXfrm rot="-5400000">
        <a:off x="1" y="2623725"/>
        <a:ext cx="867905" cy="371959"/>
      </dsp:txXfrm>
    </dsp:sp>
    <dsp:sp modelId="{8B75911A-51E8-A54F-B303-90B1687B7D72}">
      <dsp:nvSpPr>
        <dsp:cNvPr id="0" name=""/>
        <dsp:cNvSpPr/>
      </dsp:nvSpPr>
      <dsp:spPr>
        <a:xfrm rot="5400000">
          <a:off x="4145796" y="-1088119"/>
          <a:ext cx="805912" cy="73616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Age of Computational research: Complex data simulations</a:t>
          </a:r>
          <a:endParaRPr lang="en-US" sz="2500" kern="1200" dirty="0"/>
        </a:p>
      </dsp:txBody>
      <dsp:txXfrm rot="-5400000">
        <a:off x="867906" y="2229112"/>
        <a:ext cx="7322353" cy="727230"/>
      </dsp:txXfrm>
    </dsp:sp>
    <dsp:sp modelId="{1BE2E880-A09C-2842-815C-2E2381B3D335}">
      <dsp:nvSpPr>
        <dsp:cNvPr id="0" name=""/>
        <dsp:cNvSpPr/>
      </dsp:nvSpPr>
      <dsp:spPr>
        <a:xfrm rot="5400000">
          <a:off x="-185979" y="3468879"/>
          <a:ext cx="1239864" cy="86790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Today</a:t>
          </a:r>
          <a:endParaRPr lang="en-US" sz="1200" kern="1200" dirty="0"/>
        </a:p>
      </dsp:txBody>
      <dsp:txXfrm rot="-5400000">
        <a:off x="1" y="3716853"/>
        <a:ext cx="867905" cy="371959"/>
      </dsp:txXfrm>
    </dsp:sp>
    <dsp:sp modelId="{1980C6B8-EF6D-7249-B86C-551BDEFE7896}">
      <dsp:nvSpPr>
        <dsp:cNvPr id="0" name=""/>
        <dsp:cNvSpPr/>
      </dsp:nvSpPr>
      <dsp:spPr>
        <a:xfrm rot="5400000">
          <a:off x="4145796" y="5008"/>
          <a:ext cx="805912" cy="73616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Age of Data science due to rapid advancements in instrumentation</a:t>
          </a:r>
          <a:endParaRPr lang="en-US" sz="2500" kern="1200" dirty="0"/>
        </a:p>
      </dsp:txBody>
      <dsp:txXfrm rot="-5400000">
        <a:off x="867906" y="3322240"/>
        <a:ext cx="7322353" cy="7272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3D47DB-AF6E-654F-A4B8-5CC21F95DA92}">
      <dsp:nvSpPr>
        <dsp:cNvPr id="0" name=""/>
        <dsp:cNvSpPr/>
      </dsp:nvSpPr>
      <dsp:spPr>
        <a:xfrm>
          <a:off x="1512371" y="0"/>
          <a:ext cx="4525962" cy="4525962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230CA4-A43C-7041-8CE7-5D50DAF72A9C}">
      <dsp:nvSpPr>
        <dsp:cNvPr id="0" name=""/>
        <dsp:cNvSpPr/>
      </dsp:nvSpPr>
      <dsp:spPr>
        <a:xfrm>
          <a:off x="3775352" y="455027"/>
          <a:ext cx="2941875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Genome:DNA</a:t>
          </a:r>
          <a:r>
            <a:rPr lang="en-US" sz="1100" kern="1200" dirty="0" smtClean="0"/>
            <a:t> :Study of genes involved in Building proteins &amp; other molecules</a:t>
          </a:r>
          <a:endParaRPr lang="en-US" sz="1100" kern="1200" dirty="0"/>
        </a:p>
      </dsp:txBody>
      <dsp:txXfrm>
        <a:off x="3801502" y="481177"/>
        <a:ext cx="2889575" cy="483390"/>
      </dsp:txXfrm>
    </dsp:sp>
    <dsp:sp modelId="{CC492DFD-032B-9243-B9C6-CCC008DA67C2}">
      <dsp:nvSpPr>
        <dsp:cNvPr id="0" name=""/>
        <dsp:cNvSpPr/>
      </dsp:nvSpPr>
      <dsp:spPr>
        <a:xfrm>
          <a:off x="3775352" y="1057678"/>
          <a:ext cx="2941875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Trasncriptome:RNA:Study</a:t>
          </a:r>
          <a:r>
            <a:rPr lang="en-US" sz="1100" kern="1200" dirty="0" smtClean="0"/>
            <a:t> of multiple copies of protein-building molecule activity</a:t>
          </a:r>
          <a:endParaRPr lang="en-US" sz="1100" kern="1200" dirty="0"/>
        </a:p>
      </dsp:txBody>
      <dsp:txXfrm>
        <a:off x="3801502" y="1083828"/>
        <a:ext cx="2889575" cy="483390"/>
      </dsp:txXfrm>
    </dsp:sp>
    <dsp:sp modelId="{46DF5DAF-E5F4-FF49-9675-A86E51FE382E}">
      <dsp:nvSpPr>
        <dsp:cNvPr id="0" name=""/>
        <dsp:cNvSpPr/>
      </dsp:nvSpPr>
      <dsp:spPr>
        <a:xfrm>
          <a:off x="3775352" y="1660329"/>
          <a:ext cx="2941875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Proteome:Proteins</a:t>
          </a:r>
          <a:r>
            <a:rPr lang="en-US" sz="1100" kern="1200" dirty="0" smtClean="0"/>
            <a:t>: Application of the protein activity</a:t>
          </a:r>
          <a:endParaRPr lang="en-US" sz="1100" kern="1200" dirty="0"/>
        </a:p>
      </dsp:txBody>
      <dsp:txXfrm>
        <a:off x="3801502" y="1686479"/>
        <a:ext cx="2889575" cy="483390"/>
      </dsp:txXfrm>
    </dsp:sp>
    <dsp:sp modelId="{303AB346-A09F-A84F-8CAF-E7BB0ABCCDE2}">
      <dsp:nvSpPr>
        <dsp:cNvPr id="0" name=""/>
        <dsp:cNvSpPr/>
      </dsp:nvSpPr>
      <dsp:spPr>
        <a:xfrm>
          <a:off x="3775352" y="2262980"/>
          <a:ext cx="2941875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Metabolome</a:t>
          </a:r>
          <a:r>
            <a:rPr lang="en-US" sz="1100" kern="1200" dirty="0" smtClean="0"/>
            <a:t>: Understanding chemical </a:t>
          </a:r>
          <a:r>
            <a:rPr lang="en-US" sz="1100" kern="1200" dirty="0" err="1" smtClean="0"/>
            <a:t>rxns</a:t>
          </a:r>
          <a:r>
            <a:rPr lang="en-US" sz="1100" kern="1200" dirty="0" smtClean="0"/>
            <a:t> within organism</a:t>
          </a:r>
          <a:endParaRPr lang="en-US" sz="1100" kern="1200" dirty="0"/>
        </a:p>
      </dsp:txBody>
      <dsp:txXfrm>
        <a:off x="3801502" y="2289130"/>
        <a:ext cx="2889575" cy="483390"/>
      </dsp:txXfrm>
    </dsp:sp>
    <dsp:sp modelId="{26445BAF-0C70-354E-BA7C-A177C92B3BC8}">
      <dsp:nvSpPr>
        <dsp:cNvPr id="0" name=""/>
        <dsp:cNvSpPr/>
      </dsp:nvSpPr>
      <dsp:spPr>
        <a:xfrm>
          <a:off x="3775352" y="2865632"/>
          <a:ext cx="2941875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Epigenome</a:t>
          </a:r>
          <a:r>
            <a:rPr lang="en-US" sz="1100" kern="1200" dirty="0" smtClean="0"/>
            <a:t>: Influence of Environmental factors on genes</a:t>
          </a:r>
          <a:endParaRPr lang="en-US" sz="1100" kern="1200" dirty="0"/>
        </a:p>
      </dsp:txBody>
      <dsp:txXfrm>
        <a:off x="3801502" y="2891782"/>
        <a:ext cx="2889575" cy="483390"/>
      </dsp:txXfrm>
    </dsp:sp>
    <dsp:sp modelId="{E5876123-B855-A74D-A5E1-F683704133D8}">
      <dsp:nvSpPr>
        <dsp:cNvPr id="0" name=""/>
        <dsp:cNvSpPr/>
      </dsp:nvSpPr>
      <dsp:spPr>
        <a:xfrm>
          <a:off x="3775352" y="3468283"/>
          <a:ext cx="2941875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Phenome</a:t>
          </a:r>
          <a:r>
            <a:rPr lang="en-US" sz="1100" kern="1200" dirty="0" smtClean="0"/>
            <a:t>: Traits and diseases</a:t>
          </a:r>
          <a:endParaRPr lang="en-US" sz="1100" kern="1200" dirty="0"/>
        </a:p>
      </dsp:txBody>
      <dsp:txXfrm>
        <a:off x="3801502" y="3494433"/>
        <a:ext cx="2889575" cy="4833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5E7C4-AE18-5841-87A8-7E2663547A41}">
      <dsp:nvSpPr>
        <dsp:cNvPr id="0" name=""/>
        <dsp:cNvSpPr/>
      </dsp:nvSpPr>
      <dsp:spPr>
        <a:xfrm rot="16200000">
          <a:off x="1928931" y="816393"/>
          <a:ext cx="2909945" cy="2893945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152400" rIns="137160" bIns="15240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</a:rPr>
            <a:t>Primary databases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</a:rPr>
            <a:t>-</a:t>
          </a:r>
          <a:r>
            <a:rPr lang="en-US" sz="1600" b="1" kern="1200" dirty="0" smtClean="0">
              <a:solidFill>
                <a:schemeClr val="tx1"/>
              </a:solidFill>
            </a:rPr>
            <a:t>Raw nucleotide &amp; amino acid data is stored.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-Annotated database info</a:t>
          </a:r>
          <a:endParaRPr lang="en-US" sz="1600" b="1" kern="1200" dirty="0">
            <a:solidFill>
              <a:schemeClr val="tx1"/>
            </a:solidFill>
          </a:endParaRPr>
        </a:p>
      </dsp:txBody>
      <dsp:txXfrm rot="5400000">
        <a:off x="2078227" y="949689"/>
        <a:ext cx="2752649" cy="2627353"/>
      </dsp:txXfrm>
    </dsp:sp>
    <dsp:sp modelId="{F2CEA2B8-F166-AF4C-A108-72B5D25B69E0}">
      <dsp:nvSpPr>
        <dsp:cNvPr id="0" name=""/>
        <dsp:cNvSpPr/>
      </dsp:nvSpPr>
      <dsp:spPr>
        <a:xfrm rot="5400000">
          <a:off x="3787965" y="1213635"/>
          <a:ext cx="2909945" cy="2099461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52400" rIns="91440" bIns="15240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</a:rPr>
            <a:t>Secondary databases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</a:rPr>
            <a:t>-</a:t>
          </a:r>
          <a:r>
            <a:rPr lang="en-US" sz="1800" b="1" kern="1200" dirty="0" smtClean="0">
              <a:solidFill>
                <a:schemeClr val="tx1"/>
              </a:solidFill>
            </a:rPr>
            <a:t>Also called as </a:t>
          </a:r>
          <a:r>
            <a:rPr lang="en-US" sz="1800" b="1" kern="1200" dirty="0" err="1" smtClean="0">
              <a:solidFill>
                <a:schemeClr val="tx1"/>
              </a:solidFill>
            </a:rPr>
            <a:t>metabases</a:t>
          </a:r>
          <a:r>
            <a:rPr lang="en-US" sz="1800" b="1" kern="1200" dirty="0" smtClean="0">
              <a:solidFill>
                <a:schemeClr val="tx1"/>
              </a:solidFill>
            </a:rPr>
            <a:t> select and combine data from different primary databases</a:t>
          </a:r>
          <a:endParaRPr lang="en-US" sz="1800" b="1" kern="1200" dirty="0">
            <a:solidFill>
              <a:schemeClr val="tx1"/>
            </a:solidFill>
          </a:endParaRPr>
        </a:p>
      </dsp:txBody>
      <dsp:txXfrm rot="-5400000">
        <a:off x="4193207" y="910899"/>
        <a:ext cx="1996955" cy="2704933"/>
      </dsp:txXfrm>
    </dsp:sp>
    <dsp:sp modelId="{0F6CDA32-13DE-C042-8591-F5C193B391DC}">
      <dsp:nvSpPr>
        <dsp:cNvPr id="0" name=""/>
        <dsp:cNvSpPr/>
      </dsp:nvSpPr>
      <dsp:spPr>
        <a:xfrm>
          <a:off x="3383722" y="0"/>
          <a:ext cx="1859033" cy="1858943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BF5DA52-55FF-FD4B-BB29-AEE09734A1BF}">
      <dsp:nvSpPr>
        <dsp:cNvPr id="0" name=""/>
        <dsp:cNvSpPr/>
      </dsp:nvSpPr>
      <dsp:spPr>
        <a:xfrm rot="10800000">
          <a:off x="3383722" y="2667336"/>
          <a:ext cx="1859033" cy="1858943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A89572-C1B0-9B48-88BA-1823CA9E5D81}" type="datetimeFigureOut">
              <a:rPr lang="en-US" smtClean="0"/>
              <a:t>23/08/17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16406-BE9C-0643-8118-FB2CD0B55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07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16406-BE9C-0643-8118-FB2CD0B55E7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093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Ref: https://</a:t>
            </a:r>
            <a:r>
              <a:rPr lang="en-US" dirty="0" err="1" smtClean="0"/>
              <a:t>www.bbvaopenmind.com</a:t>
            </a:r>
            <a:r>
              <a:rPr lang="en-US" dirty="0" smtClean="0"/>
              <a:t>/en/small-data-</a:t>
            </a:r>
            <a:r>
              <a:rPr lang="en-US" dirty="0" err="1" smtClean="0"/>
              <a:t>vs</a:t>
            </a:r>
            <a:r>
              <a:rPr lang="en-US" dirty="0" smtClean="0"/>
              <a:t>-big-data-back-to-the-basics/</a:t>
            </a:r>
          </a:p>
          <a:p>
            <a:endParaRPr lang="en-US" dirty="0" smtClean="0"/>
          </a:p>
          <a:p>
            <a:r>
              <a:rPr lang="en-US" dirty="0" smtClean="0"/>
              <a:t>Scaling of Small data</a:t>
            </a:r>
            <a:r>
              <a:rPr lang="en-US" baseline="0" dirty="0" smtClean="0"/>
              <a:t> is big data. Matter of </a:t>
            </a:r>
            <a:r>
              <a:rPr lang="en-US" baseline="0" dirty="0" err="1" smtClean="0"/>
              <a:t>pesrpective</a:t>
            </a:r>
            <a:r>
              <a:rPr lang="en-US" baseline="0" dirty="0" smtClean="0"/>
              <a:t> what is big today may be small tomorrow.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16406-BE9C-0643-8118-FB2CD0B55E7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313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Ref: http://</a:t>
            </a:r>
            <a:r>
              <a:rPr lang="en-US" dirty="0" err="1" smtClean="0"/>
              <a:t>blog.dnanexus.com</a:t>
            </a:r>
            <a:r>
              <a:rPr lang="en-US" dirty="0" smtClean="0"/>
              <a:t>/2017-04-24-dnanexus-celebrates-national-dna-day/</a:t>
            </a:r>
          </a:p>
          <a:p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Slide take away : 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Intel Co-founder</a:t>
            </a:r>
            <a:r>
              <a:rPr lang="en-US" baseline="0" dirty="0" smtClean="0"/>
              <a:t> Moore’s law has held true :  Computing power tends to double and hence the price halves every two years has held true.  Not compl3t3ly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Which were the $1000? And $100 genomes/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16406-BE9C-0643-8118-FB2CD0B55E7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80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 smtClean="0"/>
              <a:t>Stephens, Z. D. et al. </a:t>
            </a:r>
            <a:r>
              <a:rPr lang="en-US" i="1" dirty="0" err="1" smtClean="0"/>
              <a:t>PLoS</a:t>
            </a:r>
            <a:r>
              <a:rPr lang="en-US" i="1" dirty="0" smtClean="0"/>
              <a:t> Biol.</a:t>
            </a:r>
            <a:r>
              <a:rPr lang="en-US" b="1" i="1" dirty="0" smtClean="0"/>
              <a:t>13</a:t>
            </a:r>
            <a:r>
              <a:rPr lang="en-US" i="1" dirty="0" smtClean="0"/>
              <a:t>, e1002195 (2015)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16406-BE9C-0643-8118-FB2CD0B55E7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932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16406-BE9C-0643-8118-FB2CD0B55E7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05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Ref: https://</a:t>
            </a:r>
            <a:r>
              <a:rPr lang="en-US" dirty="0" err="1" smtClean="0"/>
              <a:t>flxlexblog.wordpress.com</a:t>
            </a:r>
            <a:r>
              <a:rPr lang="en-US" dirty="0" smtClean="0"/>
              <a:t>/2012/12/03/developments-in-next-generation-sequencing-a-</a:t>
            </a:r>
            <a:r>
              <a:rPr lang="en-US" dirty="0" err="1" smtClean="0"/>
              <a:t>visualisation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16406-BE9C-0643-8118-FB2CD0B55E7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292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ome</a:t>
            </a:r>
            <a:r>
              <a:rPr lang="en-US" dirty="0" smtClean="0"/>
              <a:t>’: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16406-BE9C-0643-8118-FB2CD0B55E7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535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648DF57-9B3B-3C4F-87BC-B977EBDAC442}" type="datetimeFigureOut">
              <a:rPr lang="en-US" smtClean="0"/>
              <a:t>23/08/17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B73FEC9-2D93-CC46-9D56-163279B1C59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48DF57-9B3B-3C4F-87BC-B977EBDAC442}" type="datetimeFigureOut">
              <a:rPr lang="en-US" smtClean="0"/>
              <a:t>23/08/17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3FEC9-2D93-CC46-9D56-163279B1C5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48DF57-9B3B-3C4F-87BC-B977EBDAC442}" type="datetimeFigureOut">
              <a:rPr lang="en-US" smtClean="0"/>
              <a:t>23/08/17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3FEC9-2D93-CC46-9D56-163279B1C5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48DF57-9B3B-3C4F-87BC-B977EBDAC442}" type="datetimeFigureOut">
              <a:rPr lang="en-US" smtClean="0"/>
              <a:t>23/08/17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3FEC9-2D93-CC46-9D56-163279B1C5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648DF57-9B3B-3C4F-87BC-B977EBDAC442}" type="datetimeFigureOut">
              <a:rPr lang="en-US" smtClean="0"/>
              <a:t>23/08/17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B73FEC9-2D93-CC46-9D56-163279B1C59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48DF57-9B3B-3C4F-87BC-B977EBDAC442}" type="datetimeFigureOut">
              <a:rPr lang="en-US" smtClean="0"/>
              <a:t>23/08/17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B73FEC9-2D93-CC46-9D56-163279B1C59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48DF57-9B3B-3C4F-87BC-B977EBDAC442}" type="datetimeFigureOut">
              <a:rPr lang="en-US" smtClean="0"/>
              <a:t>23/08/17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B73FEC9-2D93-CC46-9D56-163279B1C5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48DF57-9B3B-3C4F-87BC-B977EBDAC442}" type="datetimeFigureOut">
              <a:rPr lang="en-US" smtClean="0"/>
              <a:t>23/08/17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3FEC9-2D93-CC46-9D56-163279B1C59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48DF57-9B3B-3C4F-87BC-B977EBDAC442}" type="datetimeFigureOut">
              <a:rPr lang="en-US" smtClean="0"/>
              <a:t>23/08/17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3FEC9-2D93-CC46-9D56-163279B1C5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648DF57-9B3B-3C4F-87BC-B977EBDAC442}" type="datetimeFigureOut">
              <a:rPr lang="en-US" smtClean="0"/>
              <a:t>23/08/17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B73FEC9-2D93-CC46-9D56-163279B1C59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648DF57-9B3B-3C4F-87BC-B977EBDAC442}" type="datetimeFigureOut">
              <a:rPr lang="en-US" smtClean="0"/>
              <a:t>23/08/17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B73FEC9-2D93-CC46-9D56-163279B1C59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648DF57-9B3B-3C4F-87BC-B977EBDAC442}" type="datetimeFigureOut">
              <a:rPr lang="en-US" smtClean="0"/>
              <a:t>23/08/17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4B73FEC9-2D93-CC46-9D56-163279B1C596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biology.jbpub.com/bioinformatics/DNAsidebar.htm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5.xml"/><Relationship Id="rId5" Type="http://schemas.openxmlformats.org/officeDocument/2006/relationships/image" Target="../media/image5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-246452"/>
            <a:ext cx="9144000" cy="4493009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latin typeface="+mn-lt"/>
              </a:rPr>
              <a:t>Big data in Biology</a:t>
            </a:r>
            <a:endParaRPr lang="en-US" sz="5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2383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089081"/>
              </p:ext>
            </p:extLst>
          </p:nvPr>
        </p:nvGraphicFramePr>
        <p:xfrm>
          <a:off x="152400" y="0"/>
          <a:ext cx="8991600" cy="69473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2968"/>
                <a:gridCol w="1798320"/>
                <a:gridCol w="1987617"/>
                <a:gridCol w="1609023"/>
                <a:gridCol w="1703672"/>
              </a:tblGrid>
              <a:tr h="34192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Instrument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Pacbio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Ion torrent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Illumina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SOLiD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9281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Method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Single molecule in real time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Ion semiconductor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Synthesis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ligation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1689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Read length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15-20 kb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200bp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 to 250bp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50+35 OR 50+50bp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2227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Error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indel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Indel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Substitution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A-T bias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23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Error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̃1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̃0.1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̃0.1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8556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Reads per run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35000-75000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Up to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4M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Up to 3.2G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1.2 to 1.4G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1929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Time/run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 min in 2 h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2h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1-10 days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to 2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wks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0605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Cost/million bases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in $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0.05 to 0.15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77748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Advantages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Longest read length &amp; fast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↓ expensive &amp; fast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↑ sequence yield, cost,</a:t>
                      </a:r>
                    </a:p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accuracy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↓ low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cost per base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11058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disadvantages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Low yield at ↑ accuracy. expensive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Homopolymer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errors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expensive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Slower than other methods, read lengths,</a:t>
                      </a:r>
                    </a:p>
                    <a:p>
                      <a:pPr algn="l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longevity of platform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7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Types of Data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5193006"/>
              </p:ext>
            </p:extLst>
          </p:nvPr>
        </p:nvGraphicFramePr>
        <p:xfrm>
          <a:off x="457200" y="16462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0252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 you access the data sets?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8942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NCBI: National center for biotechnology information</a:t>
            </a:r>
          </a:p>
          <a:p>
            <a:pPr marL="0" indent="0">
              <a:buNone/>
            </a:pPr>
            <a:r>
              <a:rPr lang="en-US" dirty="0" smtClean="0"/>
              <a:t>-</a:t>
            </a:r>
            <a:r>
              <a:rPr lang="en-US" dirty="0" err="1" smtClean="0"/>
              <a:t>Genbank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BLAST search &amp;  server</a:t>
            </a:r>
          </a:p>
          <a:p>
            <a:pPr marL="0" indent="0">
              <a:buNone/>
            </a:pPr>
            <a:r>
              <a:rPr lang="en-US" dirty="0" err="1" smtClean="0"/>
              <a:t>Entrez</a:t>
            </a:r>
            <a:r>
              <a:rPr lang="en-US" dirty="0" smtClean="0"/>
              <a:t> database</a:t>
            </a:r>
          </a:p>
          <a:p>
            <a:pPr marL="0" indent="0">
              <a:buNone/>
            </a:pPr>
            <a:r>
              <a:rPr lang="en-US" dirty="0" smtClean="0"/>
              <a:t>Taxonomy database</a:t>
            </a:r>
          </a:p>
          <a:p>
            <a:pPr marL="0" indent="0">
              <a:buNone/>
            </a:pPr>
            <a:r>
              <a:rPr lang="en-US" dirty="0" smtClean="0"/>
              <a:t>Structure database</a:t>
            </a:r>
          </a:p>
          <a:p>
            <a:pPr marL="0" indent="0">
              <a:buNone/>
            </a:pPr>
            <a:r>
              <a:rPr lang="en-US" dirty="0" err="1" smtClean="0"/>
              <a:t>Bankit</a:t>
            </a:r>
            <a:r>
              <a:rPr lang="en-US" dirty="0" smtClean="0"/>
              <a:t> &amp; SEQUIN submission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EMBL: </a:t>
            </a:r>
            <a:r>
              <a:rPr lang="en-US" smtClean="0"/>
              <a:t>Eruopean</a:t>
            </a:r>
            <a:r>
              <a:rPr lang="en-US" dirty="0" smtClean="0"/>
              <a:t> equivalent to NCBI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84192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List of database available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 smtClean="0">
              <a:hlinkClick r:id="rId2"/>
            </a:endParaRPr>
          </a:p>
          <a:p>
            <a:pPr algn="ctr"/>
            <a:endParaRPr lang="en-US" dirty="0">
              <a:hlinkClick r:id="rId2"/>
            </a:endParaRPr>
          </a:p>
          <a:p>
            <a:pPr algn="ctr"/>
            <a:endParaRPr lang="en-US" dirty="0" smtClean="0">
              <a:hlinkClick r:id="rId2"/>
            </a:endParaRPr>
          </a:p>
          <a:p>
            <a:pPr algn="ctr"/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://biology.jbpub.com/bioinformatics/DNAsidebar.htm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763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Databases available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3426927"/>
              </p:ext>
            </p:extLst>
          </p:nvPr>
        </p:nvGraphicFramePr>
        <p:xfrm>
          <a:off x="457200" y="1646237"/>
          <a:ext cx="8229600" cy="452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384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7"/>
            <a:ext cx="8229600" cy="6447729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Additional background reading </a:t>
            </a:r>
            <a:r>
              <a:rPr lang="en-US" dirty="0"/>
              <a:t>at:</a:t>
            </a:r>
            <a:br>
              <a:rPr lang="en-US" dirty="0"/>
            </a:br>
            <a:r>
              <a:rPr lang="en-US" dirty="0"/>
              <a:t>learn2bioinfobygeetha.wordpress.com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643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Data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How  do you define data?</a:t>
            </a:r>
          </a:p>
          <a:p>
            <a:pPr>
              <a:buFontTx/>
              <a:buChar char="-"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How are data characterized?</a:t>
            </a:r>
          </a:p>
        </p:txBody>
      </p:sp>
    </p:spTree>
    <p:extLst>
      <p:ext uri="{BB962C8B-B14F-4D97-AF65-F5344CB8AC3E}">
        <p14:creationId xmlns:p14="http://schemas.microsoft.com/office/powerpoint/2010/main" val="677166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Data Classification</a:t>
            </a:r>
            <a:endParaRPr lang="en-US" dirty="0"/>
          </a:p>
        </p:txBody>
      </p:sp>
      <p:pic>
        <p:nvPicPr>
          <p:cNvPr id="4" name="Content Placeholder 3" descr="bbva-openmind-banafa-big-data-basics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00" b="39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2971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Biological data deluge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3455821"/>
              </p:ext>
            </p:extLst>
          </p:nvPr>
        </p:nvGraphicFramePr>
        <p:xfrm>
          <a:off x="457200" y="1646237"/>
          <a:ext cx="8229600" cy="452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9014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 smtClean="0"/>
              <a:t>Biotechnological Sequencing  Advancements</a:t>
            </a:r>
            <a:endParaRPr lang="en-US" sz="3600" dirty="0"/>
          </a:p>
        </p:txBody>
      </p:sp>
      <p:pic>
        <p:nvPicPr>
          <p:cNvPr id="14" name="Content Placeholder 13" descr="Screen-Shot-2017-04-24-at-11.40.38-AM (1)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00" b="1400"/>
          <a:stretch>
            <a:fillRect/>
          </a:stretch>
        </p:blipFill>
        <p:spPr>
          <a:xfrm>
            <a:off x="457200" y="1396536"/>
            <a:ext cx="8229600" cy="5261439"/>
          </a:xfrm>
        </p:spPr>
      </p:pic>
    </p:spTree>
    <p:extLst>
      <p:ext uri="{BB962C8B-B14F-4D97-AF65-F5344CB8AC3E}">
        <p14:creationId xmlns:p14="http://schemas.microsoft.com/office/powerpoint/2010/main" val="3137922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003764"/>
          </a:xfrm>
        </p:spPr>
        <p:txBody>
          <a:bodyPr/>
          <a:lstStyle/>
          <a:p>
            <a:r>
              <a:rPr lang="en-US" dirty="0" smtClean="0"/>
              <a:t>DNA sequencing projections</a:t>
            </a:r>
            <a:endParaRPr lang="en-US" dirty="0"/>
          </a:p>
        </p:txBody>
      </p:sp>
      <p:pic>
        <p:nvPicPr>
          <p:cNvPr id="5" name="Picture 2" descr="G:\Stanford\2015-2016\Classes\CS 46n\Presentation\Images\Number of Human Genomes Sequenced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9" r="1669"/>
          <a:stretch>
            <a:fillRect/>
          </a:stretch>
        </p:blipFill>
        <p:spPr bwMode="auto">
          <a:xfrm>
            <a:off x="457200" y="1257300"/>
            <a:ext cx="8229600" cy="529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800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does  sequencing a human genome </a:t>
            </a:r>
            <a:r>
              <a:rPr lang="en-US" dirty="0" smtClean="0"/>
              <a:t>mean?</a:t>
            </a:r>
            <a:endParaRPr lang="en-US" dirty="0"/>
          </a:p>
        </p:txBody>
      </p:sp>
      <p:pic>
        <p:nvPicPr>
          <p:cNvPr id="4" name="The human genome was never actually finished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9275" y="1646238"/>
            <a:ext cx="8045450" cy="4525962"/>
          </a:xfrm>
        </p:spPr>
      </p:pic>
    </p:spTree>
    <p:extLst>
      <p:ext uri="{BB962C8B-B14F-4D97-AF65-F5344CB8AC3E}">
        <p14:creationId xmlns:p14="http://schemas.microsoft.com/office/powerpoint/2010/main" val="3256964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Understanding the sequencing technologies</a:t>
            </a:r>
            <a:endParaRPr lang="en-US" dirty="0"/>
          </a:p>
        </p:txBody>
      </p:sp>
      <p:pic>
        <p:nvPicPr>
          <p:cNvPr id="15" name="Content Placeholder 14" descr="FIG-1-First-second-and-third-generation-sequencing-platforms-are-currently-availabl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" r="1227"/>
          <a:stretch>
            <a:fillRect/>
          </a:stretch>
        </p:blipFill>
        <p:spPr>
          <a:xfrm>
            <a:off x="457200" y="1526420"/>
            <a:ext cx="8229600" cy="4526280"/>
          </a:xfrm>
        </p:spPr>
      </p:pic>
      <p:sp>
        <p:nvSpPr>
          <p:cNvPr id="3" name="TextBox 2"/>
          <p:cNvSpPr txBox="1"/>
          <p:nvPr/>
        </p:nvSpPr>
        <p:spPr>
          <a:xfrm>
            <a:off x="457200" y="6052700"/>
            <a:ext cx="822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Ronholm</a:t>
            </a:r>
            <a:r>
              <a:rPr lang="en-US" sz="1400" dirty="0"/>
              <a:t> J, </a:t>
            </a:r>
            <a:r>
              <a:rPr lang="en-US" sz="1400" dirty="0" err="1"/>
              <a:t>Nasheri</a:t>
            </a:r>
            <a:r>
              <a:rPr lang="en-US" sz="1400" dirty="0"/>
              <a:t> N, </a:t>
            </a:r>
            <a:r>
              <a:rPr lang="en-US" sz="1400" dirty="0" err="1"/>
              <a:t>Petronella</a:t>
            </a:r>
            <a:r>
              <a:rPr lang="en-US" sz="1400" dirty="0"/>
              <a:t> N, </a:t>
            </a:r>
            <a:r>
              <a:rPr lang="en-US" sz="1400" dirty="0" err="1"/>
              <a:t>Pagotto</a:t>
            </a:r>
            <a:r>
              <a:rPr lang="en-US" sz="1400" dirty="0"/>
              <a:t> F. Navigating Microbiological Food Safety in the Era of Whole-Genome Sequencing. </a:t>
            </a:r>
            <a:r>
              <a:rPr lang="en-US" sz="1400" dirty="0" err="1"/>
              <a:t>Clin</a:t>
            </a:r>
            <a:r>
              <a:rPr lang="en-US" sz="1400" dirty="0"/>
              <a:t> </a:t>
            </a:r>
            <a:r>
              <a:rPr lang="en-US" sz="1400" dirty="0" err="1"/>
              <a:t>Microbiol</a:t>
            </a:r>
            <a:r>
              <a:rPr lang="en-US" sz="1400" dirty="0"/>
              <a:t> Rev. 2016;29(4):837-57.</a:t>
            </a:r>
          </a:p>
        </p:txBody>
      </p:sp>
    </p:spTree>
    <p:extLst>
      <p:ext uri="{BB962C8B-B14F-4D97-AF65-F5344CB8AC3E}">
        <p14:creationId xmlns:p14="http://schemas.microsoft.com/office/powerpoint/2010/main" val="1932211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0899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G</a:t>
            </a:r>
            <a:r>
              <a:rPr lang="en-US" sz="3600" dirty="0" smtClean="0"/>
              <a:t>enome sequencing analysis</a:t>
            </a:r>
            <a:endParaRPr lang="en-US" sz="3600" dirty="0"/>
          </a:p>
        </p:txBody>
      </p:sp>
      <p:pic>
        <p:nvPicPr>
          <p:cNvPr id="16" name="Content Placeholder 15" descr="developments-in-next-generation-sequencing.jp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00" t="4490" r="1300" b="3249"/>
          <a:stretch/>
        </p:blipFill>
        <p:spPr>
          <a:xfrm>
            <a:off x="792650" y="1046399"/>
            <a:ext cx="7665475" cy="5304568"/>
          </a:xfrm>
        </p:spPr>
      </p:pic>
      <p:sp>
        <p:nvSpPr>
          <p:cNvPr id="3" name="TextBox 2"/>
          <p:cNvSpPr txBox="1"/>
          <p:nvPr/>
        </p:nvSpPr>
        <p:spPr>
          <a:xfrm>
            <a:off x="324279" y="6350967"/>
            <a:ext cx="83625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Ref: https://</a:t>
            </a:r>
            <a:r>
              <a:rPr lang="en-US" sz="1200" dirty="0" err="1"/>
              <a:t>flxlexblog.wordpress.com</a:t>
            </a:r>
            <a:r>
              <a:rPr lang="en-US" sz="1200" dirty="0"/>
              <a:t>/2012/12/03/developments-in-next-generation-sequencing-a-</a:t>
            </a:r>
            <a:r>
              <a:rPr lang="en-US" sz="1200" dirty="0" err="1"/>
              <a:t>visualisation</a:t>
            </a:r>
            <a:r>
              <a:rPr lang="en-US" sz="1200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3233450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ＭＳ 明朝"/>
        <a:font script="Hang" typeface="바탕"/>
        <a:font script="Hans" typeface="华文新魏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ＭＳ 明朝"/>
        <a:font script="Hang" typeface="바탕"/>
        <a:font script="Hans" typeface="华文新魏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2202</TotalTime>
  <Words>598</Words>
  <Application>Microsoft Macintosh PowerPoint</Application>
  <PresentationFormat>On-screen Show (4:3)</PresentationFormat>
  <Paragraphs>122</Paragraphs>
  <Slides>15</Slides>
  <Notes>7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Foundry</vt:lpstr>
      <vt:lpstr>Big data in Biology</vt:lpstr>
      <vt:lpstr>Data </vt:lpstr>
      <vt:lpstr>Data Classification</vt:lpstr>
      <vt:lpstr>Biological data deluge</vt:lpstr>
      <vt:lpstr>Biotechnological Sequencing  Advancements</vt:lpstr>
      <vt:lpstr>DNA sequencing projections</vt:lpstr>
      <vt:lpstr>What does  sequencing a human genome mean?</vt:lpstr>
      <vt:lpstr>Understanding the sequencing technologies</vt:lpstr>
      <vt:lpstr>Genome sequencing analysis</vt:lpstr>
      <vt:lpstr>PowerPoint Presentation</vt:lpstr>
      <vt:lpstr>Types of Data </vt:lpstr>
      <vt:lpstr>How do you access the data sets?</vt:lpstr>
      <vt:lpstr>List of database available </vt:lpstr>
      <vt:lpstr>Types of Databases available</vt:lpstr>
      <vt:lpstr>Additional background reading at: learn2bioinfobygeetha.wordpress.com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Genomics?</dc:title>
  <dc:creator>Geetha Saarunya S</dc:creator>
  <cp:lastModifiedBy>Geetha Saarunya S</cp:lastModifiedBy>
  <cp:revision>44</cp:revision>
  <dcterms:created xsi:type="dcterms:W3CDTF">2017-08-21T22:23:23Z</dcterms:created>
  <dcterms:modified xsi:type="dcterms:W3CDTF">2017-08-24T03:46:53Z</dcterms:modified>
</cp:coreProperties>
</file>