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B5193A-2220-FF43-B09F-6D0F154BFB20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BDDBC0-7128-D948-B0C6-6B2C3A488885}">
      <dgm:prSet phldrT="[Text]"/>
      <dgm:spPr/>
      <dgm:t>
        <a:bodyPr/>
        <a:lstStyle/>
        <a:p>
          <a:r>
            <a:rPr lang="en-US" dirty="0" smtClean="0"/>
            <a:t>NCBI Human genome browser</a:t>
          </a:r>
          <a:endParaRPr lang="en-US" dirty="0"/>
        </a:p>
      </dgm:t>
    </dgm:pt>
    <dgm:pt modelId="{098A26EE-7D9E-8C42-86FE-C444AB66E517}" type="parTrans" cxnId="{17EEDEA7-76A4-844E-83F1-32813B4D6EC0}">
      <dgm:prSet/>
      <dgm:spPr/>
      <dgm:t>
        <a:bodyPr/>
        <a:lstStyle/>
        <a:p>
          <a:endParaRPr lang="en-US"/>
        </a:p>
      </dgm:t>
    </dgm:pt>
    <dgm:pt modelId="{0B4F0EF2-AA32-544C-85F5-5C5D87DE54B5}" type="sibTrans" cxnId="{17EEDEA7-76A4-844E-83F1-32813B4D6EC0}">
      <dgm:prSet/>
      <dgm:spPr/>
      <dgm:t>
        <a:bodyPr/>
        <a:lstStyle/>
        <a:p>
          <a:endParaRPr lang="en-US"/>
        </a:p>
      </dgm:t>
    </dgm:pt>
    <dgm:pt modelId="{3C27FC23-B2DF-CD49-9F9A-666344559C8C}">
      <dgm:prSet phldrT="[Text]"/>
      <dgm:spPr/>
      <dgm:t>
        <a:bodyPr/>
        <a:lstStyle/>
        <a:p>
          <a:r>
            <a:rPr lang="en-US" dirty="0" err="1" smtClean="0"/>
            <a:t>Clinivar</a:t>
          </a:r>
          <a:endParaRPr lang="en-US" dirty="0"/>
        </a:p>
      </dgm:t>
    </dgm:pt>
    <dgm:pt modelId="{AAA47F00-9CAC-EE44-8FEE-F62C2181B584}" type="parTrans" cxnId="{B85387DD-E34C-6946-9CEE-9793B8C6AE43}">
      <dgm:prSet/>
      <dgm:spPr/>
      <dgm:t>
        <a:bodyPr/>
        <a:lstStyle/>
        <a:p>
          <a:endParaRPr lang="en-US"/>
        </a:p>
      </dgm:t>
    </dgm:pt>
    <dgm:pt modelId="{34EFF8D7-0DA0-F242-9E12-ACD744CC0FA5}" type="sibTrans" cxnId="{B85387DD-E34C-6946-9CEE-9793B8C6AE43}">
      <dgm:prSet/>
      <dgm:spPr/>
      <dgm:t>
        <a:bodyPr/>
        <a:lstStyle/>
        <a:p>
          <a:endParaRPr lang="en-US"/>
        </a:p>
      </dgm:t>
    </dgm:pt>
    <dgm:pt modelId="{B8342505-BD5B-C84B-A85B-B6B11BCD766A}">
      <dgm:prSet phldrT="[Text]"/>
      <dgm:spPr/>
      <dgm:t>
        <a:bodyPr/>
        <a:lstStyle/>
        <a:p>
          <a:r>
            <a:rPr lang="en-US" dirty="0" err="1" smtClean="0"/>
            <a:t>dbSNP</a:t>
          </a:r>
          <a:endParaRPr lang="en-US" dirty="0"/>
        </a:p>
      </dgm:t>
    </dgm:pt>
    <dgm:pt modelId="{77D272C4-5D97-904A-97D5-63688A2A6CE5}" type="parTrans" cxnId="{D0253437-0A74-F246-B450-9BAE2898558B}">
      <dgm:prSet/>
      <dgm:spPr/>
      <dgm:t>
        <a:bodyPr/>
        <a:lstStyle/>
        <a:p>
          <a:endParaRPr lang="en-US"/>
        </a:p>
      </dgm:t>
    </dgm:pt>
    <dgm:pt modelId="{15604370-D78F-534D-865A-C2E8FCF17594}" type="sibTrans" cxnId="{D0253437-0A74-F246-B450-9BAE2898558B}">
      <dgm:prSet/>
      <dgm:spPr/>
      <dgm:t>
        <a:bodyPr/>
        <a:lstStyle/>
        <a:p>
          <a:endParaRPr lang="en-US"/>
        </a:p>
      </dgm:t>
    </dgm:pt>
    <dgm:pt modelId="{75E0B3E0-80B7-744B-85A1-6C68083B8A6C}">
      <dgm:prSet phldrT="[Text]"/>
      <dgm:spPr/>
      <dgm:t>
        <a:bodyPr/>
        <a:lstStyle/>
        <a:p>
          <a:r>
            <a:rPr lang="en-US" dirty="0" smtClean="0"/>
            <a:t>Structural data</a:t>
          </a:r>
          <a:endParaRPr lang="en-US" dirty="0"/>
        </a:p>
      </dgm:t>
    </dgm:pt>
    <dgm:pt modelId="{DE2C7071-1A94-C546-95D6-ABDB59BE7680}" type="parTrans" cxnId="{A2675126-7865-8C46-8641-6517E1086E72}">
      <dgm:prSet/>
      <dgm:spPr/>
      <dgm:t>
        <a:bodyPr/>
        <a:lstStyle/>
        <a:p>
          <a:endParaRPr lang="en-US"/>
        </a:p>
      </dgm:t>
    </dgm:pt>
    <dgm:pt modelId="{EE10F3F7-78CD-7F44-B7C0-5C3DD67C6AA7}" type="sibTrans" cxnId="{A2675126-7865-8C46-8641-6517E1086E72}">
      <dgm:prSet/>
      <dgm:spPr/>
      <dgm:t>
        <a:bodyPr/>
        <a:lstStyle/>
        <a:p>
          <a:endParaRPr lang="en-US"/>
        </a:p>
      </dgm:t>
    </dgm:pt>
    <dgm:pt modelId="{AC5F3BEC-09DA-EE44-8874-3105D78EDC39}" type="pres">
      <dgm:prSet presAssocID="{8BB5193A-2220-FF43-B09F-6D0F154BFB2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1345FF-592E-2D49-8DA9-EEAFE3444F23}" type="pres">
      <dgm:prSet presAssocID="{7DBDDBC0-7128-D948-B0C6-6B2C3A488885}" presName="centerShape" presStyleLbl="node0" presStyleIdx="0" presStyleCnt="1"/>
      <dgm:spPr/>
      <dgm:t>
        <a:bodyPr/>
        <a:lstStyle/>
        <a:p>
          <a:endParaRPr lang="en-US"/>
        </a:p>
      </dgm:t>
    </dgm:pt>
    <dgm:pt modelId="{9B800A52-CD69-CF41-99B0-CDDD7434B8E8}" type="pres">
      <dgm:prSet presAssocID="{AAA47F00-9CAC-EE44-8FEE-F62C2181B584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F7C35BBB-50B1-B640-A2D4-B4D1DE62EDA9}" type="pres">
      <dgm:prSet presAssocID="{3C27FC23-B2DF-CD49-9F9A-666344559C8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B9E6F2-EC7D-6748-9C8F-E9866767E864}" type="pres">
      <dgm:prSet presAssocID="{77D272C4-5D97-904A-97D5-63688A2A6CE5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96B3456C-5129-334B-9DB9-B2D9AA493BE5}" type="pres">
      <dgm:prSet presAssocID="{B8342505-BD5B-C84B-A85B-B6B11BCD766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EE45E1-BD74-1C49-80AD-97750ED86DF3}" type="pres">
      <dgm:prSet presAssocID="{DE2C7071-1A94-C546-95D6-ABDB59BE7680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C41D9452-33F7-034D-AD66-F4EBD7EFFD7D}" type="pres">
      <dgm:prSet presAssocID="{75E0B3E0-80B7-744B-85A1-6C68083B8A6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6318A9-DEE9-674E-85F3-79EA209B9FEB}" type="presOf" srcId="{3C27FC23-B2DF-CD49-9F9A-666344559C8C}" destId="{F7C35BBB-50B1-B640-A2D4-B4D1DE62EDA9}" srcOrd="0" destOrd="0" presId="urn:microsoft.com/office/officeart/2005/8/layout/radial4"/>
    <dgm:cxn modelId="{C024BC36-8B9E-E34A-A4DB-8CEA06D4B9E0}" type="presOf" srcId="{AAA47F00-9CAC-EE44-8FEE-F62C2181B584}" destId="{9B800A52-CD69-CF41-99B0-CDDD7434B8E8}" srcOrd="0" destOrd="0" presId="urn:microsoft.com/office/officeart/2005/8/layout/radial4"/>
    <dgm:cxn modelId="{DB8291F1-9F56-0246-92AE-2815EB5F2CA5}" type="presOf" srcId="{75E0B3E0-80B7-744B-85A1-6C68083B8A6C}" destId="{C41D9452-33F7-034D-AD66-F4EBD7EFFD7D}" srcOrd="0" destOrd="0" presId="urn:microsoft.com/office/officeart/2005/8/layout/radial4"/>
    <dgm:cxn modelId="{3BEFD325-3263-EE48-B298-7E1C935F1AAD}" type="presOf" srcId="{8BB5193A-2220-FF43-B09F-6D0F154BFB20}" destId="{AC5F3BEC-09DA-EE44-8874-3105D78EDC39}" srcOrd="0" destOrd="0" presId="urn:microsoft.com/office/officeart/2005/8/layout/radial4"/>
    <dgm:cxn modelId="{B85387DD-E34C-6946-9CEE-9793B8C6AE43}" srcId="{7DBDDBC0-7128-D948-B0C6-6B2C3A488885}" destId="{3C27FC23-B2DF-CD49-9F9A-666344559C8C}" srcOrd="0" destOrd="0" parTransId="{AAA47F00-9CAC-EE44-8FEE-F62C2181B584}" sibTransId="{34EFF8D7-0DA0-F242-9E12-ACD744CC0FA5}"/>
    <dgm:cxn modelId="{F13774C2-94E7-EC43-BF65-202A10C120B6}" type="presOf" srcId="{DE2C7071-1A94-C546-95D6-ABDB59BE7680}" destId="{0CEE45E1-BD74-1C49-80AD-97750ED86DF3}" srcOrd="0" destOrd="0" presId="urn:microsoft.com/office/officeart/2005/8/layout/radial4"/>
    <dgm:cxn modelId="{17EEDEA7-76A4-844E-83F1-32813B4D6EC0}" srcId="{8BB5193A-2220-FF43-B09F-6D0F154BFB20}" destId="{7DBDDBC0-7128-D948-B0C6-6B2C3A488885}" srcOrd="0" destOrd="0" parTransId="{098A26EE-7D9E-8C42-86FE-C444AB66E517}" sibTransId="{0B4F0EF2-AA32-544C-85F5-5C5D87DE54B5}"/>
    <dgm:cxn modelId="{3552DF84-C7C8-6F44-A08E-0A38E301006A}" type="presOf" srcId="{77D272C4-5D97-904A-97D5-63688A2A6CE5}" destId="{AFB9E6F2-EC7D-6748-9C8F-E9866767E864}" srcOrd="0" destOrd="0" presId="urn:microsoft.com/office/officeart/2005/8/layout/radial4"/>
    <dgm:cxn modelId="{BC556892-B5C6-D648-895C-AF9F6424B75B}" type="presOf" srcId="{B8342505-BD5B-C84B-A85B-B6B11BCD766A}" destId="{96B3456C-5129-334B-9DB9-B2D9AA493BE5}" srcOrd="0" destOrd="0" presId="urn:microsoft.com/office/officeart/2005/8/layout/radial4"/>
    <dgm:cxn modelId="{A2675126-7865-8C46-8641-6517E1086E72}" srcId="{7DBDDBC0-7128-D948-B0C6-6B2C3A488885}" destId="{75E0B3E0-80B7-744B-85A1-6C68083B8A6C}" srcOrd="2" destOrd="0" parTransId="{DE2C7071-1A94-C546-95D6-ABDB59BE7680}" sibTransId="{EE10F3F7-78CD-7F44-B7C0-5C3DD67C6AA7}"/>
    <dgm:cxn modelId="{D0253437-0A74-F246-B450-9BAE2898558B}" srcId="{7DBDDBC0-7128-D948-B0C6-6B2C3A488885}" destId="{B8342505-BD5B-C84B-A85B-B6B11BCD766A}" srcOrd="1" destOrd="0" parTransId="{77D272C4-5D97-904A-97D5-63688A2A6CE5}" sibTransId="{15604370-D78F-534D-865A-C2E8FCF17594}"/>
    <dgm:cxn modelId="{65E0C3D4-A01F-0D4B-B3F1-7990AC24B0FB}" type="presOf" srcId="{7DBDDBC0-7128-D948-B0C6-6B2C3A488885}" destId="{931345FF-592E-2D49-8DA9-EEAFE3444F23}" srcOrd="0" destOrd="0" presId="urn:microsoft.com/office/officeart/2005/8/layout/radial4"/>
    <dgm:cxn modelId="{199BEE5F-8F8A-7B46-8CE4-1BC7F7F11F2F}" type="presParOf" srcId="{AC5F3BEC-09DA-EE44-8874-3105D78EDC39}" destId="{931345FF-592E-2D49-8DA9-EEAFE3444F23}" srcOrd="0" destOrd="0" presId="urn:microsoft.com/office/officeart/2005/8/layout/radial4"/>
    <dgm:cxn modelId="{6DF0D780-43A5-C54C-9494-73619E77E61B}" type="presParOf" srcId="{AC5F3BEC-09DA-EE44-8874-3105D78EDC39}" destId="{9B800A52-CD69-CF41-99B0-CDDD7434B8E8}" srcOrd="1" destOrd="0" presId="urn:microsoft.com/office/officeart/2005/8/layout/radial4"/>
    <dgm:cxn modelId="{3FB375B1-6573-B44A-8164-B91D3B630DB4}" type="presParOf" srcId="{AC5F3BEC-09DA-EE44-8874-3105D78EDC39}" destId="{F7C35BBB-50B1-B640-A2D4-B4D1DE62EDA9}" srcOrd="2" destOrd="0" presId="urn:microsoft.com/office/officeart/2005/8/layout/radial4"/>
    <dgm:cxn modelId="{F2D5A9C8-4F5D-FB4C-BDBA-329A9FD5D80D}" type="presParOf" srcId="{AC5F3BEC-09DA-EE44-8874-3105D78EDC39}" destId="{AFB9E6F2-EC7D-6748-9C8F-E9866767E864}" srcOrd="3" destOrd="0" presId="urn:microsoft.com/office/officeart/2005/8/layout/radial4"/>
    <dgm:cxn modelId="{DDEB0FCD-D97B-C14E-95FD-5FDE4458DA1C}" type="presParOf" srcId="{AC5F3BEC-09DA-EE44-8874-3105D78EDC39}" destId="{96B3456C-5129-334B-9DB9-B2D9AA493BE5}" srcOrd="4" destOrd="0" presId="urn:microsoft.com/office/officeart/2005/8/layout/radial4"/>
    <dgm:cxn modelId="{9FA94EF7-1A3F-AE49-B53A-CFE2E8298CD2}" type="presParOf" srcId="{AC5F3BEC-09DA-EE44-8874-3105D78EDC39}" destId="{0CEE45E1-BD74-1C49-80AD-97750ED86DF3}" srcOrd="5" destOrd="0" presId="urn:microsoft.com/office/officeart/2005/8/layout/radial4"/>
    <dgm:cxn modelId="{92C67EB9-45EE-CA4C-927D-B5C1F7ABE330}" type="presParOf" srcId="{AC5F3BEC-09DA-EE44-8874-3105D78EDC39}" destId="{C41D9452-33F7-034D-AD66-F4EBD7EFFD7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4A888-EC83-DA4B-B070-A413A8D0679A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0F86C-063F-EF4E-8AA5-D4047310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4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0F86C-063F-EF4E-8AA5-D40473104B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17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http://compgenomics2013.biology.gatech.edu/</a:t>
            </a:r>
            <a:r>
              <a:rPr lang="en-US" dirty="0" err="1" smtClean="0"/>
              <a:t>index.php</a:t>
            </a:r>
            <a:r>
              <a:rPr lang="en-US" dirty="0" smtClean="0"/>
              <a:t>/</a:t>
            </a:r>
            <a:r>
              <a:rPr lang="en-US" dirty="0" err="1" smtClean="0"/>
              <a:t>Image:Pipeline.png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0F86C-063F-EF4E-8AA5-D40473104B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43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Haas BJ, </a:t>
            </a:r>
            <a:r>
              <a:rPr lang="en-US" dirty="0" err="1" smtClean="0"/>
              <a:t>Zeng</a:t>
            </a:r>
            <a:r>
              <a:rPr lang="en-US" dirty="0" smtClean="0"/>
              <a:t> Q, Pearson MD, Cuomo CA, </a:t>
            </a:r>
            <a:r>
              <a:rPr lang="en-US" dirty="0" err="1" smtClean="0"/>
              <a:t>Wortman</a:t>
            </a:r>
            <a:r>
              <a:rPr lang="en-US" dirty="0" smtClean="0"/>
              <a:t> JR. Approaches to Fungal Genome Annotation. Mycology. 2011;2(3):118-141.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0F86C-063F-EF4E-8AA5-D40473104B7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43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47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0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98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26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80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0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29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15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ECE5F-3440-894D-9327-D7461123C0C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D0D9C-80B5-6A4B-91EC-BD64170F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32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7112"/>
          </a:xfrm>
        </p:spPr>
        <p:txBody>
          <a:bodyPr/>
          <a:lstStyle/>
          <a:p>
            <a:r>
              <a:rPr lang="en-US" dirty="0" smtClean="0"/>
              <a:t>Gene Finding strategies in Prokaryotes and Eukaryotes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20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gene structure</a:t>
            </a:r>
            <a:endParaRPr lang="en-US" dirty="0"/>
          </a:p>
        </p:txBody>
      </p:sp>
      <p:pic>
        <p:nvPicPr>
          <p:cNvPr id="5" name="Content Placeholder 4" descr="ProkaryoticGen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r="121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4233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Eukaryotic gene structure</a:t>
            </a:r>
            <a:endParaRPr lang="en-US" dirty="0"/>
          </a:p>
        </p:txBody>
      </p:sp>
      <p:pic>
        <p:nvPicPr>
          <p:cNvPr id="6" name="Content Placeholder 5" descr="OjYRou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" b="3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6901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karyote_annotation pipelin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5100"/>
            <a:ext cx="8829675" cy="6505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23313" y="4951315"/>
            <a:ext cx="3767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Prokaryotic pipeline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311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-6-The-Broad-Institute-Eukaryotic-Genome-Annotation-Pipelin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20" y="0"/>
            <a:ext cx="88193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6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uestion-mark-fa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0" y="1993900"/>
            <a:ext cx="2524125" cy="2857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9775" y="251497"/>
            <a:ext cx="8424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know </a:t>
            </a:r>
            <a:r>
              <a:rPr lang="en-US" dirty="0" smtClean="0"/>
              <a:t>what </a:t>
            </a:r>
            <a:r>
              <a:rPr lang="en-US" dirty="0" smtClean="0"/>
              <a:t>a prokaryotic gene looks like. But what does a human gene </a:t>
            </a:r>
            <a:r>
              <a:rPr lang="en-US" smtClean="0"/>
              <a:t>look </a:t>
            </a:r>
            <a:r>
              <a:rPr lang="en-US" smtClean="0"/>
              <a:t>like?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512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52294012"/>
              </p:ext>
            </p:extLst>
          </p:nvPr>
        </p:nvGraphicFramePr>
        <p:xfrm>
          <a:off x="1524000" y="12964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2985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2795</TotalTime>
  <Words>74</Words>
  <Application>Microsoft Office PowerPoint</Application>
  <PresentationFormat>On-screen Show (4:3)</PresentationFormat>
  <Paragraphs>14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Gene Finding strategies in Prokaryotes and Eukaryotes</vt:lpstr>
      <vt:lpstr>Prokaryotic gene structure</vt:lpstr>
      <vt:lpstr>Eukaryotic gene structure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 Finding strategies in Prokaryotes and Eukaryotes</dc:title>
  <dc:creator>Geetha Saarunya S</dc:creator>
  <cp:lastModifiedBy>ELY III, BERT</cp:lastModifiedBy>
  <cp:revision>13</cp:revision>
  <dcterms:created xsi:type="dcterms:W3CDTF">2017-08-29T01:19:47Z</dcterms:created>
  <dcterms:modified xsi:type="dcterms:W3CDTF">2017-08-31T15:48:41Z</dcterms:modified>
</cp:coreProperties>
</file>