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327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265" r:id="rId17"/>
    <p:sldId id="266" r:id="rId18"/>
    <p:sldId id="267" r:id="rId19"/>
    <p:sldId id="268" r:id="rId20"/>
    <p:sldId id="269" r:id="rId21"/>
    <p:sldId id="271" r:id="rId22"/>
    <p:sldId id="270" r:id="rId23"/>
    <p:sldId id="275" r:id="rId24"/>
    <p:sldId id="276" r:id="rId25"/>
    <p:sldId id="277" r:id="rId26"/>
    <p:sldId id="278" r:id="rId27"/>
    <p:sldId id="279" r:id="rId28"/>
    <p:sldId id="280" r:id="rId29"/>
    <p:sldId id="272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90" r:id="rId39"/>
    <p:sldId id="291" r:id="rId40"/>
    <p:sldId id="292" r:id="rId41"/>
    <p:sldId id="293" r:id="rId42"/>
    <p:sldId id="294" r:id="rId43"/>
    <p:sldId id="295" r:id="rId44"/>
    <p:sldId id="297" r:id="rId45"/>
    <p:sldId id="298" r:id="rId46"/>
    <p:sldId id="300" r:id="rId47"/>
    <p:sldId id="301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" d="100"/>
          <a:sy n="16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FEC6C-6E4D-384F-8981-9FECA269242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14622-A334-784B-91A8-1508082A6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52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~Adapted from QIIME workshop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14622-A334-784B-91A8-1508082A6D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73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75" name="Shape 675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0" name="Shape 7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Shape 7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lang="en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Shape 91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Shape 9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Shape 9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Shape 9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9" name="Shape 9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34" name="Shape 934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Shape 9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44" name="Shape 944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Shape 9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54" name="Shape 954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https://en.wikipedia.org/wiki/FASTA_format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14622-A334-784B-91A8-1508082A6DC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34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Shape 6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Shape 6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Shape 6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Shape 6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47" name="Shape 647"/>
          <p:cNvSpPr>
            <a:spLocks noGrp="1" noRot="1" noChangeAspect="1"/>
          </p:cNvSpPr>
          <p:nvPr>
            <p:ph type="sldImg" idx="2"/>
          </p:nvPr>
        </p:nvSpPr>
        <p:spPr>
          <a:xfrm>
            <a:off x="38099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66" name="Shape 6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9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1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6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6349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4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7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0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7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0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0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7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B4F7-3939-3343-9A07-A50D4F33A703}" type="datetimeFigureOut">
              <a:rPr lang="en-US" smtClean="0"/>
              <a:t>14/09/17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E2C7-2F82-9048-900A-FB3ECC359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Relationship Id="rId3" Type="http://schemas.openxmlformats.org/officeDocument/2006/relationships/image" Target="../media/image4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systems.asm.org/content/1/1/e00010-15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oportal.bioontology.org/)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Metagenomics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09/14/17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5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21651"/>
            <a:ext cx="8229600" cy="848973"/>
          </a:xfrm>
          <a:prstGeom prst="rect">
            <a:avLst/>
          </a:prstGeom>
        </p:spPr>
        <p:txBody>
          <a:bodyPr vert="horz" wrap="square" lIns="0" tIns="170202" rIns="0" bIns="0" rtlCol="0">
            <a:spAutoFit/>
          </a:bodyPr>
          <a:lstStyle/>
          <a:p>
            <a:pPr marL="965324"/>
            <a:r>
              <a:rPr spc="-4" dirty="0"/>
              <a:t>Uploading </a:t>
            </a:r>
            <a:r>
              <a:rPr dirty="0"/>
              <a:t>to</a:t>
            </a:r>
            <a:r>
              <a:rPr spc="-45" dirty="0"/>
              <a:t> </a:t>
            </a:r>
            <a:r>
              <a:rPr spc="-269" dirty="0"/>
              <a:t>MG-­‐RAST</a:t>
            </a:r>
          </a:p>
        </p:txBody>
      </p:sp>
      <p:sp>
        <p:nvSpPr>
          <p:cNvPr id="3" name="object 3"/>
          <p:cNvSpPr/>
          <p:nvPr/>
        </p:nvSpPr>
        <p:spPr>
          <a:xfrm>
            <a:off x="2186778" y="2278772"/>
            <a:ext cx="6511636" cy="4175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88058" y="1818591"/>
            <a:ext cx="4655705" cy="38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131" indent="-225660">
              <a:buFont typeface="Arial"/>
              <a:buChar char="•"/>
              <a:tabLst>
                <a:tab pos="344189" algn="l"/>
                <a:tab pos="344759" algn="l"/>
              </a:tabLst>
            </a:pPr>
            <a:r>
              <a:rPr sz="2200" dirty="0">
                <a:latin typeface="Calibri"/>
                <a:cs typeface="Calibri"/>
              </a:rPr>
              <a:t>Green “up” </a:t>
            </a:r>
            <a:r>
              <a:rPr sz="2200" spc="-4" dirty="0">
                <a:latin typeface="Calibri"/>
                <a:cs typeface="Calibri"/>
              </a:rPr>
              <a:t>arrow </a:t>
            </a:r>
            <a:r>
              <a:rPr sz="2200" dirty="0">
                <a:latin typeface="Calibri"/>
                <a:cs typeface="Calibri"/>
              </a:rPr>
              <a:t>takes </a:t>
            </a:r>
            <a:r>
              <a:rPr sz="2200" spc="-4" dirty="0">
                <a:latin typeface="Calibri"/>
                <a:cs typeface="Calibri"/>
              </a:rPr>
              <a:t>you </a:t>
            </a:r>
            <a:r>
              <a:rPr sz="2200" dirty="0">
                <a:latin typeface="Calibri"/>
                <a:cs typeface="Calibri"/>
              </a:rPr>
              <a:t>to</a:t>
            </a:r>
            <a:r>
              <a:rPr sz="2200" spc="-31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upload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  <a:buFont typeface="Arial"/>
              <a:buChar char="•"/>
            </a:pPr>
            <a:endParaRPr sz="3100">
              <a:latin typeface="Times New Roman"/>
              <a:cs typeface="Times New Roman"/>
            </a:endParaRPr>
          </a:p>
          <a:p>
            <a:pPr marL="262131" marR="2680570" indent="-250734">
              <a:lnSpc>
                <a:spcPct val="99500"/>
              </a:lnSpc>
              <a:buFont typeface="Arial"/>
              <a:buChar char="•"/>
              <a:tabLst>
                <a:tab pos="267259" algn="l"/>
                <a:tab pos="267829" algn="l"/>
              </a:tabLst>
            </a:pPr>
            <a:r>
              <a:rPr sz="2200" dirty="0">
                <a:latin typeface="Calibri"/>
                <a:cs typeface="Calibri"/>
              </a:rPr>
              <a:t>Sequences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can  be </a:t>
            </a:r>
            <a:r>
              <a:rPr sz="2200" spc="-4" dirty="0">
                <a:latin typeface="Calibri"/>
                <a:cs typeface="Calibri"/>
              </a:rPr>
              <a:t>in FASTA,  FASTQ, </a:t>
            </a:r>
            <a:r>
              <a:rPr sz="2200" dirty="0">
                <a:latin typeface="Calibri"/>
                <a:cs typeface="Calibri"/>
              </a:rPr>
              <a:t>or </a:t>
            </a:r>
            <a:r>
              <a:rPr sz="2200" spc="-4" dirty="0">
                <a:latin typeface="Calibri"/>
                <a:cs typeface="Calibri"/>
              </a:rPr>
              <a:t>SFF  format.</a:t>
            </a:r>
            <a:endParaRPr sz="2200">
              <a:latin typeface="Calibri"/>
              <a:cs typeface="Calibri"/>
            </a:endParaRPr>
          </a:p>
          <a:p>
            <a:pPr>
              <a:spcBef>
                <a:spcPts val="13"/>
              </a:spcBef>
              <a:buFont typeface="Arial"/>
              <a:buChar char="•"/>
            </a:pPr>
            <a:endParaRPr sz="2300">
              <a:latin typeface="Times New Roman"/>
              <a:cs typeface="Times New Roman"/>
            </a:endParaRPr>
          </a:p>
          <a:p>
            <a:pPr marL="262131" marR="2978601" indent="-250734">
              <a:lnSpc>
                <a:spcPct val="99000"/>
              </a:lnSpc>
              <a:buFont typeface="Arial"/>
              <a:buChar char="•"/>
              <a:tabLst>
                <a:tab pos="267259" algn="l"/>
                <a:tab pos="267829" algn="l"/>
              </a:tabLst>
            </a:pPr>
            <a:r>
              <a:rPr sz="2200" dirty="0">
                <a:latin typeface="Calibri"/>
                <a:cs typeface="Calibri"/>
              </a:rPr>
              <a:t>Can be  compressed  </a:t>
            </a:r>
            <a:r>
              <a:rPr sz="2200" spc="-4" dirty="0">
                <a:latin typeface="Calibri"/>
                <a:cs typeface="Calibri"/>
              </a:rPr>
              <a:t>ﬁles.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5152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429096"/>
            <a:r>
              <a:rPr spc="-4" dirty="0"/>
              <a:t>Elements of </a:t>
            </a:r>
            <a:r>
              <a:rPr dirty="0"/>
              <a:t>the ﬁle</a:t>
            </a:r>
            <a:r>
              <a:rPr spc="-27" dirty="0"/>
              <a:t> </a:t>
            </a:r>
            <a:r>
              <a:rPr spc="-4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1032233" y="1848507"/>
            <a:ext cx="6942663" cy="44566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2494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635467"/>
            <a:r>
              <a:rPr spc="-4" dirty="0"/>
              <a:t>Upload</a:t>
            </a:r>
            <a:r>
              <a:rPr spc="-45" dirty="0"/>
              <a:t> </a:t>
            </a:r>
            <a:r>
              <a:rPr spc="-4" dirty="0"/>
              <a:t>progress</a:t>
            </a:r>
          </a:p>
        </p:txBody>
      </p:sp>
      <p:sp>
        <p:nvSpPr>
          <p:cNvPr id="3" name="object 3"/>
          <p:cNvSpPr/>
          <p:nvPr/>
        </p:nvSpPr>
        <p:spPr>
          <a:xfrm>
            <a:off x="1105355" y="1654268"/>
            <a:ext cx="7038877" cy="40495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2130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763598"/>
            <a:r>
              <a:rPr spc="-4" dirty="0"/>
              <a:t>Now </a:t>
            </a:r>
            <a:r>
              <a:rPr dirty="0"/>
              <a:t>to </a:t>
            </a:r>
            <a:r>
              <a:rPr spc="-4" dirty="0"/>
              <a:t>submit your</a:t>
            </a:r>
            <a:r>
              <a:rPr spc="-40" dirty="0"/>
              <a:t> </a:t>
            </a:r>
            <a:r>
              <a:rPr dirty="0"/>
              <a:t>data</a:t>
            </a:r>
          </a:p>
        </p:txBody>
      </p:sp>
      <p:sp>
        <p:nvSpPr>
          <p:cNvPr id="3" name="object 3"/>
          <p:cNvSpPr/>
          <p:nvPr/>
        </p:nvSpPr>
        <p:spPr>
          <a:xfrm>
            <a:off x="1006012" y="1654272"/>
            <a:ext cx="7307556" cy="43404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9588" y="2869972"/>
            <a:ext cx="2607541" cy="570379"/>
          </a:xfrm>
          <a:custGeom>
            <a:avLst/>
            <a:gdLst/>
            <a:ahLst/>
            <a:cxnLst/>
            <a:rect l="l" t="t" r="r" b="b"/>
            <a:pathLst>
              <a:path w="2868295" h="646429">
                <a:moveTo>
                  <a:pt x="0" y="0"/>
                </a:moveTo>
                <a:lnTo>
                  <a:pt x="2867974" y="0"/>
                </a:lnTo>
                <a:lnTo>
                  <a:pt x="2867974" y="646328"/>
                </a:lnTo>
                <a:lnTo>
                  <a:pt x="0" y="6463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70" y="2923760"/>
            <a:ext cx="2438977" cy="479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1885"/>
              </a:lnSpc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Metadata is important!  Suggested, but not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required.</a:t>
            </a:r>
            <a:endParaRPr sz="16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6379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85800" y="2441066"/>
            <a:ext cx="7772400" cy="848743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164202"/>
            <a:r>
              <a:rPr sz="3900" spc="-4" dirty="0"/>
              <a:t>Submission is </a:t>
            </a:r>
            <a:r>
              <a:rPr sz="3900" dirty="0"/>
              <a:t>done</a:t>
            </a:r>
            <a:r>
              <a:rPr sz="3900" spc="-40" dirty="0"/>
              <a:t> </a:t>
            </a:r>
            <a:r>
              <a:rPr sz="3900" dirty="0"/>
              <a:t>…</a:t>
            </a:r>
            <a:endParaRPr sz="3900"/>
          </a:p>
        </p:txBody>
      </p:sp>
      <p:sp>
        <p:nvSpPr>
          <p:cNvPr id="3" name="object 3"/>
          <p:cNvSpPr/>
          <p:nvPr/>
        </p:nvSpPr>
        <p:spPr>
          <a:xfrm>
            <a:off x="3579760" y="1654268"/>
            <a:ext cx="5149445" cy="4684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5147" y="2724061"/>
            <a:ext cx="2393950" cy="10698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2782"/>
              </a:lnSpc>
            </a:pPr>
            <a:r>
              <a:rPr sz="2300" spc="-4" dirty="0">
                <a:latin typeface="Calibri"/>
                <a:cs typeface="Calibri"/>
              </a:rPr>
              <a:t>when </a:t>
            </a:r>
            <a:r>
              <a:rPr sz="2300" dirty="0">
                <a:latin typeface="Calibri"/>
                <a:cs typeface="Calibri"/>
              </a:rPr>
              <a:t>the  </a:t>
            </a:r>
            <a:r>
              <a:rPr sz="2300" spc="-4" dirty="0">
                <a:latin typeface="Calibri"/>
                <a:cs typeface="Calibri"/>
              </a:rPr>
              <a:t>completed</a:t>
            </a:r>
            <a:r>
              <a:rPr sz="2300" spc="-40" dirty="0">
                <a:latin typeface="Calibri"/>
                <a:cs typeface="Calibri"/>
              </a:rPr>
              <a:t> </a:t>
            </a:r>
            <a:r>
              <a:rPr sz="2300" spc="-4" dirty="0">
                <a:latin typeface="Calibri"/>
                <a:cs typeface="Calibri"/>
              </a:rPr>
              <a:t>sections  </a:t>
            </a:r>
            <a:r>
              <a:rPr sz="2300" dirty="0">
                <a:latin typeface="Calibri"/>
                <a:cs typeface="Calibri"/>
              </a:rPr>
              <a:t>turn</a:t>
            </a:r>
            <a:r>
              <a:rPr sz="2300" spc="-90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green.</a:t>
            </a:r>
            <a:endParaRPr sz="23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584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7136" marR="4559" indent="-1331167"/>
            <a:r>
              <a:rPr sz="3600" spc="-4" dirty="0"/>
              <a:t>How </a:t>
            </a:r>
            <a:r>
              <a:rPr sz="3600" dirty="0"/>
              <a:t>far </a:t>
            </a:r>
            <a:r>
              <a:rPr sz="3600" spc="-4" dirty="0"/>
              <a:t>along </a:t>
            </a:r>
            <a:r>
              <a:rPr sz="3600" dirty="0"/>
              <a:t>has </a:t>
            </a:r>
            <a:r>
              <a:rPr sz="3600" spc="-4" dirty="0"/>
              <a:t>my</a:t>
            </a:r>
            <a:r>
              <a:rPr sz="3600" spc="-54" dirty="0"/>
              <a:t> </a:t>
            </a:r>
            <a:r>
              <a:rPr sz="3600" dirty="0"/>
              <a:t>data  </a:t>
            </a:r>
            <a:r>
              <a:rPr sz="3600" spc="-4" dirty="0"/>
              <a:t>progressed?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708958" y="1981054"/>
            <a:ext cx="7750845" cy="2322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6597" y="4661647"/>
            <a:ext cx="5792932" cy="1548093"/>
          </a:xfrm>
          <a:custGeom>
            <a:avLst/>
            <a:gdLst/>
            <a:ahLst/>
            <a:cxnLst/>
            <a:rect l="l" t="t" r="r" b="b"/>
            <a:pathLst>
              <a:path w="6372225" h="1754504">
                <a:moveTo>
                  <a:pt x="0" y="0"/>
                </a:moveTo>
                <a:lnTo>
                  <a:pt x="6371825" y="0"/>
                </a:lnTo>
                <a:lnTo>
                  <a:pt x="6371825" y="1754328"/>
                </a:lnTo>
                <a:lnTo>
                  <a:pt x="0" y="175432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9EC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9724" y="4703198"/>
            <a:ext cx="997527" cy="736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9500"/>
              </a:lnSpc>
            </a:pPr>
            <a:r>
              <a:rPr sz="1600" b="1" spc="-4" dirty="0">
                <a:latin typeface="Courier New"/>
                <a:cs typeface="Courier New"/>
              </a:rPr>
              <a:t>Progress  </a:t>
            </a:r>
            <a:r>
              <a:rPr sz="1600" dirty="0">
                <a:latin typeface="Courier New"/>
                <a:cs typeface="Courier New"/>
              </a:rPr>
              <a:t>Green  Blue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9724" y="5420375"/>
            <a:ext cx="956541" cy="736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9500"/>
              </a:lnSpc>
            </a:pPr>
            <a:r>
              <a:rPr sz="1600" dirty="0">
                <a:latin typeface="Courier New"/>
                <a:cs typeface="Courier New"/>
              </a:rPr>
              <a:t>Orange</a:t>
            </a:r>
            <a:r>
              <a:rPr sz="1600" spc="-417" dirty="0">
                <a:latin typeface="Courier New"/>
                <a:cs typeface="Courier New"/>
              </a:rPr>
              <a:t> </a:t>
            </a:r>
            <a:r>
              <a:rPr sz="1600" dirty="0">
                <a:latin typeface="Courier New"/>
                <a:cs typeface="Courier New"/>
              </a:rPr>
              <a:t>=  Red  Gray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30996" y="4701988"/>
            <a:ext cx="4739409" cy="1480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204">
              <a:lnSpc>
                <a:spcPts val="1911"/>
              </a:lnSpc>
            </a:pPr>
            <a:r>
              <a:rPr sz="1600" b="1" spc="-4" dirty="0">
                <a:latin typeface="Courier New"/>
                <a:cs typeface="Courier New"/>
              </a:rPr>
              <a:t>Bar</a:t>
            </a:r>
            <a:r>
              <a:rPr sz="1600" b="1" spc="-85" dirty="0">
                <a:latin typeface="Courier New"/>
                <a:cs typeface="Courier New"/>
              </a:rPr>
              <a:t> </a:t>
            </a:r>
            <a:r>
              <a:rPr sz="1600" b="1" spc="-4" dirty="0">
                <a:latin typeface="Courier New"/>
                <a:cs typeface="Courier New"/>
              </a:rPr>
              <a:t>Legend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911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completed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successfully</a:t>
            </a:r>
            <a:endParaRPr sz="1600">
              <a:latin typeface="Courier New"/>
              <a:cs typeface="Courier New"/>
            </a:endParaRPr>
          </a:p>
          <a:p>
            <a:pPr marL="246175" marR="2947259" indent="-246745">
              <a:lnSpc>
                <a:spcPts val="1885"/>
              </a:lnSpc>
              <a:spcBef>
                <a:spcPts val="144"/>
              </a:spcBef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in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progress  queued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stage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894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error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911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waiting for other stages to</a:t>
            </a:r>
            <a:r>
              <a:rPr sz="1600" spc="-49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complete</a:t>
            </a:r>
            <a:endParaRPr sz="160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750662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515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875" y="650087"/>
            <a:ext cx="2618974" cy="43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516"/>
          <p:cNvSpPr txBox="1"/>
          <p:nvPr/>
        </p:nvSpPr>
        <p:spPr>
          <a:xfrm>
            <a:off x="311712" y="4818775"/>
            <a:ext cx="8520600" cy="2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Conducting a Microbiome Study. Goodrich et al. 2014. Cell.</a:t>
            </a:r>
          </a:p>
        </p:txBody>
      </p:sp>
      <p:sp>
        <p:nvSpPr>
          <p:cNvPr id="4" name="Shape 517"/>
          <p:cNvSpPr/>
          <p:nvPr/>
        </p:nvSpPr>
        <p:spPr>
          <a:xfrm>
            <a:off x="707875" y="1213833"/>
            <a:ext cx="2619000" cy="4422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rgbClr val="7F6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/>
              <a:t>Sample Information</a:t>
            </a:r>
          </a:p>
        </p:txBody>
      </p:sp>
      <p:sp>
        <p:nvSpPr>
          <p:cNvPr id="5" name="Shape 518"/>
          <p:cNvSpPr/>
          <p:nvPr/>
        </p:nvSpPr>
        <p:spPr>
          <a:xfrm>
            <a:off x="707875" y="2017310"/>
            <a:ext cx="2619000" cy="6327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B45F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/>
              <a:t>Sequence Data</a:t>
            </a:r>
          </a:p>
        </p:txBody>
      </p:sp>
      <p:pic>
        <p:nvPicPr>
          <p:cNvPr id="6" name="Shape 5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799" y="1467098"/>
            <a:ext cx="1724525" cy="22093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20"/>
          <p:cNvSpPr/>
          <p:nvPr/>
        </p:nvSpPr>
        <p:spPr>
          <a:xfrm>
            <a:off x="5990050" y="2530325"/>
            <a:ext cx="1009200" cy="278700"/>
          </a:xfrm>
          <a:prstGeom prst="rightArrow">
            <a:avLst>
              <a:gd name="adj1" fmla="val 50000"/>
              <a:gd name="adj2" fmla="val 169272"/>
            </a:avLst>
          </a:prstGeom>
          <a:solidFill>
            <a:srgbClr val="000000"/>
          </a:solidFill>
          <a:ln w="952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521"/>
          <p:cNvSpPr txBox="1"/>
          <p:nvPr/>
        </p:nvSpPr>
        <p:spPr>
          <a:xfrm>
            <a:off x="7342450" y="1656775"/>
            <a:ext cx="1182300" cy="4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Noto Sans Symbols"/>
                <a:ea typeface="Noto Sans Symbols"/>
                <a:cs typeface="Noto Sans Symbols"/>
                <a:sym typeface="Noto Sans Symbols"/>
              </a:rPr>
              <a:t>nurture</a:t>
            </a:r>
          </a:p>
        </p:txBody>
      </p:sp>
    </p:spTree>
    <p:extLst>
      <p:ext uri="{BB962C8B-B14F-4D97-AF65-F5344CB8AC3E}">
        <p14:creationId xmlns:p14="http://schemas.microsoft.com/office/powerpoint/2010/main" val="1129295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26"/>
          <p:cNvSpPr txBox="1">
            <a:spLocks/>
          </p:cNvSpPr>
          <p:nvPr/>
        </p:nvSpPr>
        <p:spPr>
          <a:xfrm>
            <a:off x="311700" y="216425"/>
            <a:ext cx="6625500" cy="127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" sz="2400" smtClean="0"/>
              <a:t>The </a:t>
            </a:r>
            <a:r>
              <a:rPr lang="en" sz="2400" i="1" smtClean="0"/>
              <a:t>small subunit ribosomal RNA</a:t>
            </a:r>
            <a:r>
              <a:rPr lang="en" sz="2400" smtClean="0"/>
              <a:t> gene is frequently used to “fingerprint” different microbial organisms.</a:t>
            </a:r>
            <a:endParaRPr lang="en" sz="2400"/>
          </a:p>
        </p:txBody>
      </p:sp>
      <p:sp>
        <p:nvSpPr>
          <p:cNvPr id="3" name="Shape 527"/>
          <p:cNvSpPr txBox="1">
            <a:spLocks/>
          </p:cNvSpPr>
          <p:nvPr/>
        </p:nvSpPr>
        <p:spPr>
          <a:xfrm>
            <a:off x="441525" y="1495025"/>
            <a:ext cx="3999900" cy="309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/>
              <a:buNone/>
            </a:pPr>
            <a:endParaRPr lang="en-US" sz="1800" dirty="0" smtClean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Font typeface="Arial"/>
              <a:buNone/>
            </a:pPr>
            <a:endParaRPr lang="en-US" sz="1800" dirty="0" smtClean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dirty="0" smtClean="0">
                <a:solidFill>
                  <a:schemeClr val="dk1"/>
                </a:solidFill>
              </a:rPr>
              <a:t>Why this gene?</a:t>
            </a:r>
          </a:p>
          <a:p>
            <a:pPr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800" dirty="0" smtClean="0">
                <a:solidFill>
                  <a:schemeClr val="dk1"/>
                </a:solidFill>
              </a:rPr>
              <a:t>It’s ubiquitous.</a:t>
            </a:r>
          </a:p>
          <a:p>
            <a:pPr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800" dirty="0" smtClean="0">
                <a:solidFill>
                  <a:schemeClr val="dk1"/>
                </a:solidFill>
              </a:rPr>
              <a:t>Contains regions that identical across organisms, and regions that are variable across organisms.</a:t>
            </a:r>
          </a:p>
          <a:p>
            <a:pPr>
              <a:spcBef>
                <a:spcPts val="0"/>
              </a:spcBef>
              <a:buFont typeface="Arial"/>
              <a:buNone/>
            </a:pPr>
            <a:endParaRPr lang="en-US" sz="1800" dirty="0"/>
          </a:p>
        </p:txBody>
      </p:sp>
      <p:pic>
        <p:nvPicPr>
          <p:cNvPr id="4" name="Shape 528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999" y="1372087"/>
            <a:ext cx="2627174" cy="3343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8865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56"/>
          <p:cNvSpPr txBox="1">
            <a:spLocks/>
          </p:cNvSpPr>
          <p:nvPr/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" smtClean="0"/>
              <a:t>FASTA Format</a:t>
            </a:r>
            <a:endParaRPr lang="en"/>
          </a:p>
        </p:txBody>
      </p:sp>
      <p:sp>
        <p:nvSpPr>
          <p:cNvPr id="3" name="Shape 557"/>
          <p:cNvSpPr txBox="1">
            <a:spLocks/>
          </p:cNvSpPr>
          <p:nvPr/>
        </p:nvSpPr>
        <p:spPr>
          <a:xfrm>
            <a:off x="156979" y="1063378"/>
            <a:ext cx="8529821" cy="353127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228600">
              <a:spcBef>
                <a:spcPts val="0"/>
              </a:spcBef>
            </a:pPr>
            <a:r>
              <a:rPr lang="en" dirty="0" smtClean="0"/>
              <a:t>Record file to store sequences</a:t>
            </a:r>
          </a:p>
        </p:txBody>
      </p:sp>
      <p:sp>
        <p:nvSpPr>
          <p:cNvPr id="4" name="Shape 558"/>
          <p:cNvSpPr txBox="1"/>
          <p:nvPr/>
        </p:nvSpPr>
        <p:spPr>
          <a:xfrm>
            <a:off x="156979" y="1897766"/>
            <a:ext cx="8688071" cy="24640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en" b="1" dirty="0">
                <a:latin typeface="Courier New"/>
                <a:ea typeface="Courier New"/>
                <a:cs typeface="Courier New"/>
                <a:sym typeface="Courier New"/>
              </a:rPr>
              <a:t>MCHU</a:t>
            </a: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 - Calmodulin - Human, rabbit, bovine, rat, and chicken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ADQLTEEQIAEFKEAFSLFDKDGDGTITTKELGTVMRSLGQNPTEAELQDMINEVDADGNGTID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FPEFLTMMARKMKDTDSEEEIREAFRVFDKDGNGYISAAELRHVMTNLGEKLTDEEVDEMIREA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DIDGDGQVNYEEFVQMMTAK*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en" b="1" dirty="0">
                <a:latin typeface="Courier New"/>
                <a:ea typeface="Courier New"/>
                <a:cs typeface="Courier New"/>
                <a:sym typeface="Courier New"/>
              </a:rPr>
              <a:t>gi|5524211|gb|AAD44166.1|</a:t>
            </a: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 cytochrome b [Elephas maximus maximus]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LCLYTHIGRNIYYGSYLYSETWNTGIMLLLITMATAFMGYVLPWGQMSFWGATVITNLFSAIPYIGTNLV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EWIWGGFSVDKATLNRFFAFHFILPFTMVALAGVHLTFLHETGSNNPLGLTSDSDKIPFHPYYTIKDFLG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LLILILLLLLLALLSPDMLGDPDNHMPADPLNTPLHIKPEWYFLFAYAILRSVPNKLGGVLALFLSIVIL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GLMPFLHTSKHRSMMLRPLSQALFWTLTMDLLTLTWIGSQPVEYPYTIIGQMASILYFSIILAFLPIAGX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 dirty="0">
                <a:latin typeface="Courier New"/>
                <a:ea typeface="Courier New"/>
                <a:cs typeface="Courier New"/>
                <a:sym typeface="Courier New"/>
              </a:rPr>
              <a:t>IENY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74699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64"/>
          <p:cNvSpPr txBox="1">
            <a:spLocks/>
          </p:cNvSpPr>
          <p:nvPr/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" smtClean="0"/>
              <a:t>FASTQ Format</a:t>
            </a:r>
            <a:endParaRPr lang="en"/>
          </a:p>
        </p:txBody>
      </p:sp>
      <p:sp>
        <p:nvSpPr>
          <p:cNvPr id="3" name="Shape 565"/>
          <p:cNvSpPr txBox="1">
            <a:spLocks/>
          </p:cNvSpPr>
          <p:nvPr/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228600">
              <a:spcBef>
                <a:spcPts val="0"/>
              </a:spcBef>
            </a:pPr>
            <a:r>
              <a:rPr lang="en" smtClean="0"/>
              <a:t>Record file to store sequences &amp; quality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"/>
          </a:p>
        </p:txBody>
      </p:sp>
      <p:sp>
        <p:nvSpPr>
          <p:cNvPr id="4" name="Shape 566"/>
          <p:cNvSpPr txBox="1"/>
          <p:nvPr/>
        </p:nvSpPr>
        <p:spPr>
          <a:xfrm>
            <a:off x="298950" y="2194925"/>
            <a:ext cx="8546100" cy="216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@</a:t>
            </a:r>
            <a:r>
              <a:rPr lang="en" b="1">
                <a:latin typeface="Courier New"/>
                <a:ea typeface="Courier New"/>
                <a:cs typeface="Courier New"/>
                <a:sym typeface="Courier New"/>
              </a:rPr>
              <a:t>SEQ_1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GATTTGGGGTTCAAAGCAGTATCGATCAAATAGTAAATCCATTTGTTCAACTCACAGTTT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!''*((((***+))%%%++)(%%%%).1***-+*''))**55CCF&gt;&gt;&gt;&gt;&gt;&gt;CCCCCCC65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@</a:t>
            </a:r>
            <a:r>
              <a:rPr lang="en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SEQ_2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GATTTGGGCCCAAAGAGAGTATCGATCAAATAGTAAATCCATTTGTTCAACTCACAGTTT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!''*((((***+))’’’’’_(_%_%).1***-+*''))**55CCF&gt;&gt;&gt;&gt;&gt;&gt;CCCCCCC65</a:t>
            </a:r>
          </a:p>
          <a:p>
            <a:pPr lvl="0" rtl="0">
              <a:spcBef>
                <a:spcPts val="0"/>
              </a:spcBef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Shape 567"/>
          <p:cNvSpPr txBox="1"/>
          <p:nvPr/>
        </p:nvSpPr>
        <p:spPr>
          <a:xfrm>
            <a:off x="261525" y="4716775"/>
            <a:ext cx="8779800" cy="30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https://en.wikipedia.org/wiki/FASTQ_format</a:t>
            </a:r>
          </a:p>
        </p:txBody>
      </p:sp>
    </p:spTree>
    <p:extLst>
      <p:ext uri="{BB962C8B-B14F-4D97-AF65-F5344CB8AC3E}">
        <p14:creationId xmlns:p14="http://schemas.microsoft.com/office/powerpoint/2010/main" val="382493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American Typewriter"/>
                <a:cs typeface="American Typewriter"/>
              </a:rPr>
              <a:t>What are the limitations of each of these techniques ?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659687" y="1622154"/>
            <a:ext cx="5670601" cy="51181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/>
          <p:cNvSpPr txBox="1"/>
          <p:nvPr/>
        </p:nvSpPr>
        <p:spPr>
          <a:xfrm>
            <a:off x="0" y="1787595"/>
            <a:ext cx="1945005" cy="558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200"/>
              </a:lnSpc>
            </a:pPr>
            <a:r>
              <a:rPr sz="1600" spc="-5" dirty="0">
                <a:latin typeface="Arial"/>
                <a:cs typeface="Arial"/>
              </a:rPr>
              <a:t>Sequence-based  (computational)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42275" y="1762472"/>
            <a:ext cx="1901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ts val="2200"/>
              </a:lnSpc>
            </a:pPr>
            <a:r>
              <a:rPr lang="en-US" spc="-5" dirty="0" smtClean="0">
                <a:latin typeface="Arial"/>
                <a:cs typeface="Arial"/>
              </a:rPr>
              <a:t>Functional  (experimental)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8393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72"/>
          <p:cNvSpPr/>
          <p:nvPr/>
        </p:nvSpPr>
        <p:spPr>
          <a:xfrm>
            <a:off x="209850" y="39449"/>
            <a:ext cx="7127400" cy="770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Extract DNA, isolate and amplify the rRNA from all samples using barcoded PCR, and sequence.</a:t>
            </a:r>
          </a:p>
        </p:txBody>
      </p:sp>
      <p:sp>
        <p:nvSpPr>
          <p:cNvPr id="3" name="Shape 573"/>
          <p:cNvSpPr txBox="1"/>
          <p:nvPr/>
        </p:nvSpPr>
        <p:spPr>
          <a:xfrm>
            <a:off x="57450" y="768021"/>
            <a:ext cx="2079000" cy="4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Barcoded per-sample rRNA</a:t>
            </a:r>
          </a:p>
        </p:txBody>
      </p:sp>
      <p:pic>
        <p:nvPicPr>
          <p:cNvPr id="4" name="Shape 574" descr="Screen Shot 2011-10-23 at 6.55.29 P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8863" y="1338293"/>
            <a:ext cx="1923000" cy="1130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Shape 575"/>
          <p:cNvGrpSpPr/>
          <p:nvPr/>
        </p:nvGrpSpPr>
        <p:grpSpPr>
          <a:xfrm>
            <a:off x="2368730" y="809650"/>
            <a:ext cx="2617500" cy="1760575"/>
            <a:chOff x="2368730" y="1800250"/>
            <a:chExt cx="2617500" cy="1760575"/>
          </a:xfrm>
        </p:grpSpPr>
        <p:grpSp>
          <p:nvGrpSpPr>
            <p:cNvPr id="6" name="Shape 576"/>
            <p:cNvGrpSpPr/>
            <p:nvPr/>
          </p:nvGrpSpPr>
          <p:grpSpPr>
            <a:xfrm>
              <a:off x="2368730" y="1800250"/>
              <a:ext cx="2617500" cy="382223"/>
              <a:chOff x="2368730" y="1800250"/>
              <a:chExt cx="2617500" cy="382223"/>
            </a:xfrm>
          </p:grpSpPr>
          <p:cxnSp>
            <p:nvCxnSpPr>
              <p:cNvPr id="8" name="Shape 577"/>
              <p:cNvCxnSpPr/>
              <p:nvPr/>
            </p:nvCxnSpPr>
            <p:spPr>
              <a:xfrm rot="10800000">
                <a:off x="2368730" y="2182473"/>
                <a:ext cx="26175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/>
                <a:headEnd type="stealth" w="med" len="med"/>
                <a:tailEnd type="none" w="med" len="med"/>
              </a:ln>
            </p:spPr>
          </p:cxnSp>
          <p:sp>
            <p:nvSpPr>
              <p:cNvPr id="9" name="Shape 578"/>
              <p:cNvSpPr/>
              <p:nvPr/>
            </p:nvSpPr>
            <p:spPr>
              <a:xfrm>
                <a:off x="2654330" y="1800250"/>
                <a:ext cx="2046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r>
                  <a:rPr lang="en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Pool </a:t>
                </a:r>
                <a:r>
                  <a:rPr lang="en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and sequence samples</a:t>
                </a:r>
              </a:p>
            </p:txBody>
          </p:sp>
        </p:grpSp>
        <p:pic>
          <p:nvPicPr>
            <p:cNvPr id="7" name="Shape 579"/>
            <p:cNvPicPr preferRelativeResize="0"/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9224" y="2308275"/>
              <a:ext cx="2319525" cy="12525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" name="Shape 580"/>
          <p:cNvGrpSpPr/>
          <p:nvPr/>
        </p:nvGrpSpPr>
        <p:grpSpPr>
          <a:xfrm>
            <a:off x="5218600" y="715250"/>
            <a:ext cx="3615900" cy="4167100"/>
            <a:chOff x="5371000" y="1248650"/>
            <a:chExt cx="3615900" cy="4167100"/>
          </a:xfrm>
        </p:grpSpPr>
        <p:sp>
          <p:nvSpPr>
            <p:cNvPr id="11" name="Shape 581"/>
            <p:cNvSpPr txBox="1"/>
            <p:nvPr/>
          </p:nvSpPr>
          <p:spPr>
            <a:xfrm>
              <a:off x="5371000" y="1487550"/>
              <a:ext cx="3615900" cy="39282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@HWI-6X_9267:1:1:25:1051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GACGAAGGTGACGACCGTTGCTCGGAATCACTGGGCATAAAGCGCGCGTAGGTGGCTTGGTAAGTCCATGGTGAAATCCCTCGGCTCAACCGAGGAACTG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abaaaaa`^`a_]^\``\``a`^`]]]^^`a[VXGX``Z_\\\_^\a^SYOZVVSVYGYVDXOZVT\TITBBBBBBBBBBBBBBBBBBBBBBBBBBBBBB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@HWI-6X_9267:1:1:25:267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TACGTATGGGGCAAGCGTTATCCGGAATTATTGGGCGTAAAGAGTGCGTAGGTGGTGGCTTAAGCGCAGGGTTTAAGGCAATGGCTTAACTATTGTTCTC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aa^^[__^^^_^_^[^^[^^____ZZ[^^[^]ZUZ]]WUZXYU[Q[X]UVXVN[XUWWURZUYY]XXRZRNVTRTNTWUUU^VJVOMIHQU\URRN[BBB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@HWI-6X_9267:1:1:25:609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TACGTAGGGGGCAAGCGTTATCCGGATTTACTGGGTGTAAAGGGAGCGTAGACGGATGGACAAGTCTGATGTGAAAGGCTGGGGCTCAACCCCGGGACGG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aaab`aaa`aaaaaaaaaaaaaaaa^aaaaaaaaYQ^`_^]a_]\a`a]``]Z_[][I^^aZZ^WW^_^`ZZ_T]XY^^\^ZX\ZJS[W[V^\HOVYTET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@HWI-6X_9267:1:1:25:519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GACGGAGGATGCAAGTGTTATCCGGAATCACTGGGCGTAAAGCGTCTGTAGGTGGTTTACTAAGTCAACTGTTAAATCTTGAGGCTCAACCTCGAAATCG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abaaaaaa`aaaaaa\aaaaaaa```aa_aaaa^Z__[ZY^aa`U[`^[]]YZ]WY]]_Z_XX\\[]]]^`[\XTVX]`T_VZ[]ZXVXYFX_VYJWWZL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@HWI-6X_9267:1:1:25:1109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TACGGAGGGTGCGAGCGTTAATCGGAATTACTGGGCGTAAAGCGTACGTAGGCGGTTAGGTAAGTCAGATGTGAAAGCCCCGGGCTCCACCTGGGAATGG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aaaba^`a^N_`\_``a_a]Zaa^^\Z`[M]a`[VYa^_X^_Z]NZ\`]TY\]_^RVH_PHOWZM[PTRPTRYUBBBBBBBBBBBBBBBBBBBBBBBBBB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12" name="Shape 582"/>
            <p:cNvSpPr/>
            <p:nvPr/>
          </p:nvSpPr>
          <p:spPr>
            <a:xfrm>
              <a:off x="5372597" y="1248650"/>
              <a:ext cx="1804200" cy="238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000">
                  <a:latin typeface="Courier New"/>
                  <a:ea typeface="Courier New"/>
                  <a:cs typeface="Courier New"/>
                  <a:sym typeface="Courier New"/>
                </a:rPr>
                <a:t>sequences.fastq(.gz)</a:t>
              </a:r>
            </a:p>
          </p:txBody>
        </p:sp>
      </p:grpSp>
      <p:grpSp>
        <p:nvGrpSpPr>
          <p:cNvPr id="13" name="Shape 583"/>
          <p:cNvGrpSpPr/>
          <p:nvPr/>
        </p:nvGrpSpPr>
        <p:grpSpPr>
          <a:xfrm>
            <a:off x="7013147" y="1979539"/>
            <a:ext cx="3270002" cy="4052410"/>
            <a:chOff x="7241747" y="2055739"/>
            <a:chExt cx="3270002" cy="4052410"/>
          </a:xfrm>
        </p:grpSpPr>
        <p:sp>
          <p:nvSpPr>
            <p:cNvPr id="14" name="Shape 584"/>
            <p:cNvSpPr txBox="1"/>
            <p:nvPr/>
          </p:nvSpPr>
          <p:spPr>
            <a:xfrm>
              <a:off x="7241750" y="2294550"/>
              <a:ext cx="3270000" cy="38136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@HWI-6X_9267:1:1:25:1051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AACGCAC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@HWI-6X_9267:1:1:25:267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AAGAGAT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@HWI-6X_9267:1:1:25:609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AACGCAC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@HWI-6X_9267:1:1:25:519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ACAGCAG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@HWI-6X_9267:1:1:25:1109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ACAGCTA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@HWI-6X_9267:1:1:25:434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ACACGAG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@HWI-6X_9267:1:1:25:597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ACAGCTA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15" name="Shape 585"/>
            <p:cNvSpPr/>
            <p:nvPr/>
          </p:nvSpPr>
          <p:spPr>
            <a:xfrm>
              <a:off x="7241747" y="2055739"/>
              <a:ext cx="1804200" cy="238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000">
                  <a:latin typeface="Courier New"/>
                  <a:ea typeface="Courier New"/>
                  <a:cs typeface="Courier New"/>
                  <a:sym typeface="Courier New"/>
                </a:rPr>
                <a:t>barcodes.fastq(.gz)</a:t>
              </a:r>
            </a:p>
          </p:txBody>
        </p:sp>
      </p:grpSp>
      <p:sp>
        <p:nvSpPr>
          <p:cNvPr id="16" name="Shape 586"/>
          <p:cNvSpPr/>
          <p:nvPr/>
        </p:nvSpPr>
        <p:spPr>
          <a:xfrm>
            <a:off x="2058075" y="2635477"/>
            <a:ext cx="1751100" cy="238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sample-metadata.tsv</a:t>
            </a:r>
          </a:p>
        </p:txBody>
      </p:sp>
      <p:sp>
        <p:nvSpPr>
          <p:cNvPr id="17" name="Shape 587"/>
          <p:cNvSpPr txBox="1"/>
          <p:nvPr/>
        </p:nvSpPr>
        <p:spPr>
          <a:xfrm>
            <a:off x="657150" y="2872150"/>
            <a:ext cx="1489200" cy="90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Track per-sample barcodes (e.g., in spreadsheet)</a:t>
            </a:r>
          </a:p>
        </p:txBody>
      </p:sp>
      <p:cxnSp>
        <p:nvCxnSpPr>
          <p:cNvPr id="18" name="Shape 588"/>
          <p:cNvCxnSpPr/>
          <p:nvPr/>
        </p:nvCxnSpPr>
        <p:spPr>
          <a:xfrm rot="16200000" flipH="1">
            <a:off x="532500" y="2621975"/>
            <a:ext cx="1437600" cy="1188300"/>
          </a:xfrm>
          <a:prstGeom prst="bentConnector3">
            <a:avLst>
              <a:gd name="adj1" fmla="val 9960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graphicFrame>
        <p:nvGraphicFramePr>
          <p:cNvPr id="19" name="Shape 589"/>
          <p:cNvGraphicFramePr/>
          <p:nvPr/>
        </p:nvGraphicFramePr>
        <p:xfrm>
          <a:off x="2058075" y="2872155"/>
          <a:ext cx="2615550" cy="215422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67975"/>
                <a:gridCol w="1447575"/>
              </a:tblGrid>
              <a:tr h="4240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sample_name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barcode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AACGCAC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4240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AAGAGAT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</a:tr>
              <a:tr h="44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ACAGCAG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</a:tr>
              <a:tr h="44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ACAGCTA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201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94"/>
          <p:cNvSpPr/>
          <p:nvPr/>
        </p:nvSpPr>
        <p:spPr>
          <a:xfrm>
            <a:off x="118975" y="131495"/>
            <a:ext cx="7887600" cy="6221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 sequence reads to samples (i.e., </a:t>
            </a:r>
            <a:r>
              <a:rPr lang="en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demultiplex</a:t>
            </a: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en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demux</a:t>
            </a: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</p:txBody>
      </p:sp>
      <p:grpSp>
        <p:nvGrpSpPr>
          <p:cNvPr id="3" name="Shape 595"/>
          <p:cNvGrpSpPr/>
          <p:nvPr/>
        </p:nvGrpSpPr>
        <p:grpSpPr>
          <a:xfrm>
            <a:off x="5204350" y="895687"/>
            <a:ext cx="3615900" cy="4162995"/>
            <a:chOff x="5371000" y="1248650"/>
            <a:chExt cx="3615900" cy="4167100"/>
          </a:xfrm>
        </p:grpSpPr>
        <p:sp>
          <p:nvSpPr>
            <p:cNvPr id="4" name="Shape 596"/>
            <p:cNvSpPr txBox="1"/>
            <p:nvPr/>
          </p:nvSpPr>
          <p:spPr>
            <a:xfrm>
              <a:off x="5371000" y="1487550"/>
              <a:ext cx="3615900" cy="39282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@HWI-6X_9267:1:1:25:1051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GACGAAGGTGACGACCGTTGCTCGGAATCACTGGGCATAAAGCGCGCGTAGGTGGCTTGGTAAGTCCATGGTGAAATCCCTCGGCTCAACCGAGGAACTG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abaaaaa`^`a_]^\``\``a`^`]]]^^`a[VXGX``Z_\\\_^\a^SYOZVVSVYGYVDXOZVT\TITBBBBBBBBBBBBBBBBBBBBBBBBBBBBBB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@HWI-6X_9267:1:1:25:267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TACGTATGGGGCAAGCGTTATCCGGAATTATTGGGCGTAAAGAGTGCGTAGGTGGTGGCTTAAGCGCAGGGTTTAAGGCAATGGCTTAACTATTGTTCTC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aa^^[__^^^_^_^[^^[^^____ZZ[^^[^]ZUZ]]WUZXYU[Q[X]UVXVN[XUWWURZUYY]XXRZRNVTRTNTWUUU^VJVOMIHQU\URRN[BBB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@HWI-6X_9267:1:1:25:609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TACGTAGGGGGCAAGCGTTATCCGGATTTACTGGGTGTAAAGGGAGCGTAGACGGATGGACAAGTCTGATGTGAAAGGCTGGGGCTCAACCCCGGGACGG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aaab`aaa`aaaaaaaaaaaaaaaa^aaaaaaaaYQ^`_^]a_]\a`a]``]Z_[][I^^aZZ^WW^_^`ZZ_T]XY^^\^ZX\ZJS[W[V^\HOVYTET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@HWI-6X_9267:1:1:25:519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GACGGAGGATGCAAGTGTTATCCGGAATCACTGGGCGTAAAGCGTCTGTAGGTGGTTTACTAAGTCAACTGTTAAATCTTGAGGCTCAACCTCGAAATCG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abaaaaaa`aaaaaa\aaaaaaa```aa_aaaa^Z__[ZY^aa`U[`^[]]YZ]WY]]_Z_XX\\[]]]^`[\XTVX]`T_VZ[]ZXVXYFX_VYJWWZL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@HWI-6X_9267:1:1:25:1109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TACGGAGGGTGCGAGCGTTAATCGGAATTACTGGGCGTAAAGCGTACGTAGGCGGTTAGGTAAGTCAGATGTGAAAGCCCCGGGCTCCACCTGGGAATGG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aaaba^`a^N_`\_``a_a]Zaa^^\Z`[M]a`[VYa^_X^_Z]NZ\`]TY\]_^RVH_PHOWZM[PTRPTRYUBBBBBBBBBBBBBBBBBBBBBBBBBB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D9D2E9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5" name="Shape 597"/>
            <p:cNvSpPr/>
            <p:nvPr/>
          </p:nvSpPr>
          <p:spPr>
            <a:xfrm>
              <a:off x="5372597" y="1248650"/>
              <a:ext cx="1804200" cy="238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000">
                  <a:latin typeface="Courier New"/>
                  <a:ea typeface="Courier New"/>
                  <a:cs typeface="Courier New"/>
                  <a:sym typeface="Courier New"/>
                </a:rPr>
                <a:t>sequences.fastq(.gz)</a:t>
              </a:r>
            </a:p>
          </p:txBody>
        </p:sp>
      </p:grpSp>
      <p:grpSp>
        <p:nvGrpSpPr>
          <p:cNvPr id="6" name="Shape 598"/>
          <p:cNvGrpSpPr/>
          <p:nvPr/>
        </p:nvGrpSpPr>
        <p:grpSpPr>
          <a:xfrm>
            <a:off x="2844950" y="895737"/>
            <a:ext cx="2186007" cy="4162901"/>
            <a:chOff x="7241731" y="2055731"/>
            <a:chExt cx="3270018" cy="4167006"/>
          </a:xfrm>
        </p:grpSpPr>
        <p:sp>
          <p:nvSpPr>
            <p:cNvPr id="7" name="Shape 599"/>
            <p:cNvSpPr txBox="1"/>
            <p:nvPr/>
          </p:nvSpPr>
          <p:spPr>
            <a:xfrm>
              <a:off x="7241750" y="2294537"/>
              <a:ext cx="3270000" cy="39282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@HWI-6X_9267:1:1:25:1051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AACGCAC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@HWI-6X_9267:1:1:25:267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AAGAGAT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C9DAF8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@HWI-6X_9267:1:1:25:609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solidFill>
                    <a:schemeClr val="dk1"/>
                  </a:solidFill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AACGCAC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FCE5CD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E6B8AF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E6B8AF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@HWI-6X_9267:1:1:25:519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ACAGCAG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E6B8AF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D9D2E9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highlight>
                  <a:srgbClr val="D9D2E9"/>
                </a:highlight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@HWI-6X_9267:1:1:25:1109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ACAGCTA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+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 sz="800">
                  <a:highlight>
                    <a:srgbClr val="D9D2E9"/>
                  </a:highlight>
                  <a:latin typeface="Courier New"/>
                  <a:ea typeface="Courier New"/>
                  <a:cs typeface="Courier New"/>
                  <a:sym typeface="Courier New"/>
                </a:rPr>
                <a:t>bbbbbbb</a:t>
              </a:r>
            </a:p>
            <a:p>
              <a:pPr lvl="0" rtl="0">
                <a:spcBef>
                  <a:spcPts val="0"/>
                </a:spcBef>
                <a:buNone/>
              </a:pPr>
              <a:endParaRPr sz="8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8" name="Shape 600"/>
            <p:cNvSpPr/>
            <p:nvPr/>
          </p:nvSpPr>
          <p:spPr>
            <a:xfrm>
              <a:off x="7241731" y="2055731"/>
              <a:ext cx="2619600" cy="238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000">
                  <a:latin typeface="Courier New"/>
                  <a:ea typeface="Courier New"/>
                  <a:cs typeface="Courier New"/>
                  <a:sym typeface="Courier New"/>
                </a:rPr>
                <a:t>barcodes.fastq(.gz)</a:t>
              </a:r>
            </a:p>
          </p:txBody>
        </p:sp>
      </p:grpSp>
      <p:sp>
        <p:nvSpPr>
          <p:cNvPr id="9" name="Shape 601"/>
          <p:cNvSpPr/>
          <p:nvPr/>
        </p:nvSpPr>
        <p:spPr>
          <a:xfrm>
            <a:off x="0" y="1435219"/>
            <a:ext cx="1751100" cy="23856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sample-metadata.tsv</a:t>
            </a:r>
          </a:p>
        </p:txBody>
      </p:sp>
      <p:graphicFrame>
        <p:nvGraphicFramePr>
          <p:cNvPr id="10" name="Shape 602"/>
          <p:cNvGraphicFramePr/>
          <p:nvPr>
            <p:extLst>
              <p:ext uri="{D42A27DB-BD31-4B8C-83A1-F6EECF244321}">
                <p14:modId xmlns:p14="http://schemas.microsoft.com/office/powerpoint/2010/main" val="37013835"/>
              </p:ext>
            </p:extLst>
          </p:nvPr>
        </p:nvGraphicFramePr>
        <p:xfrm>
          <a:off x="0" y="1673785"/>
          <a:ext cx="2615550" cy="215210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67975"/>
                <a:gridCol w="1447575"/>
              </a:tblGrid>
              <a:tr h="42365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sample_name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barcode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65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AACGCAC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42365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AAGAGAT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</a:tr>
              <a:tr h="440566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ACAGCAG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</a:tr>
              <a:tr h="440566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ACAGCTA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3980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/>
          </p:cNvSpPr>
          <p:nvPr/>
        </p:nvSpPr>
        <p:spPr>
          <a:xfrm>
            <a:off x="0" y="99882"/>
            <a:ext cx="9144923" cy="9156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23622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96215">
              <a:spcBef>
                <a:spcPts val="1860"/>
              </a:spcBef>
            </a:pPr>
            <a:r>
              <a:rPr lang="en-US" spc="-5" dirty="0" smtClean="0"/>
              <a:t>Upload </a:t>
            </a:r>
            <a:r>
              <a:rPr lang="en-US" dirty="0" smtClean="0"/>
              <a:t>and</a:t>
            </a:r>
            <a:r>
              <a:rPr lang="en-US" spc="20" dirty="0" smtClean="0"/>
              <a:t> </a:t>
            </a:r>
            <a:r>
              <a:rPr lang="en-US" spc="-5" dirty="0" smtClean="0"/>
              <a:t>Submission- MG RAST</a:t>
            </a:r>
            <a:endParaRPr lang="en-US"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1" y="1155783"/>
            <a:ext cx="8897272" cy="4301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28270" indent="-342900">
              <a:lnSpc>
                <a:spcPct val="778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spc="-5" dirty="0">
                <a:latin typeface="Calibri"/>
                <a:cs typeface="Calibri"/>
              </a:rPr>
              <a:t>Typically, </a:t>
            </a:r>
            <a:r>
              <a:rPr sz="3000" dirty="0">
                <a:latin typeface="Calibri"/>
                <a:cs typeface="Calibri"/>
              </a:rPr>
              <a:t>users </a:t>
            </a:r>
            <a:r>
              <a:rPr sz="3000" spc="-5" dirty="0">
                <a:latin typeface="Calibri"/>
                <a:cs typeface="Calibri"/>
              </a:rPr>
              <a:t>will come </a:t>
            </a:r>
            <a:r>
              <a:rPr sz="3000" dirty="0">
                <a:latin typeface="Calibri"/>
                <a:cs typeface="Calibri"/>
              </a:rPr>
              <a:t>in </a:t>
            </a:r>
            <a:r>
              <a:rPr sz="3000" spc="-5" dirty="0">
                <a:latin typeface="Calibri"/>
                <a:cs typeface="Calibri"/>
              </a:rPr>
              <a:t>with </a:t>
            </a:r>
            <a:r>
              <a:rPr sz="3000" dirty="0">
                <a:latin typeface="Calibri"/>
                <a:cs typeface="Calibri"/>
              </a:rPr>
              <a:t>their </a:t>
            </a:r>
            <a:r>
              <a:rPr sz="3000" spc="-5" dirty="0">
                <a:latin typeface="Calibri"/>
                <a:cs typeface="Calibri"/>
              </a:rPr>
              <a:t>own </a:t>
            </a:r>
            <a:r>
              <a:rPr sz="3000" dirty="0">
                <a:latin typeface="Calibri"/>
                <a:cs typeface="Calibri"/>
              </a:rPr>
              <a:t>data  </a:t>
            </a:r>
            <a:r>
              <a:rPr sz="3000" spc="-5" dirty="0">
                <a:latin typeface="Calibri"/>
                <a:cs typeface="Calibri"/>
              </a:rPr>
              <a:t>and/or looking </a:t>
            </a:r>
            <a:r>
              <a:rPr sz="3000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analyze </a:t>
            </a:r>
            <a:r>
              <a:rPr sz="3000" dirty="0">
                <a:latin typeface="Calibri"/>
                <a:cs typeface="Calibri"/>
              </a:rPr>
              <a:t>public</a:t>
            </a:r>
            <a:r>
              <a:rPr sz="3000" spc="-5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data.</a:t>
            </a:r>
          </a:p>
          <a:p>
            <a:pPr marL="749300" marR="167640" lvl="1" indent="-279400">
              <a:lnSpc>
                <a:spcPct val="79400"/>
              </a:lnSpc>
              <a:spcBef>
                <a:spcPts val="645"/>
              </a:spcBef>
              <a:buClr>
                <a:srgbClr val="008000"/>
              </a:buClr>
              <a:buFont typeface="Arial"/>
              <a:buChar char="–"/>
              <a:tabLst>
                <a:tab pos="755650" algn="l"/>
              </a:tabLst>
            </a:pPr>
            <a:r>
              <a:rPr sz="2600" i="1" dirty="0">
                <a:solidFill>
                  <a:srgbClr val="008F00"/>
                </a:solidFill>
                <a:latin typeface="Calibri"/>
                <a:cs typeface="Calibri"/>
              </a:rPr>
              <a:t>You can use the data you just </a:t>
            </a:r>
            <a:r>
              <a:rPr sz="2600" i="1" spc="-5" dirty="0">
                <a:solidFill>
                  <a:srgbClr val="008F00"/>
                </a:solidFill>
                <a:latin typeface="Calibri"/>
                <a:cs typeface="Calibri"/>
              </a:rPr>
              <a:t>downloaded </a:t>
            </a:r>
            <a:r>
              <a:rPr sz="2600" i="1" dirty="0">
                <a:solidFill>
                  <a:srgbClr val="008F00"/>
                </a:solidFill>
                <a:latin typeface="Calibri"/>
                <a:cs typeface="Calibri"/>
              </a:rPr>
              <a:t>to try</a:t>
            </a:r>
            <a:r>
              <a:rPr sz="2600" i="1" spc="-55" dirty="0">
                <a:solidFill>
                  <a:srgbClr val="008F00"/>
                </a:solidFill>
                <a:latin typeface="Calibri"/>
                <a:cs typeface="Calibri"/>
              </a:rPr>
              <a:t> </a:t>
            </a:r>
            <a:r>
              <a:rPr sz="2600" i="1" dirty="0">
                <a:solidFill>
                  <a:srgbClr val="008F00"/>
                </a:solidFill>
                <a:latin typeface="Calibri"/>
                <a:cs typeface="Calibri"/>
              </a:rPr>
              <a:t>out  </a:t>
            </a:r>
            <a:r>
              <a:rPr sz="2600" i="1" dirty="0">
                <a:solidFill>
                  <a:srgbClr val="008000"/>
                </a:solidFill>
                <a:latin typeface="Calibri"/>
                <a:cs typeface="Calibri"/>
              </a:rPr>
              <a:t>the upload if you don’t have data of your</a:t>
            </a:r>
            <a:r>
              <a:rPr sz="2600" i="1" spc="-85" dirty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sz="2600" i="1" spc="-5" dirty="0">
                <a:solidFill>
                  <a:srgbClr val="008000"/>
                </a:solidFill>
                <a:latin typeface="Calibri"/>
                <a:cs typeface="Calibri"/>
              </a:rPr>
              <a:t>own.</a:t>
            </a:r>
            <a:endParaRPr sz="2600" dirty="0">
              <a:latin typeface="Calibri"/>
              <a:cs typeface="Calibri"/>
            </a:endParaRPr>
          </a:p>
          <a:p>
            <a:pPr marL="355600" marR="26034" indent="-342900">
              <a:lnSpc>
                <a:spcPts val="2880"/>
              </a:lnSpc>
              <a:spcBef>
                <a:spcPts val="7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Calibri"/>
                <a:cs typeface="Calibri"/>
              </a:rPr>
              <a:t>In </a:t>
            </a:r>
            <a:r>
              <a:rPr sz="3000" spc="-5" dirty="0">
                <a:latin typeface="Calibri"/>
                <a:cs typeface="Calibri"/>
              </a:rPr>
              <a:t>order </a:t>
            </a:r>
            <a:r>
              <a:rPr sz="3000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analyze your </a:t>
            </a:r>
            <a:r>
              <a:rPr sz="3000" dirty="0">
                <a:latin typeface="Calibri"/>
                <a:cs typeface="Calibri"/>
              </a:rPr>
              <a:t>data – </a:t>
            </a:r>
            <a:r>
              <a:rPr sz="3000" spc="-5" dirty="0">
                <a:latin typeface="Calibri"/>
                <a:cs typeface="Calibri"/>
              </a:rPr>
              <a:t>follow some </a:t>
            </a:r>
            <a:r>
              <a:rPr sz="3000" dirty="0">
                <a:latin typeface="Calibri"/>
                <a:cs typeface="Calibri"/>
              </a:rPr>
              <a:t>easy  steps to </a:t>
            </a:r>
            <a:r>
              <a:rPr sz="3000" spc="-5" dirty="0">
                <a:latin typeface="Calibri"/>
                <a:cs typeface="Calibri"/>
              </a:rPr>
              <a:t>upload </a:t>
            </a:r>
            <a:r>
              <a:rPr sz="3000" dirty="0">
                <a:latin typeface="Calibri"/>
                <a:cs typeface="Calibri"/>
              </a:rPr>
              <a:t>and submit</a:t>
            </a:r>
            <a:r>
              <a:rPr sz="3000" spc="-7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data.</a:t>
            </a:r>
          </a:p>
          <a:p>
            <a:pPr marL="355600" marR="5080" indent="-342900">
              <a:lnSpc>
                <a:spcPts val="2880"/>
              </a:lnSpc>
              <a:spcBef>
                <a:spcPts val="74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Calibri"/>
                <a:cs typeface="Calibri"/>
              </a:rPr>
              <a:t>Time needed to </a:t>
            </a:r>
            <a:r>
              <a:rPr sz="3000" spc="-5" dirty="0">
                <a:latin typeface="Calibri"/>
                <a:cs typeface="Calibri"/>
              </a:rPr>
              <a:t>process </a:t>
            </a:r>
            <a:r>
              <a:rPr sz="3000" dirty="0">
                <a:latin typeface="Calibri"/>
                <a:cs typeface="Calibri"/>
              </a:rPr>
              <a:t>data varies </a:t>
            </a:r>
            <a:r>
              <a:rPr sz="3000" spc="-5" dirty="0">
                <a:latin typeface="Calibri"/>
                <a:cs typeface="Calibri"/>
              </a:rPr>
              <a:t>considerably  </a:t>
            </a:r>
            <a:r>
              <a:rPr sz="3000" dirty="0">
                <a:latin typeface="Calibri"/>
                <a:cs typeface="Calibri"/>
              </a:rPr>
              <a:t>(average 2 </a:t>
            </a:r>
            <a:r>
              <a:rPr sz="3000" spc="-5" dirty="0">
                <a:latin typeface="Calibri"/>
                <a:cs typeface="Calibri"/>
              </a:rPr>
              <a:t>weeks for WGS), </a:t>
            </a:r>
            <a:r>
              <a:rPr sz="3000" dirty="0">
                <a:latin typeface="Calibri"/>
                <a:cs typeface="Calibri"/>
              </a:rPr>
              <a:t>depending</a:t>
            </a:r>
            <a:r>
              <a:rPr sz="3000" spc="-25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on:</a:t>
            </a:r>
            <a:endParaRPr sz="3000" dirty="0">
              <a:latin typeface="Calibri"/>
              <a:cs typeface="Calibri"/>
            </a:endParaRPr>
          </a:p>
          <a:p>
            <a:pPr marL="829944" lvl="1" indent="-360045">
              <a:lnSpc>
                <a:spcPts val="3110"/>
              </a:lnSpc>
              <a:spcBef>
                <a:spcPts val="25"/>
              </a:spcBef>
              <a:buFont typeface="Arial"/>
              <a:buChar char="–"/>
              <a:tabLst>
                <a:tab pos="829944" algn="l"/>
                <a:tab pos="830580" algn="l"/>
              </a:tabLst>
            </a:pPr>
            <a:r>
              <a:rPr sz="2600" dirty="0">
                <a:latin typeface="Calibri"/>
                <a:cs typeface="Calibri"/>
              </a:rPr>
              <a:t>the size </a:t>
            </a:r>
            <a:r>
              <a:rPr sz="2600" spc="-5" dirty="0">
                <a:latin typeface="Calibri"/>
                <a:cs typeface="Calibri"/>
              </a:rPr>
              <a:t>of your </a:t>
            </a:r>
            <a:r>
              <a:rPr sz="2600" dirty="0">
                <a:latin typeface="Calibri"/>
                <a:cs typeface="Calibri"/>
              </a:rPr>
              <a:t>data</a:t>
            </a:r>
            <a:r>
              <a:rPr sz="2600" spc="-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set(s),</a:t>
            </a:r>
          </a:p>
          <a:p>
            <a:pPr marL="755650" lvl="1" indent="-285750">
              <a:lnSpc>
                <a:spcPts val="3100"/>
              </a:lnSpc>
              <a:buFont typeface="Arial"/>
              <a:buChar char="–"/>
              <a:tabLst>
                <a:tab pos="755650" algn="l"/>
              </a:tabLst>
            </a:pPr>
            <a:r>
              <a:rPr sz="2600" spc="-5" dirty="0">
                <a:latin typeface="Calibri"/>
                <a:cs typeface="Calibri"/>
              </a:rPr>
              <a:t>whether you provide </a:t>
            </a:r>
            <a:r>
              <a:rPr sz="2600" dirty="0">
                <a:latin typeface="Calibri"/>
                <a:cs typeface="Calibri"/>
              </a:rPr>
              <a:t>metadata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and</a:t>
            </a:r>
          </a:p>
          <a:p>
            <a:pPr marL="755650" lvl="1" indent="-285750">
              <a:lnSpc>
                <a:spcPts val="3110"/>
              </a:lnSpc>
              <a:buFont typeface="Arial"/>
              <a:buChar char="–"/>
              <a:tabLst>
                <a:tab pos="755650" algn="l"/>
              </a:tabLst>
            </a:pPr>
            <a:r>
              <a:rPr sz="2600" dirty="0">
                <a:latin typeface="Calibri"/>
                <a:cs typeface="Calibri"/>
              </a:rPr>
              <a:t>if </a:t>
            </a:r>
            <a:r>
              <a:rPr sz="2600" spc="-5" dirty="0">
                <a:latin typeface="Calibri"/>
                <a:cs typeface="Calibri"/>
              </a:rPr>
              <a:t>you </a:t>
            </a:r>
            <a:r>
              <a:rPr sz="2600" dirty="0">
                <a:latin typeface="Calibri"/>
                <a:cs typeface="Calibri"/>
              </a:rPr>
              <a:t>plan to publish data </a:t>
            </a:r>
            <a:r>
              <a:rPr sz="2600" spc="-5" dirty="0">
                <a:latin typeface="Calibri"/>
                <a:cs typeface="Calibri"/>
              </a:rPr>
              <a:t>on</a:t>
            </a:r>
            <a:r>
              <a:rPr sz="2600" spc="-75" dirty="0">
                <a:latin typeface="Calibri"/>
                <a:cs typeface="Calibri"/>
              </a:rPr>
              <a:t> </a:t>
            </a:r>
            <a:r>
              <a:rPr sz="2600" spc="-160" dirty="0">
                <a:latin typeface="Calibri"/>
                <a:cs typeface="Calibri"/>
              </a:rPr>
              <a:t>MG-­‐RAST.</a:t>
            </a:r>
            <a:endParaRPr sz="2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757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21651"/>
            <a:ext cx="8229600" cy="848973"/>
          </a:xfrm>
          <a:prstGeom prst="rect">
            <a:avLst/>
          </a:prstGeom>
        </p:spPr>
        <p:txBody>
          <a:bodyPr vert="horz" wrap="square" lIns="0" tIns="170202" rIns="0" bIns="0" rtlCol="0">
            <a:spAutoFit/>
          </a:bodyPr>
          <a:lstStyle/>
          <a:p>
            <a:pPr marL="965324"/>
            <a:r>
              <a:rPr spc="-4" dirty="0"/>
              <a:t>Uploading </a:t>
            </a:r>
            <a:r>
              <a:rPr dirty="0"/>
              <a:t>to</a:t>
            </a:r>
            <a:r>
              <a:rPr spc="-45" dirty="0"/>
              <a:t> </a:t>
            </a:r>
            <a:r>
              <a:rPr spc="-269" dirty="0"/>
              <a:t>MG-­‐RAST</a:t>
            </a:r>
          </a:p>
        </p:txBody>
      </p:sp>
      <p:sp>
        <p:nvSpPr>
          <p:cNvPr id="3" name="object 3"/>
          <p:cNvSpPr/>
          <p:nvPr/>
        </p:nvSpPr>
        <p:spPr>
          <a:xfrm>
            <a:off x="2186778" y="2278772"/>
            <a:ext cx="6511636" cy="4175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88058" y="1818591"/>
            <a:ext cx="4655705" cy="3866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131" indent="-225660">
              <a:buFont typeface="Arial"/>
              <a:buChar char="•"/>
              <a:tabLst>
                <a:tab pos="344189" algn="l"/>
                <a:tab pos="344759" algn="l"/>
              </a:tabLst>
            </a:pPr>
            <a:r>
              <a:rPr sz="2200" dirty="0">
                <a:latin typeface="Calibri"/>
                <a:cs typeface="Calibri"/>
              </a:rPr>
              <a:t>Green “up” </a:t>
            </a:r>
            <a:r>
              <a:rPr sz="2200" spc="-4" dirty="0">
                <a:latin typeface="Calibri"/>
                <a:cs typeface="Calibri"/>
              </a:rPr>
              <a:t>arrow </a:t>
            </a:r>
            <a:r>
              <a:rPr sz="2200" dirty="0">
                <a:latin typeface="Calibri"/>
                <a:cs typeface="Calibri"/>
              </a:rPr>
              <a:t>takes </a:t>
            </a:r>
            <a:r>
              <a:rPr sz="2200" spc="-4" dirty="0">
                <a:latin typeface="Calibri"/>
                <a:cs typeface="Calibri"/>
              </a:rPr>
              <a:t>you </a:t>
            </a:r>
            <a:r>
              <a:rPr sz="2200" dirty="0">
                <a:latin typeface="Calibri"/>
                <a:cs typeface="Calibri"/>
              </a:rPr>
              <a:t>to</a:t>
            </a:r>
            <a:r>
              <a:rPr sz="2200" spc="-31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upload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  <a:buFont typeface="Arial"/>
              <a:buChar char="•"/>
            </a:pPr>
            <a:endParaRPr sz="3100">
              <a:latin typeface="Times New Roman"/>
              <a:cs typeface="Times New Roman"/>
            </a:endParaRPr>
          </a:p>
          <a:p>
            <a:pPr marL="262131" marR="2680570" indent="-250734">
              <a:lnSpc>
                <a:spcPct val="99500"/>
              </a:lnSpc>
              <a:buFont typeface="Arial"/>
              <a:buChar char="•"/>
              <a:tabLst>
                <a:tab pos="267259" algn="l"/>
                <a:tab pos="267829" algn="l"/>
              </a:tabLst>
            </a:pPr>
            <a:r>
              <a:rPr sz="2200" dirty="0">
                <a:latin typeface="Calibri"/>
                <a:cs typeface="Calibri"/>
              </a:rPr>
              <a:t>Sequences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can  be </a:t>
            </a:r>
            <a:r>
              <a:rPr sz="2200" spc="-4" dirty="0">
                <a:latin typeface="Calibri"/>
                <a:cs typeface="Calibri"/>
              </a:rPr>
              <a:t>in FASTA,  FASTQ, </a:t>
            </a:r>
            <a:r>
              <a:rPr sz="2200" dirty="0">
                <a:latin typeface="Calibri"/>
                <a:cs typeface="Calibri"/>
              </a:rPr>
              <a:t>or </a:t>
            </a:r>
            <a:r>
              <a:rPr sz="2200" spc="-4" dirty="0">
                <a:latin typeface="Calibri"/>
                <a:cs typeface="Calibri"/>
              </a:rPr>
              <a:t>SFF  format.</a:t>
            </a:r>
            <a:endParaRPr sz="2200">
              <a:latin typeface="Calibri"/>
              <a:cs typeface="Calibri"/>
            </a:endParaRPr>
          </a:p>
          <a:p>
            <a:pPr>
              <a:spcBef>
                <a:spcPts val="13"/>
              </a:spcBef>
              <a:buFont typeface="Arial"/>
              <a:buChar char="•"/>
            </a:pPr>
            <a:endParaRPr sz="2300">
              <a:latin typeface="Times New Roman"/>
              <a:cs typeface="Times New Roman"/>
            </a:endParaRPr>
          </a:p>
          <a:p>
            <a:pPr marL="262131" marR="2978601" indent="-250734">
              <a:lnSpc>
                <a:spcPct val="99000"/>
              </a:lnSpc>
              <a:buFont typeface="Arial"/>
              <a:buChar char="•"/>
              <a:tabLst>
                <a:tab pos="267259" algn="l"/>
                <a:tab pos="267829" algn="l"/>
              </a:tabLst>
            </a:pPr>
            <a:r>
              <a:rPr sz="2200" dirty="0">
                <a:latin typeface="Calibri"/>
                <a:cs typeface="Calibri"/>
              </a:rPr>
              <a:t>Can be  compressed  </a:t>
            </a:r>
            <a:r>
              <a:rPr sz="2200" spc="-4" dirty="0">
                <a:latin typeface="Calibri"/>
                <a:cs typeface="Calibri"/>
              </a:rPr>
              <a:t>ﬁles.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7779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429096"/>
            <a:r>
              <a:rPr spc="-4" dirty="0"/>
              <a:t>Elements of </a:t>
            </a:r>
            <a:r>
              <a:rPr dirty="0"/>
              <a:t>the ﬁle</a:t>
            </a:r>
            <a:r>
              <a:rPr spc="-27" dirty="0"/>
              <a:t> </a:t>
            </a:r>
            <a:r>
              <a:rPr spc="-4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1032233" y="1848507"/>
            <a:ext cx="6942663" cy="44566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8705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635467"/>
            <a:r>
              <a:rPr spc="-4" dirty="0"/>
              <a:t>Upload</a:t>
            </a:r>
            <a:r>
              <a:rPr spc="-45" dirty="0"/>
              <a:t> </a:t>
            </a:r>
            <a:r>
              <a:rPr spc="-4" dirty="0"/>
              <a:t>progress</a:t>
            </a:r>
          </a:p>
        </p:txBody>
      </p:sp>
      <p:sp>
        <p:nvSpPr>
          <p:cNvPr id="3" name="object 3"/>
          <p:cNvSpPr/>
          <p:nvPr/>
        </p:nvSpPr>
        <p:spPr>
          <a:xfrm>
            <a:off x="1105355" y="1654268"/>
            <a:ext cx="7038877" cy="40495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4591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763598"/>
            <a:r>
              <a:rPr spc="-4" dirty="0"/>
              <a:t>Now </a:t>
            </a:r>
            <a:r>
              <a:rPr dirty="0"/>
              <a:t>to </a:t>
            </a:r>
            <a:r>
              <a:rPr spc="-4" dirty="0"/>
              <a:t>submit your</a:t>
            </a:r>
            <a:r>
              <a:rPr spc="-40" dirty="0"/>
              <a:t> </a:t>
            </a:r>
            <a:r>
              <a:rPr dirty="0"/>
              <a:t>data</a:t>
            </a:r>
          </a:p>
        </p:txBody>
      </p:sp>
      <p:sp>
        <p:nvSpPr>
          <p:cNvPr id="3" name="object 3"/>
          <p:cNvSpPr/>
          <p:nvPr/>
        </p:nvSpPr>
        <p:spPr>
          <a:xfrm>
            <a:off x="1006012" y="1654272"/>
            <a:ext cx="7307556" cy="43404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9588" y="2869972"/>
            <a:ext cx="2607541" cy="570379"/>
          </a:xfrm>
          <a:custGeom>
            <a:avLst/>
            <a:gdLst/>
            <a:ahLst/>
            <a:cxnLst/>
            <a:rect l="l" t="t" r="r" b="b"/>
            <a:pathLst>
              <a:path w="2868295" h="646429">
                <a:moveTo>
                  <a:pt x="0" y="0"/>
                </a:moveTo>
                <a:lnTo>
                  <a:pt x="2867974" y="0"/>
                </a:lnTo>
                <a:lnTo>
                  <a:pt x="2867974" y="646328"/>
                </a:lnTo>
                <a:lnTo>
                  <a:pt x="0" y="6463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70" y="2923760"/>
            <a:ext cx="2438977" cy="479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1885"/>
              </a:lnSpc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Metadata is important!  Suggested, but not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required.</a:t>
            </a:r>
            <a:endParaRPr sz="16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8408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85800" y="2441066"/>
            <a:ext cx="7772400" cy="848743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164202"/>
            <a:r>
              <a:rPr sz="3900" spc="-4" dirty="0" smtClean="0"/>
              <a:t>is </a:t>
            </a:r>
            <a:r>
              <a:rPr sz="3900" dirty="0"/>
              <a:t>done</a:t>
            </a:r>
            <a:r>
              <a:rPr sz="3900" spc="-40" dirty="0"/>
              <a:t> </a:t>
            </a:r>
            <a:r>
              <a:rPr sz="3900" dirty="0"/>
              <a:t>…</a:t>
            </a:r>
          </a:p>
        </p:txBody>
      </p:sp>
      <p:sp>
        <p:nvSpPr>
          <p:cNvPr id="3" name="object 3"/>
          <p:cNvSpPr/>
          <p:nvPr/>
        </p:nvSpPr>
        <p:spPr>
          <a:xfrm>
            <a:off x="3579760" y="1654268"/>
            <a:ext cx="5149445" cy="4684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5147" y="2724061"/>
            <a:ext cx="2393950" cy="10698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2782"/>
              </a:lnSpc>
            </a:pPr>
            <a:r>
              <a:rPr sz="2300" spc="-4" dirty="0">
                <a:latin typeface="Calibri"/>
                <a:cs typeface="Calibri"/>
              </a:rPr>
              <a:t>when </a:t>
            </a:r>
            <a:r>
              <a:rPr sz="2300" dirty="0">
                <a:latin typeface="Calibri"/>
                <a:cs typeface="Calibri"/>
              </a:rPr>
              <a:t>the  </a:t>
            </a:r>
            <a:r>
              <a:rPr sz="2300" spc="-4" dirty="0">
                <a:latin typeface="Calibri"/>
                <a:cs typeface="Calibri"/>
              </a:rPr>
              <a:t>completed</a:t>
            </a:r>
            <a:r>
              <a:rPr sz="2300" spc="-40" dirty="0">
                <a:latin typeface="Calibri"/>
                <a:cs typeface="Calibri"/>
              </a:rPr>
              <a:t> </a:t>
            </a:r>
            <a:r>
              <a:rPr sz="2300" spc="-4" dirty="0">
                <a:latin typeface="Calibri"/>
                <a:cs typeface="Calibri"/>
              </a:rPr>
              <a:t>sections  </a:t>
            </a:r>
            <a:r>
              <a:rPr sz="2300" dirty="0">
                <a:latin typeface="Calibri"/>
                <a:cs typeface="Calibri"/>
              </a:rPr>
              <a:t>turn</a:t>
            </a:r>
            <a:r>
              <a:rPr sz="2300" spc="-90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green.</a:t>
            </a:r>
            <a:endParaRPr sz="23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5523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7136" marR="4559" indent="-1331167"/>
            <a:r>
              <a:rPr sz="3600" spc="-4" dirty="0"/>
              <a:t>How </a:t>
            </a:r>
            <a:r>
              <a:rPr sz="3600" dirty="0"/>
              <a:t>far </a:t>
            </a:r>
            <a:r>
              <a:rPr sz="3600" spc="-4" dirty="0"/>
              <a:t>along </a:t>
            </a:r>
            <a:r>
              <a:rPr sz="3600" dirty="0"/>
              <a:t>has </a:t>
            </a:r>
            <a:r>
              <a:rPr sz="3600" spc="-4" dirty="0"/>
              <a:t>my</a:t>
            </a:r>
            <a:r>
              <a:rPr sz="3600" spc="-54" dirty="0"/>
              <a:t> </a:t>
            </a:r>
            <a:r>
              <a:rPr sz="3600" dirty="0"/>
              <a:t>data  </a:t>
            </a:r>
            <a:r>
              <a:rPr sz="3600" spc="-4" dirty="0"/>
              <a:t>progressed?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708958" y="1981054"/>
            <a:ext cx="7750845" cy="2322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6597" y="4661647"/>
            <a:ext cx="5792932" cy="1548093"/>
          </a:xfrm>
          <a:custGeom>
            <a:avLst/>
            <a:gdLst/>
            <a:ahLst/>
            <a:cxnLst/>
            <a:rect l="l" t="t" r="r" b="b"/>
            <a:pathLst>
              <a:path w="6372225" h="1754504">
                <a:moveTo>
                  <a:pt x="0" y="0"/>
                </a:moveTo>
                <a:lnTo>
                  <a:pt x="6371825" y="0"/>
                </a:lnTo>
                <a:lnTo>
                  <a:pt x="6371825" y="1754328"/>
                </a:lnTo>
                <a:lnTo>
                  <a:pt x="0" y="175432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9EC2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9724" y="4703198"/>
            <a:ext cx="997527" cy="736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9500"/>
              </a:lnSpc>
            </a:pPr>
            <a:r>
              <a:rPr sz="1600" b="1" spc="-4" dirty="0">
                <a:latin typeface="Courier New"/>
                <a:cs typeface="Courier New"/>
              </a:rPr>
              <a:t>Progress  </a:t>
            </a:r>
            <a:r>
              <a:rPr sz="1600" dirty="0">
                <a:latin typeface="Courier New"/>
                <a:cs typeface="Courier New"/>
              </a:rPr>
              <a:t>Green  Blue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9724" y="5420375"/>
            <a:ext cx="956541" cy="736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9500"/>
              </a:lnSpc>
            </a:pPr>
            <a:r>
              <a:rPr sz="1600" dirty="0">
                <a:latin typeface="Courier New"/>
                <a:cs typeface="Courier New"/>
              </a:rPr>
              <a:t>Orange</a:t>
            </a:r>
            <a:r>
              <a:rPr sz="1600" spc="-417" dirty="0">
                <a:latin typeface="Courier New"/>
                <a:cs typeface="Courier New"/>
              </a:rPr>
              <a:t> </a:t>
            </a:r>
            <a:r>
              <a:rPr sz="1600" dirty="0">
                <a:latin typeface="Courier New"/>
                <a:cs typeface="Courier New"/>
              </a:rPr>
              <a:t>=  Red  Gray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30996" y="4701988"/>
            <a:ext cx="4739409" cy="1480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204">
              <a:lnSpc>
                <a:spcPts val="1911"/>
              </a:lnSpc>
            </a:pPr>
            <a:r>
              <a:rPr sz="1600" b="1" spc="-4" dirty="0">
                <a:latin typeface="Courier New"/>
                <a:cs typeface="Courier New"/>
              </a:rPr>
              <a:t>Bar</a:t>
            </a:r>
            <a:r>
              <a:rPr sz="1600" b="1" spc="-85" dirty="0">
                <a:latin typeface="Courier New"/>
                <a:cs typeface="Courier New"/>
              </a:rPr>
              <a:t> </a:t>
            </a:r>
            <a:r>
              <a:rPr sz="1600" b="1" spc="-4" dirty="0">
                <a:latin typeface="Courier New"/>
                <a:cs typeface="Courier New"/>
              </a:rPr>
              <a:t>Legend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911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completed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successfully</a:t>
            </a:r>
            <a:endParaRPr sz="1600">
              <a:latin typeface="Courier New"/>
              <a:cs typeface="Courier New"/>
            </a:endParaRPr>
          </a:p>
          <a:p>
            <a:pPr marL="246175" marR="2947259" indent="-246745">
              <a:lnSpc>
                <a:spcPts val="1885"/>
              </a:lnSpc>
              <a:spcBef>
                <a:spcPts val="144"/>
              </a:spcBef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in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progress  queued</a:t>
            </a:r>
            <a:r>
              <a:rPr sz="1600" spc="-85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stage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894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error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911"/>
              </a:lnSpc>
              <a:tabLst>
                <a:tab pos="245605" algn="l"/>
              </a:tabLst>
            </a:pPr>
            <a:r>
              <a:rPr sz="1600" dirty="0">
                <a:latin typeface="Courier New"/>
                <a:cs typeface="Courier New"/>
              </a:rPr>
              <a:t>=	</a:t>
            </a:r>
            <a:r>
              <a:rPr sz="1600" spc="-4" dirty="0">
                <a:latin typeface="Courier New"/>
                <a:cs typeface="Courier New"/>
              </a:rPr>
              <a:t>waiting for other stages to</a:t>
            </a:r>
            <a:r>
              <a:rPr sz="1600" spc="-49" dirty="0">
                <a:latin typeface="Courier New"/>
                <a:cs typeface="Courier New"/>
              </a:rPr>
              <a:t> </a:t>
            </a:r>
            <a:r>
              <a:rPr sz="1600" spc="-4" dirty="0">
                <a:latin typeface="Courier New"/>
                <a:cs typeface="Courier New"/>
              </a:rPr>
              <a:t>complete</a:t>
            </a:r>
            <a:endParaRPr sz="160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12184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08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513" y="320737"/>
            <a:ext cx="2618974" cy="43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609"/>
          <p:cNvSpPr txBox="1"/>
          <p:nvPr/>
        </p:nvSpPr>
        <p:spPr>
          <a:xfrm>
            <a:off x="311712" y="4818775"/>
            <a:ext cx="8520600" cy="2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Conducting a Microbiome Study. Goodrich et al. 2014. Cell.</a:t>
            </a:r>
          </a:p>
        </p:txBody>
      </p:sp>
      <p:sp>
        <p:nvSpPr>
          <p:cNvPr id="4" name="Shape 610"/>
          <p:cNvSpPr/>
          <p:nvPr/>
        </p:nvSpPr>
        <p:spPr>
          <a:xfrm>
            <a:off x="707875" y="898200"/>
            <a:ext cx="2619000" cy="4422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rgbClr val="7F6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Sample Information</a:t>
            </a:r>
          </a:p>
        </p:txBody>
      </p:sp>
      <p:sp>
        <p:nvSpPr>
          <p:cNvPr id="5" name="Shape 611"/>
          <p:cNvSpPr/>
          <p:nvPr/>
        </p:nvSpPr>
        <p:spPr>
          <a:xfrm>
            <a:off x="707875" y="1701950"/>
            <a:ext cx="2619000" cy="6327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B45F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Sequence Data</a:t>
            </a:r>
          </a:p>
        </p:txBody>
      </p:sp>
      <p:sp>
        <p:nvSpPr>
          <p:cNvPr id="6" name="Shape 612"/>
          <p:cNvSpPr/>
          <p:nvPr/>
        </p:nvSpPr>
        <p:spPr>
          <a:xfrm>
            <a:off x="707875" y="2690475"/>
            <a:ext cx="2619000" cy="4422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Feature Table</a:t>
            </a:r>
          </a:p>
        </p:txBody>
      </p:sp>
      <p:pic>
        <p:nvPicPr>
          <p:cNvPr id="7" name="Shape 61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799" y="1467098"/>
            <a:ext cx="1724525" cy="22093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614"/>
          <p:cNvSpPr/>
          <p:nvPr/>
        </p:nvSpPr>
        <p:spPr>
          <a:xfrm>
            <a:off x="5990050" y="2530325"/>
            <a:ext cx="1009200" cy="278700"/>
          </a:xfrm>
          <a:prstGeom prst="rightArrow">
            <a:avLst>
              <a:gd name="adj1" fmla="val 50000"/>
              <a:gd name="adj2" fmla="val 169272"/>
            </a:avLst>
          </a:prstGeom>
          <a:solidFill>
            <a:srgbClr val="000000"/>
          </a:solidFill>
          <a:ln w="952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615"/>
          <p:cNvSpPr txBox="1"/>
          <p:nvPr/>
        </p:nvSpPr>
        <p:spPr>
          <a:xfrm>
            <a:off x="7342450" y="1656775"/>
            <a:ext cx="1182300" cy="4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Noto Sans Symbols"/>
                <a:ea typeface="Noto Sans Symbols"/>
                <a:cs typeface="Noto Sans Symbols"/>
                <a:sym typeface="Noto Sans Symbols"/>
              </a:rPr>
              <a:t>nurture</a:t>
            </a:r>
          </a:p>
        </p:txBody>
      </p:sp>
    </p:spTree>
    <p:extLst>
      <p:ext uri="{BB962C8B-B14F-4D97-AF65-F5344CB8AC3E}">
        <p14:creationId xmlns:p14="http://schemas.microsoft.com/office/powerpoint/2010/main" val="118256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412" descr="workflowfig_Final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1400" y="573150"/>
            <a:ext cx="6181200" cy="399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69417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 txBox="1">
            <a:spLocks noGrp="1"/>
          </p:cNvSpPr>
          <p:nvPr>
            <p:ph type="title"/>
          </p:nvPr>
        </p:nvSpPr>
        <p:spPr>
          <a:xfrm>
            <a:off x="99895" y="0"/>
            <a:ext cx="8732405" cy="135696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What normally happens during sequencing?</a:t>
            </a:r>
          </a:p>
        </p:txBody>
      </p:sp>
      <p:pic>
        <p:nvPicPr>
          <p:cNvPr id="621" name="Shape 6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6049" y="1583851"/>
            <a:ext cx="3221193" cy="527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Shape 6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583850"/>
            <a:ext cx="3114674" cy="54595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3" name="Shape 623"/>
          <p:cNvCxnSpPr/>
          <p:nvPr/>
        </p:nvCxnSpPr>
        <p:spPr>
          <a:xfrm flipV="1">
            <a:off x="3326479" y="3807127"/>
            <a:ext cx="1649570" cy="92716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stealth" w="lg" len="lg"/>
          </a:ln>
        </p:spPr>
      </p:cxnSp>
    </p:spTree>
    <p:extLst>
      <p:ext uri="{BB962C8B-B14F-4D97-AF65-F5344CB8AC3E}">
        <p14:creationId xmlns:p14="http://schemas.microsoft.com/office/powerpoint/2010/main" val="3470653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hape 62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Cleaning and manipulating raw sequences</a:t>
            </a:r>
          </a:p>
        </p:txBody>
      </p:sp>
      <p:sp>
        <p:nvSpPr>
          <p:cNvPr id="629" name="Shape 62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Clustering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Remove noisy sequences and reduce the amount of sequences to process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Works based on a given threshold, i.e. 97% similarity but other exist like Oligotyping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There are different methods (closed or open reference) and algorithms (sortmerna, vclust)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Remove noise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Find the cleanest sequence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Correct and/or discard super noisy sequences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Examples are: DADA2 and Deblur</a:t>
            </a:r>
          </a:p>
        </p:txBody>
      </p:sp>
    </p:spTree>
    <p:extLst>
      <p:ext uri="{BB962C8B-B14F-4D97-AF65-F5344CB8AC3E}">
        <p14:creationId xmlns:p14="http://schemas.microsoft.com/office/powerpoint/2010/main" val="6744914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Clustering methods </a:t>
            </a:r>
            <a:r>
              <a:rPr lang="en" b="1"/>
              <a:t>ideal</a:t>
            </a:r>
            <a:r>
              <a:rPr lang="en"/>
              <a:t> situation</a:t>
            </a:r>
          </a:p>
        </p:txBody>
      </p:sp>
      <p:pic>
        <p:nvPicPr>
          <p:cNvPr id="635" name="Shape 6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150" y="1536631"/>
            <a:ext cx="3236200" cy="4797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Shape 6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0550" y="1443168"/>
            <a:ext cx="3292542" cy="5094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88190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 txBox="1">
            <a:spLocks noGrp="1"/>
          </p:cNvSpPr>
          <p:nvPr>
            <p:ph type="title" idx="4294967295"/>
          </p:nvPr>
        </p:nvSpPr>
        <p:spPr>
          <a:xfrm>
            <a:off x="0" y="593725"/>
            <a:ext cx="8521700" cy="7635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Operational Taxonomic Units (OTUs)</a:t>
            </a:r>
          </a:p>
        </p:txBody>
      </p:sp>
      <p:pic>
        <p:nvPicPr>
          <p:cNvPr id="643" name="Shape 64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546" y="1415767"/>
            <a:ext cx="4410600" cy="5035567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Shape 644"/>
          <p:cNvSpPr txBox="1"/>
          <p:nvPr/>
        </p:nvSpPr>
        <p:spPr>
          <a:xfrm>
            <a:off x="6009375" y="1745133"/>
            <a:ext cx="2523000" cy="140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4A86E8"/>
                </a:solidFill>
              </a:rPr>
              <a:t>Operational taxonomic units are more generally referred to as features.</a:t>
            </a:r>
          </a:p>
        </p:txBody>
      </p:sp>
    </p:spTree>
    <p:extLst>
      <p:ext uri="{BB962C8B-B14F-4D97-AF65-F5344CB8AC3E}">
        <p14:creationId xmlns:p14="http://schemas.microsoft.com/office/powerpoint/2010/main" val="2950176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>
            <a:spLocks noGrp="1"/>
          </p:cNvSpPr>
          <p:nvPr>
            <p:ph type="title"/>
          </p:nvPr>
        </p:nvSpPr>
        <p:spPr>
          <a:xfrm>
            <a:off x="457200" y="-184701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OTU Picking – de-novo</a:t>
            </a:r>
          </a:p>
        </p:txBody>
      </p:sp>
      <p:sp>
        <p:nvSpPr>
          <p:cNvPr id="650" name="Shape 650"/>
          <p:cNvSpPr/>
          <p:nvPr/>
        </p:nvSpPr>
        <p:spPr>
          <a:xfrm>
            <a:off x="256725" y="2910067"/>
            <a:ext cx="1691400" cy="12948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Shape 651"/>
          <p:cNvSpPr/>
          <p:nvPr/>
        </p:nvSpPr>
        <p:spPr>
          <a:xfrm>
            <a:off x="6613802" y="691759"/>
            <a:ext cx="1918500" cy="6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Clustered Sequences</a:t>
            </a:r>
          </a:p>
        </p:txBody>
      </p:sp>
      <p:cxnSp>
        <p:nvCxnSpPr>
          <p:cNvPr id="652" name="Shape 652"/>
          <p:cNvCxnSpPr>
            <a:stCxn id="650" idx="0"/>
          </p:cNvCxnSpPr>
          <p:nvPr/>
        </p:nvCxnSpPr>
        <p:spPr>
          <a:xfrm rot="10800000" flipH="1">
            <a:off x="1102425" y="1972067"/>
            <a:ext cx="1675200" cy="9380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653" name="Shape 653"/>
          <p:cNvSpPr/>
          <p:nvPr/>
        </p:nvSpPr>
        <p:spPr>
          <a:xfrm>
            <a:off x="7851804" y="3256735"/>
            <a:ext cx="742800" cy="36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OTUS</a:t>
            </a:r>
          </a:p>
        </p:txBody>
      </p:sp>
      <p:sp>
        <p:nvSpPr>
          <p:cNvPr id="654" name="Shape 654"/>
          <p:cNvSpPr/>
          <p:nvPr/>
        </p:nvSpPr>
        <p:spPr>
          <a:xfrm>
            <a:off x="7105897" y="3350464"/>
            <a:ext cx="554400" cy="2756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OTU1</a:t>
            </a:r>
          </a:p>
        </p:txBody>
      </p:sp>
      <p:sp>
        <p:nvSpPr>
          <p:cNvPr id="655" name="Shape 655"/>
          <p:cNvSpPr/>
          <p:nvPr/>
        </p:nvSpPr>
        <p:spPr>
          <a:xfrm>
            <a:off x="7258297" y="3502864"/>
            <a:ext cx="554400" cy="2756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OTU2</a:t>
            </a:r>
          </a:p>
        </p:txBody>
      </p:sp>
      <p:sp>
        <p:nvSpPr>
          <p:cNvPr id="656" name="Shape 656"/>
          <p:cNvSpPr/>
          <p:nvPr/>
        </p:nvSpPr>
        <p:spPr>
          <a:xfrm>
            <a:off x="7410697" y="3655264"/>
            <a:ext cx="554400" cy="2756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OTU3</a:t>
            </a:r>
          </a:p>
        </p:txBody>
      </p:sp>
      <p:sp>
        <p:nvSpPr>
          <p:cNvPr id="657" name="Shape 657"/>
          <p:cNvSpPr/>
          <p:nvPr/>
        </p:nvSpPr>
        <p:spPr>
          <a:xfrm>
            <a:off x="922562" y="1531060"/>
            <a:ext cx="3710100" cy="440800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Clustering Algorithm</a:t>
            </a:r>
          </a:p>
        </p:txBody>
      </p:sp>
      <p:sp>
        <p:nvSpPr>
          <p:cNvPr id="658" name="Shape 658"/>
          <p:cNvSpPr/>
          <p:nvPr/>
        </p:nvSpPr>
        <p:spPr>
          <a:xfrm>
            <a:off x="6840962" y="1936687"/>
            <a:ext cx="1691400" cy="3852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sp>
        <p:nvSpPr>
          <p:cNvPr id="659" name="Shape 659"/>
          <p:cNvSpPr/>
          <p:nvPr/>
        </p:nvSpPr>
        <p:spPr>
          <a:xfrm>
            <a:off x="6674961" y="1760393"/>
            <a:ext cx="1691400" cy="3852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sp>
        <p:nvSpPr>
          <p:cNvPr id="660" name="Shape 660"/>
          <p:cNvSpPr/>
          <p:nvPr/>
        </p:nvSpPr>
        <p:spPr>
          <a:xfrm>
            <a:off x="6531875" y="1588367"/>
            <a:ext cx="1691400" cy="3852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cxnSp>
        <p:nvCxnSpPr>
          <p:cNvPr id="661" name="Shape 661"/>
          <p:cNvCxnSpPr>
            <a:stCxn id="657" idx="3"/>
          </p:cNvCxnSpPr>
          <p:nvPr/>
        </p:nvCxnSpPr>
        <p:spPr>
          <a:xfrm>
            <a:off x="4632662" y="1751460"/>
            <a:ext cx="18990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662" name="Shape 662"/>
          <p:cNvCxnSpPr>
            <a:stCxn id="658" idx="2"/>
          </p:cNvCxnSpPr>
          <p:nvPr/>
        </p:nvCxnSpPr>
        <p:spPr>
          <a:xfrm>
            <a:off x="7686662" y="2321887"/>
            <a:ext cx="0" cy="9852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663" name="Shape 663"/>
          <p:cNvSpPr/>
          <p:nvPr/>
        </p:nvSpPr>
        <p:spPr>
          <a:xfrm>
            <a:off x="143139" y="4211454"/>
            <a:ext cx="1918500" cy="64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Experimental Sequences</a:t>
            </a:r>
          </a:p>
        </p:txBody>
      </p:sp>
    </p:spTree>
    <p:extLst>
      <p:ext uri="{BB962C8B-B14F-4D97-AF65-F5344CB8AC3E}">
        <p14:creationId xmlns:p14="http://schemas.microsoft.com/office/powerpoint/2010/main" val="17151685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Pick de Novo OTUs</a:t>
            </a:r>
          </a:p>
        </p:txBody>
      </p:sp>
      <p:sp>
        <p:nvSpPr>
          <p:cNvPr id="669" name="Shape 66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00" cy="64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Pros</a:t>
            </a:r>
          </a:p>
        </p:txBody>
      </p:sp>
      <p:sp>
        <p:nvSpPr>
          <p:cNvPr id="670" name="Shape 6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reads can be clustered</a:t>
            </a:r>
            <a:b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"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not require a reference set</a:t>
            </a:r>
          </a:p>
        </p:txBody>
      </p:sp>
      <p:sp>
        <p:nvSpPr>
          <p:cNvPr id="671" name="Shape 67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4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</a:t>
            </a:r>
          </a:p>
        </p:txBody>
      </p:sp>
      <p:sp>
        <p:nvSpPr>
          <p:cNvPr id="672" name="Shape 67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parallelizable </a:t>
            </a:r>
            <a:b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(long run time)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81027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Shape 677"/>
          <p:cNvSpPr/>
          <p:nvPr/>
        </p:nvSpPr>
        <p:spPr>
          <a:xfrm>
            <a:off x="4176651" y="4013924"/>
            <a:ext cx="1691400" cy="187200"/>
          </a:xfrm>
          <a:prstGeom prst="rect">
            <a:avLst/>
          </a:prstGeom>
          <a:solidFill>
            <a:srgbClr val="FF0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</p:txBody>
      </p:sp>
      <p:sp>
        <p:nvSpPr>
          <p:cNvPr id="678" name="Shape 678"/>
          <p:cNvSpPr txBox="1">
            <a:spLocks noGrp="1"/>
          </p:cNvSpPr>
          <p:nvPr>
            <p:ph type="title"/>
          </p:nvPr>
        </p:nvSpPr>
        <p:spPr>
          <a:xfrm>
            <a:off x="457200" y="-184701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OTU Picking – Closed Reference</a:t>
            </a:r>
          </a:p>
        </p:txBody>
      </p:sp>
      <p:sp>
        <p:nvSpPr>
          <p:cNvPr id="679" name="Shape 679"/>
          <p:cNvSpPr/>
          <p:nvPr/>
        </p:nvSpPr>
        <p:spPr>
          <a:xfrm>
            <a:off x="256725" y="4409661"/>
            <a:ext cx="1691400" cy="12640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Shape 680"/>
          <p:cNvSpPr/>
          <p:nvPr/>
        </p:nvSpPr>
        <p:spPr>
          <a:xfrm>
            <a:off x="256720" y="5543271"/>
            <a:ext cx="1918500" cy="6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Experimental Sequences</a:t>
            </a:r>
          </a:p>
        </p:txBody>
      </p:sp>
      <p:sp>
        <p:nvSpPr>
          <p:cNvPr id="681" name="Shape 681"/>
          <p:cNvSpPr/>
          <p:nvPr/>
        </p:nvSpPr>
        <p:spPr>
          <a:xfrm>
            <a:off x="891176" y="997823"/>
            <a:ext cx="1483800" cy="64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Reference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Sequences</a:t>
            </a:r>
          </a:p>
        </p:txBody>
      </p:sp>
      <p:cxnSp>
        <p:nvCxnSpPr>
          <p:cNvPr id="682" name="Shape 682"/>
          <p:cNvCxnSpPr>
            <a:stCxn id="679" idx="0"/>
            <a:endCxn id="683" idx="2"/>
          </p:cNvCxnSpPr>
          <p:nvPr/>
        </p:nvCxnSpPr>
        <p:spPr>
          <a:xfrm rot="10800000" flipH="1">
            <a:off x="1102425" y="3208461"/>
            <a:ext cx="617700" cy="12012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684" name="Shape 684"/>
          <p:cNvCxnSpPr/>
          <p:nvPr/>
        </p:nvCxnSpPr>
        <p:spPr>
          <a:xfrm>
            <a:off x="2565935" y="2328413"/>
            <a:ext cx="1160700" cy="1180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685" name="Shape 685"/>
          <p:cNvCxnSpPr/>
          <p:nvPr/>
        </p:nvCxnSpPr>
        <p:spPr>
          <a:xfrm>
            <a:off x="2565935" y="2328413"/>
            <a:ext cx="36282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686" name="Shape 686"/>
          <p:cNvSpPr/>
          <p:nvPr/>
        </p:nvSpPr>
        <p:spPr>
          <a:xfrm>
            <a:off x="4061284" y="3924149"/>
            <a:ext cx="1691400" cy="187200"/>
          </a:xfrm>
          <a:prstGeom prst="rect">
            <a:avLst/>
          </a:prstGeom>
          <a:solidFill>
            <a:srgbClr val="FF0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</p:txBody>
      </p:sp>
      <p:sp>
        <p:nvSpPr>
          <p:cNvPr id="687" name="Shape 687"/>
          <p:cNvSpPr/>
          <p:nvPr/>
        </p:nvSpPr>
        <p:spPr>
          <a:xfrm>
            <a:off x="6558437" y="2556069"/>
            <a:ext cx="1762200" cy="4264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sp>
        <p:nvSpPr>
          <p:cNvPr id="688" name="Shape 688"/>
          <p:cNvSpPr/>
          <p:nvPr/>
        </p:nvSpPr>
        <p:spPr>
          <a:xfrm>
            <a:off x="6385468" y="2360943"/>
            <a:ext cx="1762200" cy="4264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sp>
        <p:nvSpPr>
          <p:cNvPr id="689" name="Shape 689"/>
          <p:cNvSpPr/>
          <p:nvPr/>
        </p:nvSpPr>
        <p:spPr>
          <a:xfrm>
            <a:off x="6236375" y="2170536"/>
            <a:ext cx="1762200" cy="426400"/>
          </a:xfrm>
          <a:prstGeom prst="rect">
            <a:avLst/>
          </a:prstGeom>
          <a:solidFill>
            <a:srgbClr val="008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</p:txBody>
      </p:sp>
      <p:sp>
        <p:nvSpPr>
          <p:cNvPr id="690" name="Shape 690"/>
          <p:cNvSpPr/>
          <p:nvPr/>
        </p:nvSpPr>
        <p:spPr>
          <a:xfrm>
            <a:off x="6030514" y="1320988"/>
            <a:ext cx="2751900" cy="6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Sequences that hit a reference</a:t>
            </a:r>
          </a:p>
        </p:txBody>
      </p:sp>
      <p:sp>
        <p:nvSpPr>
          <p:cNvPr id="691" name="Shape 691"/>
          <p:cNvSpPr/>
          <p:nvPr/>
        </p:nvSpPr>
        <p:spPr>
          <a:xfrm>
            <a:off x="3977100" y="3831964"/>
            <a:ext cx="1691400" cy="187200"/>
          </a:xfrm>
          <a:prstGeom prst="rect">
            <a:avLst/>
          </a:prstGeom>
          <a:solidFill>
            <a:srgbClr val="FF0000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</p:txBody>
      </p:sp>
      <p:sp>
        <p:nvSpPr>
          <p:cNvPr id="692" name="Shape 692"/>
          <p:cNvSpPr/>
          <p:nvPr/>
        </p:nvSpPr>
        <p:spPr>
          <a:xfrm>
            <a:off x="3726596" y="2982445"/>
            <a:ext cx="2141400" cy="6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Sequences that failed to hit</a:t>
            </a:r>
          </a:p>
        </p:txBody>
      </p:sp>
      <p:sp>
        <p:nvSpPr>
          <p:cNvPr id="683" name="Shape 683"/>
          <p:cNvSpPr/>
          <p:nvPr/>
        </p:nvSpPr>
        <p:spPr>
          <a:xfrm>
            <a:off x="874550" y="1847372"/>
            <a:ext cx="1691400" cy="1361200"/>
          </a:xfrm>
          <a:prstGeom prst="rect">
            <a:avLst/>
          </a:prstGeom>
          <a:solidFill>
            <a:srgbClr val="3366FF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CTGGGCCGTGTCTCAGTCCCAA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TTGGAAGATGTCTCAGTTCCAG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TTGGGCCGTATGTCAGTCCCTA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93" name="Shape 693"/>
          <p:cNvCxnSpPr>
            <a:stCxn id="687" idx="2"/>
          </p:cNvCxnSpPr>
          <p:nvPr/>
        </p:nvCxnSpPr>
        <p:spPr>
          <a:xfrm>
            <a:off x="7439537" y="2982469"/>
            <a:ext cx="0" cy="18016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694" name="Shape 694"/>
          <p:cNvSpPr/>
          <p:nvPr/>
        </p:nvSpPr>
        <p:spPr>
          <a:xfrm>
            <a:off x="6233194" y="4989127"/>
            <a:ext cx="742800" cy="36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OTUS</a:t>
            </a:r>
          </a:p>
        </p:txBody>
      </p:sp>
      <p:sp>
        <p:nvSpPr>
          <p:cNvPr id="695" name="Shape 695"/>
          <p:cNvSpPr/>
          <p:nvPr/>
        </p:nvSpPr>
        <p:spPr>
          <a:xfrm>
            <a:off x="7092975" y="4868992"/>
            <a:ext cx="554400" cy="275600"/>
          </a:xfrm>
          <a:prstGeom prst="rect">
            <a:avLst/>
          </a:prstGeom>
          <a:solidFill>
            <a:srgbClr val="3366FF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OTU1</a:t>
            </a:r>
          </a:p>
        </p:txBody>
      </p:sp>
      <p:sp>
        <p:nvSpPr>
          <p:cNvPr id="696" name="Shape 696"/>
          <p:cNvSpPr/>
          <p:nvPr/>
        </p:nvSpPr>
        <p:spPr>
          <a:xfrm>
            <a:off x="7245375" y="5021392"/>
            <a:ext cx="554400" cy="275600"/>
          </a:xfrm>
          <a:prstGeom prst="rect">
            <a:avLst/>
          </a:prstGeom>
          <a:solidFill>
            <a:srgbClr val="3366FF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OTU1</a:t>
            </a:r>
          </a:p>
        </p:txBody>
      </p:sp>
      <p:sp>
        <p:nvSpPr>
          <p:cNvPr id="697" name="Shape 697"/>
          <p:cNvSpPr/>
          <p:nvPr/>
        </p:nvSpPr>
        <p:spPr>
          <a:xfrm>
            <a:off x="7397775" y="5173792"/>
            <a:ext cx="554400" cy="275600"/>
          </a:xfrm>
          <a:prstGeom prst="rect">
            <a:avLst/>
          </a:prstGeom>
          <a:solidFill>
            <a:srgbClr val="3366FF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OTU1</a:t>
            </a:r>
          </a:p>
        </p:txBody>
      </p:sp>
    </p:spTree>
    <p:extLst>
      <p:ext uri="{BB962C8B-B14F-4D97-AF65-F5344CB8AC3E}">
        <p14:creationId xmlns:p14="http://schemas.microsoft.com/office/powerpoint/2010/main" val="25750172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Based OTUs</a:t>
            </a:r>
          </a:p>
        </p:txBody>
      </p:sp>
      <p:sp>
        <p:nvSpPr>
          <p:cNvPr id="704" name="Shape 70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00" cy="64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Pros</a:t>
            </a:r>
          </a:p>
        </p:txBody>
      </p:sp>
      <p:sp>
        <p:nvSpPr>
          <p:cNvPr id="705" name="Shape 70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Speed: OTU picking is parallelizable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Better trees and taxonomy: You get to use a reference you trust or build your own!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can be combined</a:t>
            </a:r>
          </a:p>
        </p:txBody>
      </p:sp>
      <p:sp>
        <p:nvSpPr>
          <p:cNvPr id="706" name="Shape 706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4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</a:t>
            </a:r>
          </a:p>
        </p:txBody>
      </p:sp>
      <p:sp>
        <p:nvSpPr>
          <p:cNvPr id="707" name="Shape 70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Discards sequences: may lose novel diversity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good for data which doesn't match the reference well</a:t>
            </a:r>
          </a:p>
        </p:txBody>
      </p:sp>
    </p:spTree>
    <p:extLst>
      <p:ext uri="{BB962C8B-B14F-4D97-AF65-F5344CB8AC3E}">
        <p14:creationId xmlns:p14="http://schemas.microsoft.com/office/powerpoint/2010/main" val="29855853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4740"/>
            <a:ext cx="8229600" cy="1602796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842237"/>
            <a:r>
              <a:rPr lang="en-US" spc="-4" dirty="0" smtClean="0"/>
              <a:t>MG-RAST </a:t>
            </a:r>
            <a:r>
              <a:rPr spc="-4" dirty="0" err="1" smtClean="0"/>
              <a:t>Metagenome</a:t>
            </a:r>
            <a:r>
              <a:rPr spc="-31" dirty="0" smtClean="0"/>
              <a:t> </a:t>
            </a:r>
            <a:r>
              <a:rPr spc="-4" dirty="0"/>
              <a:t>overviews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1855695"/>
            <a:ext cx="7122968" cy="3218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indent="-307718"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900" spc="-4" dirty="0">
                <a:latin typeface="Calibri"/>
                <a:cs typeface="Calibri"/>
              </a:rPr>
              <a:t>Provide information</a:t>
            </a:r>
            <a:r>
              <a:rPr sz="2900" spc="-40" dirty="0">
                <a:latin typeface="Calibri"/>
                <a:cs typeface="Calibri"/>
              </a:rPr>
              <a:t> </a:t>
            </a:r>
            <a:r>
              <a:rPr sz="2900" spc="-4" dirty="0">
                <a:latin typeface="Calibri"/>
                <a:cs typeface="Calibri"/>
              </a:rPr>
              <a:t>on:</a:t>
            </a:r>
            <a:endParaRPr sz="2900">
              <a:latin typeface="Calibri"/>
              <a:cs typeface="Calibri"/>
            </a:endParaRPr>
          </a:p>
          <a:p>
            <a:pPr marL="678120" lvl="1" indent="-256432">
              <a:spcBef>
                <a:spcPts val="565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Summary </a:t>
            </a:r>
            <a:r>
              <a:rPr sz="2500" spc="-4" dirty="0">
                <a:latin typeface="Calibri"/>
                <a:cs typeface="Calibri"/>
              </a:rPr>
              <a:t>of </a:t>
            </a:r>
            <a:r>
              <a:rPr sz="2500" dirty="0">
                <a:latin typeface="Calibri"/>
                <a:cs typeface="Calibri"/>
              </a:rPr>
              <a:t>the </a:t>
            </a:r>
            <a:r>
              <a:rPr sz="2500" spc="-4" dirty="0">
                <a:latin typeface="Calibri"/>
                <a:cs typeface="Calibri"/>
              </a:rPr>
              <a:t>annotation </a:t>
            </a:r>
            <a:r>
              <a:rPr sz="2500" dirty="0">
                <a:latin typeface="Calibri"/>
                <a:cs typeface="Calibri"/>
              </a:rPr>
              <a:t>run </a:t>
            </a:r>
            <a:r>
              <a:rPr sz="1600" dirty="0">
                <a:latin typeface="Calibri"/>
                <a:cs typeface="Calibri"/>
              </a:rPr>
              <a:t>(annotated,</a:t>
            </a:r>
            <a:r>
              <a:rPr sz="1600" spc="-18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unannotated)</a:t>
            </a:r>
            <a:endParaRPr sz="1600">
              <a:latin typeface="Calibri"/>
              <a:cs typeface="Calibri"/>
            </a:endParaRPr>
          </a:p>
          <a:p>
            <a:pPr marL="678120" lvl="1" indent="-256432">
              <a:spcBef>
                <a:spcPts val="574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QC</a:t>
            </a:r>
            <a:endParaRPr sz="2500">
              <a:latin typeface="Calibri"/>
              <a:cs typeface="Calibri"/>
            </a:endParaRPr>
          </a:p>
          <a:p>
            <a:pPr marL="678120" lvl="1" indent="-256432">
              <a:spcBef>
                <a:spcPts val="664"/>
              </a:spcBef>
              <a:buFont typeface="Arial"/>
              <a:buChar char="–"/>
              <a:tabLst>
                <a:tab pos="678120" algn="l"/>
              </a:tabLst>
            </a:pPr>
            <a:r>
              <a:rPr sz="2500" spc="-4" dirty="0">
                <a:latin typeface="Calibri"/>
                <a:cs typeface="Calibri"/>
              </a:rPr>
              <a:t>Taxonomic</a:t>
            </a:r>
            <a:r>
              <a:rPr sz="2500" spc="-27" dirty="0">
                <a:latin typeface="Calibri"/>
                <a:cs typeface="Calibri"/>
              </a:rPr>
              <a:t> </a:t>
            </a:r>
            <a:r>
              <a:rPr sz="2500" spc="-4" dirty="0">
                <a:latin typeface="Calibri"/>
                <a:cs typeface="Calibri"/>
              </a:rPr>
              <a:t>breakdown</a:t>
            </a:r>
            <a:endParaRPr sz="2500">
              <a:latin typeface="Calibri"/>
              <a:cs typeface="Calibri"/>
            </a:endParaRPr>
          </a:p>
          <a:p>
            <a:pPr marL="678120" lvl="1" indent="-256432">
              <a:spcBef>
                <a:spcPts val="574"/>
              </a:spcBef>
              <a:buFont typeface="Arial"/>
              <a:buChar char="–"/>
              <a:tabLst>
                <a:tab pos="678120" algn="l"/>
              </a:tabLst>
            </a:pPr>
            <a:r>
              <a:rPr sz="2500" spc="-4" dirty="0">
                <a:latin typeface="Calibri"/>
                <a:cs typeface="Calibri"/>
              </a:rPr>
              <a:t>(for WGS) Functional breakdown</a:t>
            </a:r>
            <a:endParaRPr sz="2500">
              <a:latin typeface="Calibri"/>
              <a:cs typeface="Calibri"/>
            </a:endParaRPr>
          </a:p>
          <a:p>
            <a:pPr marL="678120" lvl="1" indent="-256432">
              <a:spcBef>
                <a:spcPts val="574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Technical</a:t>
            </a:r>
            <a:r>
              <a:rPr sz="2500" spc="-9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data</a:t>
            </a:r>
            <a:endParaRPr sz="2500">
              <a:latin typeface="Calibri"/>
              <a:cs typeface="Calibri"/>
            </a:endParaRPr>
          </a:p>
          <a:p>
            <a:pPr marL="678120" lvl="1" indent="-256432">
              <a:spcBef>
                <a:spcPts val="664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Links to</a:t>
            </a:r>
            <a:r>
              <a:rPr sz="2500" spc="-90" dirty="0">
                <a:latin typeface="Calibri"/>
                <a:cs typeface="Calibri"/>
              </a:rPr>
              <a:t> </a:t>
            </a:r>
            <a:r>
              <a:rPr sz="2500" spc="-1234" dirty="0">
                <a:latin typeface="Wingdings"/>
                <a:cs typeface="Wingdings"/>
              </a:rPr>
              <a:t></a:t>
            </a:r>
            <a:endParaRPr sz="2500">
              <a:latin typeface="Wingdings"/>
              <a:cs typeface="Wingding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22025" y="4549588"/>
            <a:ext cx="4666141" cy="699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09805" y="2722480"/>
            <a:ext cx="1320026" cy="61687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15713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52344"/>
            <a:ext cx="8229600" cy="787588"/>
          </a:xfrm>
          <a:prstGeom prst="rect">
            <a:avLst/>
          </a:prstGeom>
        </p:spPr>
        <p:txBody>
          <a:bodyPr vert="horz" wrap="square" lIns="0" tIns="109411" rIns="0" bIns="0" rtlCol="0">
            <a:spAutoFit/>
          </a:bodyPr>
          <a:lstStyle/>
          <a:p>
            <a:pPr marL="246175"/>
            <a:r>
              <a:rPr spc="-4" dirty="0"/>
              <a:t>Example </a:t>
            </a:r>
            <a:r>
              <a:rPr spc="-9" dirty="0"/>
              <a:t>Sections </a:t>
            </a:r>
            <a:r>
              <a:rPr spc="-4" dirty="0"/>
              <a:t>of</a:t>
            </a:r>
            <a:r>
              <a:rPr spc="18" dirty="0"/>
              <a:t> </a:t>
            </a:r>
            <a:r>
              <a:rPr spc="-4" dirty="0"/>
              <a:t>Overview</a:t>
            </a:r>
          </a:p>
        </p:txBody>
      </p:sp>
      <p:sp>
        <p:nvSpPr>
          <p:cNvPr id="3" name="object 3"/>
          <p:cNvSpPr/>
          <p:nvPr/>
        </p:nvSpPr>
        <p:spPr>
          <a:xfrm>
            <a:off x="662778" y="1337232"/>
            <a:ext cx="2770909" cy="22591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9657" y="3156327"/>
            <a:ext cx="4772891" cy="32982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68043" y="1561349"/>
            <a:ext cx="4461164" cy="18825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04233" y="3671048"/>
            <a:ext cx="2890958" cy="24070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342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4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2512" y="1462251"/>
            <a:ext cx="3359127" cy="43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set up a </a:t>
            </a:r>
            <a:r>
              <a:rPr lang="en-US" dirty="0" err="1" smtClean="0"/>
              <a:t>metagenomic</a:t>
            </a:r>
            <a:r>
              <a:rPr lang="en-US" dirty="0" smtClean="0"/>
              <a:t> analysis?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763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355016"/>
            <a:r>
              <a:rPr spc="-4" dirty="0"/>
              <a:t>How trustworthy </a:t>
            </a:r>
            <a:r>
              <a:rPr dirty="0"/>
              <a:t>is </a:t>
            </a:r>
            <a:r>
              <a:rPr spc="-4" dirty="0"/>
              <a:t>my</a:t>
            </a:r>
            <a:r>
              <a:rPr spc="-40" dirty="0"/>
              <a:t> </a:t>
            </a:r>
            <a:r>
              <a:rPr dirty="0"/>
              <a:t>data?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2" y="1712538"/>
            <a:ext cx="7314045" cy="46575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3410"/>
              </a:lnSpc>
            </a:pPr>
            <a:r>
              <a:rPr sz="2900" dirty="0">
                <a:latin typeface="Calibri"/>
                <a:cs typeface="Calibri"/>
              </a:rPr>
              <a:t>The </a:t>
            </a:r>
            <a:r>
              <a:rPr sz="2900" spc="-4" dirty="0">
                <a:latin typeface="Calibri"/>
                <a:cs typeface="Calibri"/>
              </a:rPr>
              <a:t>Overview provides </a:t>
            </a:r>
            <a:r>
              <a:rPr sz="2900" dirty="0">
                <a:latin typeface="Calibri"/>
                <a:cs typeface="Calibri"/>
              </a:rPr>
              <a:t>insight into the quality </a:t>
            </a:r>
            <a:r>
              <a:rPr sz="2900" spc="-4" dirty="0">
                <a:latin typeface="Calibri"/>
                <a:cs typeface="Calibri"/>
              </a:rPr>
              <a:t>of  </a:t>
            </a:r>
            <a:r>
              <a:rPr sz="2900" dirty="0">
                <a:latin typeface="Calibri"/>
                <a:cs typeface="Calibri"/>
              </a:rPr>
              <a:t>the sequence</a:t>
            </a:r>
            <a:r>
              <a:rPr sz="2900" spc="-90" dirty="0">
                <a:latin typeface="Calibri"/>
                <a:cs typeface="Calibri"/>
              </a:rPr>
              <a:t> </a:t>
            </a:r>
            <a:r>
              <a:rPr sz="2900" dirty="0">
                <a:latin typeface="Calibri"/>
                <a:cs typeface="Calibri"/>
              </a:rPr>
              <a:t>data.</a:t>
            </a:r>
            <a:endParaRPr sz="2900">
              <a:latin typeface="Calibri"/>
              <a:cs typeface="Calibri"/>
            </a:endParaRPr>
          </a:p>
          <a:p>
            <a:pPr>
              <a:spcBef>
                <a:spcPts val="27"/>
              </a:spcBef>
            </a:pPr>
            <a:endParaRPr sz="4000">
              <a:latin typeface="Times New Roman"/>
              <a:cs typeface="Times New Roman"/>
            </a:endParaRPr>
          </a:p>
          <a:p>
            <a:pPr marL="11397"/>
            <a:r>
              <a:rPr sz="2900" spc="-4" dirty="0">
                <a:latin typeface="Calibri"/>
                <a:cs typeface="Calibri"/>
              </a:rPr>
              <a:t>Why </a:t>
            </a:r>
            <a:r>
              <a:rPr sz="2900" dirty="0">
                <a:latin typeface="Calibri"/>
                <a:cs typeface="Calibri"/>
              </a:rPr>
              <a:t>is it so </a:t>
            </a:r>
            <a:r>
              <a:rPr sz="2900" spc="-4" dirty="0">
                <a:latin typeface="Calibri"/>
                <a:cs typeface="Calibri"/>
              </a:rPr>
              <a:t>important </a:t>
            </a:r>
            <a:r>
              <a:rPr sz="2900" dirty="0">
                <a:latin typeface="Calibri"/>
                <a:cs typeface="Calibri"/>
              </a:rPr>
              <a:t>to</a:t>
            </a:r>
            <a:r>
              <a:rPr sz="2900" spc="-31" dirty="0">
                <a:latin typeface="Calibri"/>
                <a:cs typeface="Calibri"/>
              </a:rPr>
              <a:t> </a:t>
            </a:r>
            <a:r>
              <a:rPr sz="2900" spc="-4" dirty="0">
                <a:latin typeface="Calibri"/>
                <a:cs typeface="Calibri"/>
              </a:rPr>
              <a:t>know?</a:t>
            </a:r>
            <a:endParaRPr sz="2900">
              <a:latin typeface="Calibri"/>
              <a:cs typeface="Calibri"/>
            </a:endParaRPr>
          </a:p>
          <a:p>
            <a:pPr marL="11397" marR="89466">
              <a:lnSpc>
                <a:spcPts val="3410"/>
              </a:lnSpc>
              <a:spcBef>
                <a:spcPts val="2342"/>
              </a:spcBef>
            </a:pPr>
            <a:r>
              <a:rPr sz="2900" spc="-4" dirty="0">
                <a:latin typeface="Calibri"/>
                <a:cs typeface="Calibri"/>
              </a:rPr>
              <a:t>Summaries of </a:t>
            </a:r>
            <a:r>
              <a:rPr sz="2900" dirty="0">
                <a:latin typeface="Calibri"/>
                <a:cs typeface="Calibri"/>
              </a:rPr>
              <a:t>technical aspects </a:t>
            </a:r>
            <a:r>
              <a:rPr sz="2900" spc="-4" dirty="0">
                <a:latin typeface="Calibri"/>
                <a:cs typeface="Calibri"/>
              </a:rPr>
              <a:t>of </a:t>
            </a:r>
            <a:r>
              <a:rPr sz="2900" dirty="0">
                <a:latin typeface="Calibri"/>
                <a:cs typeface="Calibri"/>
              </a:rPr>
              <a:t>the</a:t>
            </a:r>
            <a:r>
              <a:rPr sz="2900" spc="-31" dirty="0">
                <a:latin typeface="Calibri"/>
                <a:cs typeface="Calibri"/>
              </a:rPr>
              <a:t> </a:t>
            </a:r>
            <a:r>
              <a:rPr sz="2900" dirty="0">
                <a:latin typeface="Calibri"/>
                <a:cs typeface="Calibri"/>
              </a:rPr>
              <a:t>sequence  quality to enable sequence data</a:t>
            </a:r>
            <a:r>
              <a:rPr sz="2900" spc="-63" dirty="0">
                <a:latin typeface="Calibri"/>
                <a:cs typeface="Calibri"/>
              </a:rPr>
              <a:t> </a:t>
            </a:r>
            <a:r>
              <a:rPr sz="2900" spc="-4" dirty="0">
                <a:latin typeface="Calibri"/>
                <a:cs typeface="Calibri"/>
              </a:rPr>
              <a:t>triage:</a:t>
            </a:r>
            <a:endParaRPr sz="2900">
              <a:latin typeface="Calibri"/>
              <a:cs typeface="Calibri"/>
            </a:endParaRPr>
          </a:p>
          <a:p>
            <a:pPr>
              <a:spcBef>
                <a:spcPts val="18"/>
              </a:spcBef>
            </a:pPr>
            <a:endParaRPr sz="2500">
              <a:latin typeface="Times New Roman"/>
              <a:cs typeface="Times New Roman"/>
            </a:endParaRPr>
          </a:p>
          <a:p>
            <a:pPr marL="678120" indent="-256432">
              <a:buFont typeface="Arial"/>
              <a:buChar char="•"/>
              <a:tabLst>
                <a:tab pos="677550" algn="l"/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DRISEE </a:t>
            </a:r>
            <a:r>
              <a:rPr sz="2500" spc="-4" dirty="0">
                <a:latin typeface="Calibri"/>
                <a:cs typeface="Calibri"/>
              </a:rPr>
              <a:t>for estimating </a:t>
            </a:r>
            <a:r>
              <a:rPr sz="2500" dirty="0">
                <a:latin typeface="Calibri"/>
                <a:cs typeface="Calibri"/>
              </a:rPr>
              <a:t>sequence</a:t>
            </a:r>
            <a:r>
              <a:rPr sz="2500" spc="-49" dirty="0">
                <a:latin typeface="Calibri"/>
                <a:cs typeface="Calibri"/>
              </a:rPr>
              <a:t> </a:t>
            </a:r>
            <a:r>
              <a:rPr sz="2500" spc="-4" dirty="0">
                <a:latin typeface="Calibri"/>
                <a:cs typeface="Calibri"/>
              </a:rPr>
              <a:t>error</a:t>
            </a:r>
            <a:endParaRPr sz="2500">
              <a:latin typeface="Calibri"/>
              <a:cs typeface="Calibri"/>
            </a:endParaRPr>
          </a:p>
          <a:p>
            <a:pPr marL="678120" indent="-256432">
              <a:lnSpc>
                <a:spcPts val="2987"/>
              </a:lnSpc>
              <a:spcBef>
                <a:spcPts val="36"/>
              </a:spcBef>
              <a:buFont typeface="Arial"/>
              <a:buChar char="•"/>
              <a:tabLst>
                <a:tab pos="677550" algn="l"/>
                <a:tab pos="678120" algn="l"/>
              </a:tabLst>
            </a:pPr>
            <a:r>
              <a:rPr sz="2500" dirty="0">
                <a:latin typeface="Calibri"/>
                <a:cs typeface="Calibri"/>
              </a:rPr>
              <a:t>Kmer</a:t>
            </a:r>
            <a:r>
              <a:rPr sz="2500" spc="-9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spectra</a:t>
            </a:r>
            <a:endParaRPr sz="2500">
              <a:latin typeface="Calibri"/>
              <a:cs typeface="Calibri"/>
            </a:endParaRPr>
          </a:p>
          <a:p>
            <a:pPr marL="678120" indent="-256432">
              <a:lnSpc>
                <a:spcPts val="2987"/>
              </a:lnSpc>
              <a:buFont typeface="Arial"/>
              <a:buChar char="•"/>
              <a:tabLst>
                <a:tab pos="677550" algn="l"/>
                <a:tab pos="678120" algn="l"/>
              </a:tabLst>
            </a:pPr>
            <a:r>
              <a:rPr sz="2500" spc="-4" dirty="0">
                <a:latin typeface="Calibri"/>
                <a:cs typeface="Calibri"/>
              </a:rPr>
              <a:t>Visualizations of </a:t>
            </a:r>
            <a:r>
              <a:rPr sz="2500" dirty="0">
                <a:latin typeface="Calibri"/>
                <a:cs typeface="Calibri"/>
              </a:rPr>
              <a:t>the base caller</a:t>
            </a:r>
            <a:r>
              <a:rPr sz="2500" spc="-18" dirty="0">
                <a:latin typeface="Calibri"/>
                <a:cs typeface="Calibri"/>
              </a:rPr>
              <a:t> </a:t>
            </a:r>
            <a:r>
              <a:rPr sz="2500" spc="-4" dirty="0">
                <a:latin typeface="Calibri"/>
                <a:cs typeface="Calibri"/>
              </a:rPr>
              <a:t>output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100687" y="2258590"/>
            <a:ext cx="2366818" cy="1626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18781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85800" y="2441066"/>
            <a:ext cx="7772400" cy="848743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012622"/>
            <a:r>
              <a:rPr sz="3900" spc="-4" dirty="0"/>
              <a:t>Data </a:t>
            </a:r>
            <a:r>
              <a:rPr sz="3900" dirty="0"/>
              <a:t>Quality</a:t>
            </a:r>
            <a:r>
              <a:rPr sz="3900" spc="-72" dirty="0"/>
              <a:t> </a:t>
            </a:r>
            <a:r>
              <a:rPr sz="3900" dirty="0"/>
              <a:t>Challenge</a:t>
            </a:r>
            <a:endParaRPr sz="3900"/>
          </a:p>
        </p:txBody>
      </p:sp>
      <p:sp>
        <p:nvSpPr>
          <p:cNvPr id="3" name="object 3"/>
          <p:cNvSpPr/>
          <p:nvPr/>
        </p:nvSpPr>
        <p:spPr>
          <a:xfrm>
            <a:off x="832112" y="1815353"/>
            <a:ext cx="7481455" cy="3993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03692" y="1712539"/>
            <a:ext cx="4283364" cy="64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2513"/>
              </a:lnSpc>
            </a:pPr>
            <a:r>
              <a:rPr sz="2200" dirty="0">
                <a:latin typeface="Calibri"/>
                <a:cs typeface="Calibri"/>
              </a:rPr>
              <a:t>Data quality and </a:t>
            </a:r>
            <a:r>
              <a:rPr sz="2200" spc="-4" dirty="0">
                <a:latin typeface="Calibri"/>
                <a:cs typeface="Calibri"/>
              </a:rPr>
              <a:t>our </a:t>
            </a:r>
            <a:r>
              <a:rPr sz="2200" dirty="0">
                <a:latin typeface="Calibri"/>
                <a:cs typeface="Calibri"/>
              </a:rPr>
              <a:t>ability to</a:t>
            </a:r>
            <a:r>
              <a:rPr sz="2200" spc="-76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analyze  data is </a:t>
            </a:r>
            <a:r>
              <a:rPr sz="2200" spc="-4" dirty="0">
                <a:latin typeface="Calibri"/>
                <a:cs typeface="Calibri"/>
              </a:rPr>
              <a:t>tightly</a:t>
            </a:r>
            <a:r>
              <a:rPr sz="2200" spc="-36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correlated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74465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416477" y="624257"/>
            <a:ext cx="8041724" cy="203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0546" marR="4559" indent="-712881"/>
            <a:r>
              <a:rPr spc="-4" dirty="0"/>
              <a:t>Duplicate </a:t>
            </a:r>
            <a:r>
              <a:rPr dirty="0"/>
              <a:t>Read </a:t>
            </a:r>
            <a:r>
              <a:rPr spc="-4" dirty="0"/>
              <a:t>Inferred </a:t>
            </a:r>
            <a:r>
              <a:rPr dirty="0"/>
              <a:t>Sequencing  </a:t>
            </a:r>
            <a:r>
              <a:rPr spc="-4" dirty="0"/>
              <a:t>Error </a:t>
            </a:r>
            <a:r>
              <a:rPr spc="-9" dirty="0"/>
              <a:t>Estimation </a:t>
            </a:r>
            <a:r>
              <a:rPr spc="-735" dirty="0"/>
              <a:t>-­‐-­‐-­‐         </a:t>
            </a:r>
            <a:r>
              <a:rPr spc="-669" dirty="0"/>
              <a:t> </a:t>
            </a:r>
            <a:r>
              <a:rPr spc="-4" dirty="0"/>
              <a:t>(DRISEE)</a:t>
            </a:r>
          </a:p>
        </p:txBody>
      </p:sp>
      <p:sp>
        <p:nvSpPr>
          <p:cNvPr id="3" name="object 3"/>
          <p:cNvSpPr/>
          <p:nvPr/>
        </p:nvSpPr>
        <p:spPr>
          <a:xfrm>
            <a:off x="416476" y="2663268"/>
            <a:ext cx="8312727" cy="34563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1" y="59501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alibri"/>
              </a:rPr>
              <a:t>Experiments and even individual samples </a:t>
            </a:r>
            <a:r>
              <a:rPr lang="en-US" spc="-4" dirty="0">
                <a:cs typeface="Calibri"/>
              </a:rPr>
              <a:t>from </a:t>
            </a:r>
            <a:r>
              <a:rPr lang="en-US" dirty="0">
                <a:cs typeface="Calibri"/>
              </a:rPr>
              <a:t>a</a:t>
            </a:r>
            <a:r>
              <a:rPr lang="en-US" spc="-72" dirty="0">
                <a:cs typeface="Calibri"/>
              </a:rPr>
              <a:t> </a:t>
            </a:r>
            <a:r>
              <a:rPr lang="en-US" dirty="0">
                <a:cs typeface="Calibri"/>
              </a:rPr>
              <a:t>single  experiment exhibit unique </a:t>
            </a:r>
            <a:r>
              <a:rPr lang="en-US" spc="-4" dirty="0">
                <a:cs typeface="Calibri"/>
              </a:rPr>
              <a:t>error</a:t>
            </a:r>
            <a:r>
              <a:rPr lang="en-US" spc="-40" dirty="0">
                <a:cs typeface="Calibri"/>
              </a:rPr>
              <a:t> </a:t>
            </a:r>
            <a:r>
              <a:rPr lang="en-US" spc="-4" dirty="0">
                <a:cs typeface="Calibri"/>
              </a:rPr>
              <a:t>proﬁles.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9084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830269"/>
            <a:r>
              <a:rPr spc="-4" dirty="0"/>
              <a:t>Extreme </a:t>
            </a:r>
            <a:r>
              <a:rPr dirty="0"/>
              <a:t>cases </a:t>
            </a:r>
            <a:r>
              <a:rPr spc="-4" dirty="0"/>
              <a:t>of</a:t>
            </a:r>
            <a:r>
              <a:rPr spc="-58" dirty="0"/>
              <a:t> </a:t>
            </a:r>
            <a:r>
              <a:rPr dirty="0"/>
              <a:t>quality</a:t>
            </a:r>
          </a:p>
        </p:txBody>
      </p:sp>
      <p:sp>
        <p:nvSpPr>
          <p:cNvPr id="3" name="object 3"/>
          <p:cNvSpPr/>
          <p:nvPr/>
        </p:nvSpPr>
        <p:spPr>
          <a:xfrm>
            <a:off x="416479" y="1583503"/>
            <a:ext cx="4929205" cy="14033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72479" y="2095511"/>
            <a:ext cx="4435336" cy="13708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629633" y="2406552"/>
            <a:ext cx="636155" cy="339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/>
            <a:r>
              <a:rPr sz="2200" dirty="0">
                <a:latin typeface="Calibri"/>
                <a:cs typeface="Calibri"/>
              </a:rPr>
              <a:t>Good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64843" y="4049065"/>
            <a:ext cx="4342973" cy="13564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476" y="3968753"/>
            <a:ext cx="3440537" cy="9649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815029" y="4286541"/>
            <a:ext cx="452582" cy="339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/>
            <a:r>
              <a:rPr sz="2200" spc="-4" dirty="0">
                <a:latin typeface="Calibri"/>
                <a:cs typeface="Calibri"/>
              </a:rPr>
              <a:t>B</a:t>
            </a:r>
            <a:r>
              <a:rPr sz="2200" dirty="0">
                <a:latin typeface="Calibri"/>
                <a:cs typeface="Calibri"/>
              </a:rPr>
              <a:t>ad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1018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940336"/>
            <a:r>
              <a:rPr spc="-4" dirty="0"/>
              <a:t>Kmer</a:t>
            </a:r>
            <a:r>
              <a:rPr spc="-81" dirty="0"/>
              <a:t> </a:t>
            </a:r>
            <a:r>
              <a:rPr spc="-4" dirty="0"/>
              <a:t>proﬁles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1871383"/>
            <a:ext cx="7083136" cy="15731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872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The kmer rank abundance </a:t>
            </a:r>
            <a:r>
              <a:rPr sz="2700" spc="-4" dirty="0">
                <a:latin typeface="Calibri"/>
                <a:cs typeface="Calibri"/>
              </a:rPr>
              <a:t>plots </a:t>
            </a:r>
            <a:r>
              <a:rPr sz="2700" dirty="0">
                <a:latin typeface="Calibri"/>
                <a:cs typeface="Calibri"/>
              </a:rPr>
              <a:t>the</a:t>
            </a:r>
            <a:r>
              <a:rPr sz="2700" spc="-40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relationship  between </a:t>
            </a:r>
            <a:r>
              <a:rPr sz="2700" dirty="0">
                <a:latin typeface="Calibri"/>
                <a:cs typeface="Calibri"/>
              </a:rPr>
              <a:t>kmer</a:t>
            </a:r>
            <a:r>
              <a:rPr sz="2700" spc="-27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coverage.</a:t>
            </a:r>
            <a:endParaRPr sz="2700">
              <a:latin typeface="Calibri"/>
              <a:cs typeface="Calibri"/>
            </a:endParaRPr>
          </a:p>
          <a:p>
            <a:pPr marL="319115" marR="945379" indent="-307718">
              <a:lnSpc>
                <a:spcPts val="2943"/>
              </a:lnSpc>
              <a:spcBef>
                <a:spcPts val="588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Summarizes the redundancy </a:t>
            </a:r>
            <a:r>
              <a:rPr sz="2700" spc="-4" dirty="0">
                <a:latin typeface="Calibri"/>
                <a:cs typeface="Calibri"/>
              </a:rPr>
              <a:t>of</a:t>
            </a:r>
            <a:r>
              <a:rPr sz="2700" spc="-85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sequence  datasets.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3694" y="5208493"/>
            <a:ext cx="7184735" cy="7776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>
              <a:lnSpc>
                <a:spcPts val="3042"/>
              </a:lnSpc>
            </a:pPr>
            <a:r>
              <a:rPr sz="2700" spc="-4" dirty="0">
                <a:latin typeface="Calibri"/>
                <a:cs typeface="Calibri"/>
              </a:rPr>
              <a:t>Answers </a:t>
            </a:r>
            <a:r>
              <a:rPr sz="2700" dirty="0">
                <a:latin typeface="Calibri"/>
                <a:cs typeface="Calibri"/>
              </a:rPr>
              <a:t>the </a:t>
            </a:r>
            <a:r>
              <a:rPr sz="2700" spc="-4" dirty="0">
                <a:latin typeface="Calibri"/>
                <a:cs typeface="Calibri"/>
              </a:rPr>
              <a:t>question “What </a:t>
            </a:r>
            <a:r>
              <a:rPr sz="2700" dirty="0">
                <a:latin typeface="Calibri"/>
                <a:cs typeface="Calibri"/>
              </a:rPr>
              <a:t>is the </a:t>
            </a:r>
            <a:r>
              <a:rPr sz="2700" spc="-4" dirty="0">
                <a:latin typeface="Calibri"/>
                <a:cs typeface="Calibri"/>
              </a:rPr>
              <a:t>coverage of</a:t>
            </a:r>
            <a:r>
              <a:rPr sz="2700" spc="18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the</a:t>
            </a:r>
            <a:endParaRPr sz="2700">
              <a:latin typeface="Calibri"/>
              <a:cs typeface="Calibri"/>
            </a:endParaRPr>
          </a:p>
          <a:p>
            <a:pPr marL="11397">
              <a:lnSpc>
                <a:spcPts val="3042"/>
              </a:lnSpc>
            </a:pPr>
            <a:r>
              <a:rPr sz="2700" i="1" dirty="0">
                <a:latin typeface="Calibri"/>
                <a:cs typeface="Calibri"/>
              </a:rPr>
              <a:t>n</a:t>
            </a:r>
            <a:r>
              <a:rPr sz="2700" dirty="0">
                <a:latin typeface="Calibri"/>
                <a:cs typeface="Calibri"/>
              </a:rPr>
              <a:t>th </a:t>
            </a:r>
            <a:r>
              <a:rPr sz="2700" spc="-112" dirty="0">
                <a:latin typeface="Calibri"/>
                <a:cs typeface="Calibri"/>
              </a:rPr>
              <a:t>most-­‐abundant</a:t>
            </a:r>
            <a:r>
              <a:rPr sz="2700" spc="-49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kmer?”.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63270" y="3423766"/>
            <a:ext cx="5652643" cy="17750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75940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107786"/>
            <a:r>
              <a:rPr spc="-4" dirty="0"/>
              <a:t>Nucleotide</a:t>
            </a:r>
            <a:r>
              <a:rPr spc="-54" dirty="0"/>
              <a:t> </a:t>
            </a:r>
            <a:r>
              <a:rPr spc="-4" dirty="0"/>
              <a:t>histogram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3939461"/>
            <a:ext cx="6610349" cy="686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ct val="101499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spc="-4" dirty="0">
                <a:latin typeface="Calibri"/>
                <a:cs typeface="Calibri"/>
              </a:rPr>
              <a:t>WGS </a:t>
            </a:r>
            <a:r>
              <a:rPr sz="2200" dirty="0">
                <a:latin typeface="Calibri"/>
                <a:cs typeface="Calibri"/>
              </a:rPr>
              <a:t>datasets </a:t>
            </a:r>
            <a:r>
              <a:rPr sz="2200" spc="-4" dirty="0">
                <a:latin typeface="Calibri"/>
                <a:cs typeface="Calibri"/>
              </a:rPr>
              <a:t>should </a:t>
            </a:r>
            <a:r>
              <a:rPr sz="2200" dirty="0">
                <a:latin typeface="Calibri"/>
                <a:cs typeface="Calibri"/>
              </a:rPr>
              <a:t>have </a:t>
            </a:r>
            <a:r>
              <a:rPr sz="2200" spc="-4" dirty="0">
                <a:latin typeface="Calibri"/>
                <a:cs typeface="Calibri"/>
              </a:rPr>
              <a:t>roughly </a:t>
            </a:r>
            <a:r>
              <a:rPr sz="2200" dirty="0">
                <a:latin typeface="Calibri"/>
                <a:cs typeface="Calibri"/>
              </a:rPr>
              <a:t>equal </a:t>
            </a:r>
            <a:r>
              <a:rPr sz="2200" spc="-4" dirty="0">
                <a:latin typeface="Calibri"/>
                <a:cs typeface="Calibri"/>
              </a:rPr>
              <a:t>proportions of  basecalls.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0850" y="2061882"/>
            <a:ext cx="5189682" cy="183776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71869" y="4500842"/>
            <a:ext cx="5195454" cy="177613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26841" y="5689618"/>
            <a:ext cx="1442605" cy="568919"/>
          </a:xfrm>
          <a:prstGeom prst="rect">
            <a:avLst/>
          </a:prstGeom>
        </p:spPr>
        <p:txBody>
          <a:bodyPr vert="horz" wrap="square" lIns="0" tIns="13676" rIns="0" bIns="0" rtlCol="0">
            <a:spAutoFit/>
          </a:bodyPr>
          <a:lstStyle/>
          <a:p>
            <a:pPr marL="11397" marR="4559">
              <a:lnSpc>
                <a:spcPts val="1436"/>
              </a:lnSpc>
              <a:spcBef>
                <a:spcPts val="108"/>
              </a:spcBef>
            </a:pPr>
            <a:r>
              <a:rPr sz="1300" dirty="0">
                <a:solidFill>
                  <a:srgbClr val="FF0000"/>
                </a:solidFill>
                <a:latin typeface="Calibri"/>
                <a:cs typeface="Calibri"/>
              </a:rPr>
              <a:t>An example of  untrimmed</a:t>
            </a:r>
            <a:r>
              <a:rPr sz="13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FF0000"/>
                </a:solidFill>
                <a:latin typeface="Calibri"/>
                <a:cs typeface="Calibri"/>
              </a:rPr>
              <a:t>barcodes.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13026" y="5695439"/>
            <a:ext cx="1239358" cy="2603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55987" y="5808849"/>
            <a:ext cx="1039668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0" y="0"/>
                </a:moveTo>
                <a:lnTo>
                  <a:pt x="1143189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12805" y="5756830"/>
            <a:ext cx="105641" cy="104215"/>
          </a:xfrm>
          <a:custGeom>
            <a:avLst/>
            <a:gdLst/>
            <a:ahLst/>
            <a:cxnLst/>
            <a:rect l="l" t="t" r="r" b="b"/>
            <a:pathLst>
              <a:path w="116204" h="118109">
                <a:moveTo>
                  <a:pt x="14846" y="0"/>
                </a:moveTo>
                <a:lnTo>
                  <a:pt x="7061" y="2045"/>
                </a:lnTo>
                <a:lnTo>
                  <a:pt x="0" y="14163"/>
                </a:lnTo>
                <a:lnTo>
                  <a:pt x="2044" y="21939"/>
                </a:lnTo>
                <a:lnTo>
                  <a:pt x="65493" y="58953"/>
                </a:lnTo>
                <a:lnTo>
                  <a:pt x="2044" y="95967"/>
                </a:lnTo>
                <a:lnTo>
                  <a:pt x="0" y="103745"/>
                </a:lnTo>
                <a:lnTo>
                  <a:pt x="7061" y="115860"/>
                </a:lnTo>
                <a:lnTo>
                  <a:pt x="14846" y="117908"/>
                </a:lnTo>
                <a:lnTo>
                  <a:pt x="115900" y="58953"/>
                </a:lnTo>
                <a:lnTo>
                  <a:pt x="1484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67229" y="4503542"/>
            <a:ext cx="547884" cy="173467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8168" y="4530729"/>
            <a:ext cx="446809" cy="1639981"/>
          </a:xfrm>
          <a:custGeom>
            <a:avLst/>
            <a:gdLst/>
            <a:ahLst/>
            <a:cxnLst/>
            <a:rect l="l" t="t" r="r" b="b"/>
            <a:pathLst>
              <a:path w="491489" h="1858645">
                <a:moveTo>
                  <a:pt x="0" y="81845"/>
                </a:moveTo>
                <a:lnTo>
                  <a:pt x="6431" y="49987"/>
                </a:lnTo>
                <a:lnTo>
                  <a:pt x="23972" y="23972"/>
                </a:lnTo>
                <a:lnTo>
                  <a:pt x="49987" y="6431"/>
                </a:lnTo>
                <a:lnTo>
                  <a:pt x="81846" y="0"/>
                </a:lnTo>
                <a:lnTo>
                  <a:pt x="409219" y="0"/>
                </a:lnTo>
                <a:lnTo>
                  <a:pt x="441077" y="6431"/>
                </a:lnTo>
                <a:lnTo>
                  <a:pt x="467093" y="23972"/>
                </a:lnTo>
                <a:lnTo>
                  <a:pt x="484633" y="49987"/>
                </a:lnTo>
                <a:lnTo>
                  <a:pt x="491065" y="81845"/>
                </a:lnTo>
                <a:lnTo>
                  <a:pt x="491065" y="1776798"/>
                </a:lnTo>
                <a:lnTo>
                  <a:pt x="484633" y="1808656"/>
                </a:lnTo>
                <a:lnTo>
                  <a:pt x="467093" y="1834673"/>
                </a:lnTo>
                <a:lnTo>
                  <a:pt x="441077" y="1852215"/>
                </a:lnTo>
                <a:lnTo>
                  <a:pt x="409219" y="1858648"/>
                </a:lnTo>
                <a:lnTo>
                  <a:pt x="81846" y="1858648"/>
                </a:lnTo>
                <a:lnTo>
                  <a:pt x="49987" y="1852215"/>
                </a:lnTo>
                <a:lnTo>
                  <a:pt x="23972" y="1834673"/>
                </a:lnTo>
                <a:lnTo>
                  <a:pt x="6431" y="1808656"/>
                </a:lnTo>
                <a:lnTo>
                  <a:pt x="0" y="1776798"/>
                </a:lnTo>
                <a:lnTo>
                  <a:pt x="0" y="81845"/>
                </a:lnTo>
                <a:close/>
              </a:path>
            </a:pathLst>
          </a:custGeom>
          <a:ln w="1904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03694" y="1712539"/>
            <a:ext cx="7154718" cy="1445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513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spc="-4" dirty="0">
                <a:latin typeface="Calibri"/>
                <a:cs typeface="Calibri"/>
              </a:rPr>
              <a:t>Amplicon </a:t>
            </a:r>
            <a:r>
              <a:rPr sz="2200" dirty="0">
                <a:latin typeface="Calibri"/>
                <a:cs typeface="Calibri"/>
              </a:rPr>
              <a:t>datasets </a:t>
            </a:r>
            <a:r>
              <a:rPr sz="2200" spc="-4" dirty="0">
                <a:latin typeface="Calibri"/>
                <a:cs typeface="Calibri"/>
              </a:rPr>
              <a:t>should show </a:t>
            </a:r>
            <a:r>
              <a:rPr sz="2200" dirty="0">
                <a:latin typeface="Calibri"/>
                <a:cs typeface="Calibri"/>
              </a:rPr>
              <a:t>biased </a:t>
            </a:r>
            <a:r>
              <a:rPr sz="2200" spc="-4" dirty="0">
                <a:latin typeface="Calibri"/>
                <a:cs typeface="Calibri"/>
              </a:rPr>
              <a:t>distributions of </a:t>
            </a:r>
            <a:r>
              <a:rPr sz="2200" dirty="0">
                <a:latin typeface="Calibri"/>
                <a:cs typeface="Calibri"/>
              </a:rPr>
              <a:t>bases  at each</a:t>
            </a:r>
            <a:r>
              <a:rPr sz="2200" spc="-76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position.</a:t>
            </a:r>
            <a:endParaRPr sz="2200">
              <a:latin typeface="Calibri"/>
              <a:cs typeface="Calibri"/>
            </a:endParaRPr>
          </a:p>
          <a:p>
            <a:pPr marL="252443" marR="5063678">
              <a:lnSpc>
                <a:spcPct val="98200"/>
              </a:lnSpc>
              <a:spcBef>
                <a:spcPts val="1642"/>
              </a:spcBef>
            </a:pPr>
            <a:r>
              <a:rPr sz="1300" dirty="0">
                <a:latin typeface="Calibri"/>
                <a:cs typeface="Calibri"/>
              </a:rPr>
              <a:t>Reﬂects </a:t>
            </a:r>
            <a:r>
              <a:rPr sz="1300" spc="-4" dirty="0">
                <a:latin typeface="Calibri"/>
                <a:cs typeface="Calibri"/>
              </a:rPr>
              <a:t>conservation </a:t>
            </a:r>
            <a:r>
              <a:rPr sz="1300" dirty="0">
                <a:latin typeface="Calibri"/>
                <a:cs typeface="Calibri"/>
              </a:rPr>
              <a:t>and  variability in the</a:t>
            </a:r>
            <a:r>
              <a:rPr sz="1300" spc="-9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recovered  </a:t>
            </a:r>
            <a:r>
              <a:rPr sz="1300" spc="-4" dirty="0">
                <a:latin typeface="Calibri"/>
                <a:cs typeface="Calibri"/>
              </a:rPr>
              <a:t>sequences:</a:t>
            </a:r>
            <a:endParaRPr sz="13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20529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884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513" y="320737"/>
            <a:ext cx="2618974" cy="43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885"/>
          <p:cNvSpPr txBox="1"/>
          <p:nvPr/>
        </p:nvSpPr>
        <p:spPr>
          <a:xfrm>
            <a:off x="311712" y="4818775"/>
            <a:ext cx="8520600" cy="2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Conducting a Microbiome Study. Goodrich et al. 2014. Cell.</a:t>
            </a:r>
          </a:p>
        </p:txBody>
      </p:sp>
      <p:sp>
        <p:nvSpPr>
          <p:cNvPr id="6" name="Shape 886"/>
          <p:cNvSpPr/>
          <p:nvPr/>
        </p:nvSpPr>
        <p:spPr>
          <a:xfrm>
            <a:off x="707875" y="898200"/>
            <a:ext cx="2619000" cy="4422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rgbClr val="7F6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Sample Information</a:t>
            </a:r>
          </a:p>
        </p:txBody>
      </p:sp>
      <p:sp>
        <p:nvSpPr>
          <p:cNvPr id="7" name="Shape 887"/>
          <p:cNvSpPr/>
          <p:nvPr/>
        </p:nvSpPr>
        <p:spPr>
          <a:xfrm>
            <a:off x="707875" y="1701950"/>
            <a:ext cx="2619000" cy="6327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B45F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Sequence Data</a:t>
            </a:r>
          </a:p>
        </p:txBody>
      </p:sp>
      <p:sp>
        <p:nvSpPr>
          <p:cNvPr id="8" name="Shape 888"/>
          <p:cNvSpPr/>
          <p:nvPr/>
        </p:nvSpPr>
        <p:spPr>
          <a:xfrm>
            <a:off x="707875" y="2690475"/>
            <a:ext cx="2619000" cy="4422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Feature Table</a:t>
            </a:r>
          </a:p>
        </p:txBody>
      </p:sp>
      <p:pic>
        <p:nvPicPr>
          <p:cNvPr id="9" name="Shape 88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799" y="1467098"/>
            <a:ext cx="1724525" cy="220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890"/>
          <p:cNvSpPr/>
          <p:nvPr/>
        </p:nvSpPr>
        <p:spPr>
          <a:xfrm>
            <a:off x="5990050" y="2530325"/>
            <a:ext cx="1009200" cy="278700"/>
          </a:xfrm>
          <a:prstGeom prst="rightArrow">
            <a:avLst>
              <a:gd name="adj1" fmla="val 50000"/>
              <a:gd name="adj2" fmla="val 169272"/>
            </a:avLst>
          </a:prstGeom>
          <a:solidFill>
            <a:srgbClr val="000000"/>
          </a:solidFill>
          <a:ln w="952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891"/>
          <p:cNvSpPr txBox="1"/>
          <p:nvPr/>
        </p:nvSpPr>
        <p:spPr>
          <a:xfrm>
            <a:off x="7342450" y="1656775"/>
            <a:ext cx="1182300" cy="4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Noto Sans Symbols"/>
                <a:ea typeface="Noto Sans Symbols"/>
                <a:cs typeface="Noto Sans Symbols"/>
                <a:sym typeface="Noto Sans Symbols"/>
              </a:rPr>
              <a:t>nurture</a:t>
            </a:r>
          </a:p>
        </p:txBody>
      </p:sp>
      <p:sp>
        <p:nvSpPr>
          <p:cNvPr id="12" name="Shape 892"/>
          <p:cNvSpPr/>
          <p:nvPr/>
        </p:nvSpPr>
        <p:spPr>
          <a:xfrm>
            <a:off x="707875" y="3520625"/>
            <a:ext cx="2619000" cy="4422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Summary Statistics</a:t>
            </a:r>
          </a:p>
        </p:txBody>
      </p:sp>
    </p:spTree>
    <p:extLst>
      <p:ext uri="{BB962C8B-B14F-4D97-AF65-F5344CB8AC3E}">
        <p14:creationId xmlns:p14="http://schemas.microsoft.com/office/powerpoint/2010/main" val="26784575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97"/>
          <p:cNvSpPr/>
          <p:nvPr/>
        </p:nvSpPr>
        <p:spPr>
          <a:xfrm>
            <a:off x="348257" y="313286"/>
            <a:ext cx="7352100" cy="4617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Comparing microbial communities</a:t>
            </a:r>
          </a:p>
        </p:txBody>
      </p:sp>
      <p:sp>
        <p:nvSpPr>
          <p:cNvPr id="3" name="Shape 898"/>
          <p:cNvSpPr/>
          <p:nvPr/>
        </p:nvSpPr>
        <p:spPr>
          <a:xfrm>
            <a:off x="759958" y="1047744"/>
            <a:ext cx="8025000" cy="3268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Who is there? </a:t>
            </a:r>
            <a:r>
              <a:rPr lang="en" sz="1800" i="1">
                <a:solidFill>
                  <a:srgbClr val="A5A5A5"/>
                </a:solidFill>
              </a:rPr>
              <a:t>Taxonomic profiling, differential abundance testing.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How many “species” are there? </a:t>
            </a:r>
            <a:r>
              <a:rPr lang="en" sz="1800" i="1">
                <a:solidFill>
                  <a:srgbClr val="A6A6A6"/>
                </a:solidFill>
              </a:rPr>
              <a:t>Alpha diversity (richness, evenness, or both).</a:t>
            </a:r>
            <a:r>
              <a:rPr lang="en" sz="1800">
                <a:solidFill>
                  <a:srgbClr val="A6A6A6"/>
                </a:solidFill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How similar are pairs of samples? </a:t>
            </a:r>
            <a:r>
              <a:rPr lang="en" sz="1800" i="1">
                <a:solidFill>
                  <a:srgbClr val="A6A6A6"/>
                </a:solidFill>
              </a:rPr>
              <a:t>Beta diversity</a:t>
            </a:r>
          </a:p>
        </p:txBody>
      </p:sp>
    </p:spTree>
    <p:extLst>
      <p:ext uri="{BB962C8B-B14F-4D97-AF65-F5344CB8AC3E}">
        <p14:creationId xmlns:p14="http://schemas.microsoft.com/office/powerpoint/2010/main" val="18092808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 txBox="1">
            <a:spLocks noGrp="1"/>
          </p:cNvSpPr>
          <p:nvPr>
            <p:ph type="title" idx="4294967295"/>
          </p:nvPr>
        </p:nvSpPr>
        <p:spPr>
          <a:xfrm>
            <a:off x="457200" y="985833"/>
            <a:ext cx="8229600" cy="416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b="1"/>
              <a:t>Alpha diversity metrics</a:t>
            </a:r>
            <a:r>
              <a:rPr lang="en" sz="2400"/>
              <a:t> operate on a single sample (i.e., within sample diversity). </a:t>
            </a:r>
          </a:p>
          <a:p>
            <a:pPr lvl="0" algn="ctr" rtl="0">
              <a:spcBef>
                <a:spcPts val="0"/>
              </a:spcBef>
              <a:buNone/>
            </a:pPr>
            <a:endParaRPr sz="2400"/>
          </a:p>
          <a:p>
            <a:pPr lvl="0" algn="ctr" rtl="0">
              <a:spcBef>
                <a:spcPts val="0"/>
              </a:spcBef>
              <a:buNone/>
            </a:pPr>
            <a:r>
              <a:rPr lang="en" sz="2400" b="1"/>
              <a:t>Beta diversity metrics</a:t>
            </a:r>
            <a:r>
              <a:rPr lang="en" sz="2400"/>
              <a:t> operate on a pair of samples (i.e., between sample diversity).</a:t>
            </a:r>
          </a:p>
          <a:p>
            <a:pPr lvl="0" algn="ctr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915839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Shape 926"/>
          <p:cNvSpPr txBox="1">
            <a:spLocks noGrp="1"/>
          </p:cNvSpPr>
          <p:nvPr>
            <p:ph type="title"/>
          </p:nvPr>
        </p:nvSpPr>
        <p:spPr>
          <a:xfrm>
            <a:off x="457200" y="274636"/>
            <a:ext cx="8229600" cy="5359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/>
              <a:t>Qualitative diversity metrics</a:t>
            </a:r>
            <a:r>
              <a:rPr lang="en" sz="2400"/>
              <a:t> only consider the presence/absence of features. 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 sz="2400" b="1"/>
              <a:t>Quantitative diversity metrics</a:t>
            </a:r>
            <a:r>
              <a:rPr lang="en" sz="2400"/>
              <a:t> consider abundance of features.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0361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441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513" y="320737"/>
            <a:ext cx="2618974" cy="43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442"/>
          <p:cNvSpPr txBox="1"/>
          <p:nvPr/>
        </p:nvSpPr>
        <p:spPr>
          <a:xfrm>
            <a:off x="311712" y="4818775"/>
            <a:ext cx="8520600" cy="2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Conducting a Microbiome Study. Goodrich et al. 2014. Cell.</a:t>
            </a:r>
          </a:p>
        </p:txBody>
      </p:sp>
      <p:sp>
        <p:nvSpPr>
          <p:cNvPr id="4" name="Shape 443"/>
          <p:cNvSpPr/>
          <p:nvPr/>
        </p:nvSpPr>
        <p:spPr>
          <a:xfrm>
            <a:off x="707875" y="898200"/>
            <a:ext cx="2619000" cy="4422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rgbClr val="7F6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Sample Information</a:t>
            </a:r>
          </a:p>
        </p:txBody>
      </p:sp>
    </p:spTree>
    <p:extLst>
      <p:ext uri="{BB962C8B-B14F-4D97-AF65-F5344CB8AC3E}">
        <p14:creationId xmlns:p14="http://schemas.microsoft.com/office/powerpoint/2010/main" val="2737090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Shape 931"/>
          <p:cNvSpPr txBox="1">
            <a:spLocks noGrp="1"/>
          </p:cNvSpPr>
          <p:nvPr>
            <p:ph type="title"/>
          </p:nvPr>
        </p:nvSpPr>
        <p:spPr>
          <a:xfrm>
            <a:off x="457200" y="274636"/>
            <a:ext cx="8229600" cy="5359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/>
              <a:t>Phylogenetic diversity metrics</a:t>
            </a:r>
            <a:r>
              <a:rPr lang="en" sz="2400"/>
              <a:t> incorporate evolutionary relationships between taxa, but assume that we know what those relationships are. 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 sz="2400" b="1"/>
              <a:t>Non-phylogenetic diversity metrics</a:t>
            </a:r>
            <a:r>
              <a:rPr lang="en" sz="2400"/>
              <a:t> assume that all taxa are equally related, so don’t make assumptions about evolutionary relationships.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283381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6" name="Shape 936"/>
          <p:cNvGraphicFramePr/>
          <p:nvPr/>
        </p:nvGraphicFramePr>
        <p:xfrm>
          <a:off x="353025" y="1966100"/>
          <a:ext cx="4764600" cy="29492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40000"/>
                <a:gridCol w="934750"/>
                <a:gridCol w="1025625"/>
                <a:gridCol w="1077550"/>
                <a:gridCol w="986675"/>
              </a:tblGrid>
              <a:tr h="56946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25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37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87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otu.4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99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88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86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otu.5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sp>
        <p:nvSpPr>
          <p:cNvPr id="937" name="Shape 937"/>
          <p:cNvSpPr/>
          <p:nvPr/>
        </p:nvSpPr>
        <p:spPr>
          <a:xfrm>
            <a:off x="348257" y="133944"/>
            <a:ext cx="8660400" cy="140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Observed OTUs (or Observed Species):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   a qualitative, non-phylogenetic, alpha diversity metric </a:t>
            </a:r>
          </a:p>
        </p:txBody>
      </p:sp>
      <p:graphicFrame>
        <p:nvGraphicFramePr>
          <p:cNvPr id="938" name="Shape 938"/>
          <p:cNvGraphicFramePr/>
          <p:nvPr/>
        </p:nvGraphicFramePr>
        <p:xfrm>
          <a:off x="5844175" y="2284500"/>
          <a:ext cx="3163000" cy="28852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15350"/>
                <a:gridCol w="1547650"/>
              </a:tblGrid>
              <a:tr h="447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3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Observed OTUs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/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/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/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/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sp>
        <p:nvSpPr>
          <p:cNvPr id="939" name="Shape 939"/>
          <p:cNvSpPr/>
          <p:nvPr/>
        </p:nvSpPr>
        <p:spPr>
          <a:xfrm>
            <a:off x="5839428" y="1966100"/>
            <a:ext cx="2341200" cy="31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SampleData[AlphaDiversity]</a:t>
            </a:r>
          </a:p>
        </p:txBody>
      </p:sp>
      <p:cxnSp>
        <p:nvCxnSpPr>
          <p:cNvPr id="940" name="Shape 940"/>
          <p:cNvCxnSpPr/>
          <p:nvPr/>
        </p:nvCxnSpPr>
        <p:spPr>
          <a:xfrm rot="10800000" flipH="1">
            <a:off x="5229325" y="3589700"/>
            <a:ext cx="514500" cy="11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41" name="Shape 941"/>
          <p:cNvSpPr txBox="1"/>
          <p:nvPr/>
        </p:nvSpPr>
        <p:spPr>
          <a:xfrm>
            <a:off x="809725" y="5558067"/>
            <a:ext cx="5034600" cy="82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 number of OTUs/taxa/features that are observed at least one time in a sample.</a:t>
            </a:r>
          </a:p>
        </p:txBody>
      </p:sp>
    </p:spTree>
    <p:extLst>
      <p:ext uri="{BB962C8B-B14F-4D97-AF65-F5344CB8AC3E}">
        <p14:creationId xmlns:p14="http://schemas.microsoft.com/office/powerpoint/2010/main" val="8525511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" name="Shape 946"/>
          <p:cNvGraphicFramePr/>
          <p:nvPr/>
        </p:nvGraphicFramePr>
        <p:xfrm>
          <a:off x="5844175" y="2284500"/>
          <a:ext cx="3163000" cy="28852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15350"/>
                <a:gridCol w="1547650"/>
              </a:tblGrid>
              <a:tr h="447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3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Observed OTUs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4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4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4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</a:tr>
              <a:tr h="60956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2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sp>
        <p:nvSpPr>
          <p:cNvPr id="947" name="Shape 947"/>
          <p:cNvSpPr/>
          <p:nvPr/>
        </p:nvSpPr>
        <p:spPr>
          <a:xfrm>
            <a:off x="5839428" y="1966100"/>
            <a:ext cx="2341200" cy="31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SampleData[AlphaDiversity]</a:t>
            </a:r>
          </a:p>
        </p:txBody>
      </p:sp>
      <p:cxnSp>
        <p:nvCxnSpPr>
          <p:cNvPr id="948" name="Shape 948"/>
          <p:cNvCxnSpPr/>
          <p:nvPr/>
        </p:nvCxnSpPr>
        <p:spPr>
          <a:xfrm rot="10800000" flipH="1">
            <a:off x="5229325" y="3589700"/>
            <a:ext cx="514500" cy="11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49" name="Shape 949"/>
          <p:cNvSpPr txBox="1"/>
          <p:nvPr/>
        </p:nvSpPr>
        <p:spPr>
          <a:xfrm>
            <a:off x="809725" y="5558067"/>
            <a:ext cx="5034600" cy="82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 number of OTUs/taxa/features that are observed at least one time in a sample.</a:t>
            </a:r>
          </a:p>
        </p:txBody>
      </p:sp>
      <p:sp>
        <p:nvSpPr>
          <p:cNvPr id="950" name="Shape 950"/>
          <p:cNvSpPr/>
          <p:nvPr/>
        </p:nvSpPr>
        <p:spPr>
          <a:xfrm>
            <a:off x="348257" y="133944"/>
            <a:ext cx="8660400" cy="140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Observed OTUs (or Observed Species):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   a qualitative, non-phylogenetic, alpha diversity metric </a:t>
            </a:r>
          </a:p>
        </p:txBody>
      </p:sp>
      <p:graphicFrame>
        <p:nvGraphicFramePr>
          <p:cNvPr id="951" name="Shape 951"/>
          <p:cNvGraphicFramePr/>
          <p:nvPr/>
        </p:nvGraphicFramePr>
        <p:xfrm>
          <a:off x="353025" y="1966100"/>
          <a:ext cx="4764600" cy="29492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40000"/>
                <a:gridCol w="934750"/>
                <a:gridCol w="1025625"/>
                <a:gridCol w="1077550"/>
                <a:gridCol w="986675"/>
              </a:tblGrid>
              <a:tr h="56946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4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25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37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23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87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otu.4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99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88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86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12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  <a:tr h="474533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otu.5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L="28575" marR="28575" marT="25400" marB="2540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7050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Shape 956"/>
          <p:cNvSpPr txBox="1"/>
          <p:nvPr/>
        </p:nvSpPr>
        <p:spPr>
          <a:xfrm>
            <a:off x="1663700" y="1649967"/>
            <a:ext cx="2722500" cy="36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OTU count of “red” sample</a:t>
            </a:r>
          </a:p>
        </p:txBody>
      </p:sp>
      <p:sp>
        <p:nvSpPr>
          <p:cNvPr id="957" name="Shape 957"/>
          <p:cNvSpPr txBox="1"/>
          <p:nvPr/>
        </p:nvSpPr>
        <p:spPr>
          <a:xfrm>
            <a:off x="5257800" y="1649967"/>
            <a:ext cx="2816100" cy="36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OTU count of “blue” sample</a:t>
            </a:r>
          </a:p>
        </p:txBody>
      </p:sp>
      <p:pic>
        <p:nvPicPr>
          <p:cNvPr id="958" name="Shape 95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0550" y="2108200"/>
            <a:ext cx="3912900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9" name="Shape 959"/>
          <p:cNvSpPr txBox="1"/>
          <p:nvPr/>
        </p:nvSpPr>
        <p:spPr>
          <a:xfrm>
            <a:off x="520700" y="6017567"/>
            <a:ext cx="8230500" cy="46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Each colored box indicates observation of a reference sequence.</a:t>
            </a:r>
          </a:p>
        </p:txBody>
      </p:sp>
      <p:sp>
        <p:nvSpPr>
          <p:cNvPr id="960" name="Shape 960"/>
          <p:cNvSpPr/>
          <p:nvPr/>
        </p:nvSpPr>
        <p:spPr>
          <a:xfrm>
            <a:off x="348257" y="133944"/>
            <a:ext cx="8660400" cy="140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Observed OTUs (or Observed Species):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   a qualitative, non-phylogenetic, alpha diversity metric </a:t>
            </a:r>
          </a:p>
        </p:txBody>
      </p:sp>
    </p:spTree>
    <p:extLst>
      <p:ext uri="{BB962C8B-B14F-4D97-AF65-F5344CB8AC3E}">
        <p14:creationId xmlns:p14="http://schemas.microsoft.com/office/powerpoint/2010/main" val="39545204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Rarefaction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0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/>
              <a:t>R</a:t>
            </a:r>
            <a:r>
              <a:rPr lang="en-US" dirty="0" smtClean="0"/>
              <a:t>arefaction </a:t>
            </a:r>
            <a:r>
              <a:rPr lang="en-US" dirty="0"/>
              <a:t>is a technique to assess species richness from the results of sampling. Rarefaction allows the calculation of species richness for a given number of individual samples, based on the construction of so-called rarefaction curves. This curve is a plot of the number of species as a function of the number of samples. </a:t>
            </a:r>
            <a:r>
              <a:rPr lang="en-US" dirty="0">
                <a:solidFill>
                  <a:srgbClr val="FF0000"/>
                </a:solidFill>
              </a:rPr>
              <a:t>Rarefaction curves generally grow rapidly at first, as the most common species are found, but the curves plateau as only the rarest species remain to be sampled.</a:t>
            </a:r>
          </a:p>
        </p:txBody>
      </p:sp>
    </p:spTree>
    <p:extLst>
      <p:ext uri="{BB962C8B-B14F-4D97-AF65-F5344CB8AC3E}">
        <p14:creationId xmlns:p14="http://schemas.microsoft.com/office/powerpoint/2010/main" val="36325165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3957" y="541935"/>
            <a:ext cx="8676631" cy="533601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38750" rIns="0" bIns="0" rtlCol="0">
            <a:spAutoFit/>
          </a:bodyPr>
          <a:lstStyle/>
          <a:p>
            <a:pPr marL="2493089" marR="166396" indent="-2315296">
              <a:lnSpc>
                <a:spcPts val="3859"/>
              </a:lnSpc>
              <a:spcBef>
                <a:spcPts val="305"/>
              </a:spcBef>
            </a:pPr>
            <a:r>
              <a:rPr sz="3200" spc="-4" dirty="0" smtClean="0"/>
              <a:t> </a:t>
            </a:r>
            <a:r>
              <a:rPr sz="3200" spc="-4" dirty="0"/>
              <a:t>How taxonomically diverse are  your</a:t>
            </a:r>
            <a:r>
              <a:rPr sz="3200" spc="-49" dirty="0"/>
              <a:t> </a:t>
            </a:r>
            <a:r>
              <a:rPr sz="3200" spc="-4" dirty="0"/>
              <a:t>samples?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903694" y="1873623"/>
            <a:ext cx="7331940" cy="9698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513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dirty="0">
                <a:latin typeface="Calibri"/>
                <a:cs typeface="Calibri"/>
              </a:rPr>
              <a:t>In </a:t>
            </a:r>
            <a:r>
              <a:rPr sz="2200" spc="-4" dirty="0">
                <a:latin typeface="Calibri"/>
                <a:cs typeface="Calibri"/>
              </a:rPr>
              <a:t>Browse </a:t>
            </a:r>
            <a:r>
              <a:rPr sz="2200" dirty="0">
                <a:latin typeface="Calibri"/>
                <a:cs typeface="Calibri"/>
              </a:rPr>
              <a:t>table, </a:t>
            </a:r>
            <a:r>
              <a:rPr sz="2200" b="1" dirty="0">
                <a:latin typeface="Calibri"/>
                <a:cs typeface="Calibri"/>
              </a:rPr>
              <a:t>select some HMP fecal samples </a:t>
            </a:r>
            <a:r>
              <a:rPr sz="2200" spc="-4" dirty="0">
                <a:latin typeface="Calibri"/>
                <a:cs typeface="Calibri"/>
              </a:rPr>
              <a:t>from</a:t>
            </a:r>
            <a:r>
              <a:rPr sz="2200" spc="-67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healthy  </a:t>
            </a:r>
            <a:r>
              <a:rPr sz="2200" spc="-4" dirty="0">
                <a:latin typeface="Calibri"/>
                <a:cs typeface="Calibri"/>
              </a:rPr>
              <a:t>patients </a:t>
            </a:r>
            <a:r>
              <a:rPr sz="2200" dirty="0">
                <a:latin typeface="Calibri"/>
                <a:cs typeface="Calibri"/>
              </a:rPr>
              <a:t>and add to a</a:t>
            </a:r>
            <a:r>
              <a:rPr sz="2200" spc="-45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collection.</a:t>
            </a:r>
            <a:endParaRPr sz="2200">
              <a:latin typeface="Calibri"/>
              <a:cs typeface="Calibri"/>
            </a:endParaRPr>
          </a:p>
          <a:p>
            <a:pPr marL="421688">
              <a:spcBef>
                <a:spcPts val="377"/>
              </a:spcBef>
              <a:tabLst>
                <a:tab pos="677550" algn="l"/>
              </a:tabLst>
            </a:pPr>
            <a:r>
              <a:rPr dirty="0">
                <a:latin typeface="Arial"/>
                <a:cs typeface="Arial"/>
              </a:rPr>
              <a:t>–	</a:t>
            </a:r>
            <a:r>
              <a:rPr dirty="0">
                <a:latin typeface="Calibri"/>
                <a:cs typeface="Calibri"/>
              </a:rPr>
              <a:t>Select from table and add create a</a:t>
            </a:r>
            <a:r>
              <a:rPr spc="-54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collection.</a:t>
            </a:r>
            <a:endParaRPr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3694" y="4049357"/>
            <a:ext cx="7077940" cy="23288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indent="-307718"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dirty="0">
                <a:latin typeface="Calibri"/>
                <a:cs typeface="Calibri"/>
              </a:rPr>
              <a:t>Go to the Analysis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page</a:t>
            </a:r>
            <a:endParaRPr sz="2200">
              <a:latin typeface="Calibri"/>
              <a:cs typeface="Calibri"/>
            </a:endParaRPr>
          </a:p>
          <a:p>
            <a:pPr marL="678120" lvl="1" indent="-256432">
              <a:spcBef>
                <a:spcPts val="377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Create </a:t>
            </a:r>
            <a:r>
              <a:rPr spc="-4" dirty="0">
                <a:latin typeface="Calibri"/>
                <a:cs typeface="Calibri"/>
              </a:rPr>
              <a:t>rarefraction curve for your</a:t>
            </a:r>
            <a:r>
              <a:rPr spc="4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collection</a:t>
            </a:r>
            <a:endParaRPr>
              <a:latin typeface="Calibri"/>
              <a:cs typeface="Calibri"/>
            </a:endParaRPr>
          </a:p>
          <a:p>
            <a:pPr marL="678120" lvl="1" indent="-256432">
              <a:spcBef>
                <a:spcPts val="449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Create</a:t>
            </a:r>
            <a:r>
              <a:rPr spc="-9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heatmap</a:t>
            </a:r>
            <a:endParaRPr>
              <a:latin typeface="Calibri"/>
              <a:cs typeface="Calibri"/>
            </a:endParaRPr>
          </a:p>
          <a:p>
            <a:pPr marL="678120" lvl="1" indent="-256432">
              <a:spcBef>
                <a:spcPts val="449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Create</a:t>
            </a:r>
            <a:r>
              <a:rPr spc="-9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table</a:t>
            </a:r>
            <a:endParaRPr>
              <a:latin typeface="Calibri"/>
              <a:cs typeface="Calibri"/>
            </a:endParaRPr>
          </a:p>
          <a:p>
            <a:pPr marL="1037125" lvl="2" indent="-205146">
              <a:spcBef>
                <a:spcPts val="363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1400" dirty="0">
                <a:latin typeface="Calibri"/>
                <a:cs typeface="Calibri"/>
              </a:rPr>
              <a:t>Select on order</a:t>
            </a:r>
            <a:r>
              <a:rPr sz="1400" spc="-9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Clostridiaceae</a:t>
            </a:r>
            <a:endParaRPr sz="1400">
              <a:latin typeface="Calibri"/>
              <a:cs typeface="Calibri"/>
            </a:endParaRPr>
          </a:p>
          <a:p>
            <a:pPr marL="1037125" lvl="2" indent="-205146">
              <a:spcBef>
                <a:spcPts val="341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1400" spc="-4" dirty="0">
                <a:latin typeface="Calibri"/>
                <a:cs typeface="Calibri"/>
              </a:rPr>
              <a:t>Subselect </a:t>
            </a:r>
            <a:r>
              <a:rPr sz="1400" dirty="0">
                <a:latin typeface="Calibri"/>
                <a:cs typeface="Calibri"/>
              </a:rPr>
              <a:t>and add to</a:t>
            </a:r>
            <a:r>
              <a:rPr sz="1400" spc="-5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workbench</a:t>
            </a:r>
            <a:endParaRPr sz="1400">
              <a:latin typeface="Calibri"/>
              <a:cs typeface="Calibri"/>
            </a:endParaRPr>
          </a:p>
          <a:p>
            <a:pPr marL="1037125" marR="4559" lvl="2" indent="-205146">
              <a:spcBef>
                <a:spcPts val="341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1400" dirty="0">
                <a:latin typeface="Calibri"/>
                <a:cs typeface="Calibri"/>
              </a:rPr>
              <a:t>Oops – if you can’t use </a:t>
            </a:r>
            <a:r>
              <a:rPr sz="1400" spc="-99" dirty="0">
                <a:latin typeface="Calibri"/>
                <a:cs typeface="Calibri"/>
              </a:rPr>
              <a:t>MG-­‐RAST </a:t>
            </a:r>
            <a:r>
              <a:rPr sz="1400" dirty="0">
                <a:latin typeface="Calibri"/>
                <a:cs typeface="Calibri"/>
              </a:rPr>
              <a:t>web UI with that many features </a:t>
            </a:r>
            <a:r>
              <a:rPr sz="1400" spc="-296" dirty="0">
                <a:latin typeface="Calibri"/>
                <a:cs typeface="Calibri"/>
              </a:rPr>
              <a:t>-­‐ </a:t>
            </a:r>
            <a:r>
              <a:rPr sz="1400" dirty="0">
                <a:latin typeface="Calibri"/>
                <a:cs typeface="Calibri"/>
              </a:rPr>
              <a:t>move over to  </a:t>
            </a:r>
            <a:r>
              <a:rPr sz="1400" spc="-81" dirty="0">
                <a:latin typeface="Calibri"/>
                <a:cs typeface="Calibri"/>
              </a:rPr>
              <a:t>cmd-­‐line!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45704" y="2893606"/>
            <a:ext cx="5323701" cy="12442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44176" y="3579360"/>
            <a:ext cx="1862801" cy="49876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04351" y="3615768"/>
            <a:ext cx="1745095" cy="386043"/>
          </a:xfrm>
          <a:custGeom>
            <a:avLst/>
            <a:gdLst/>
            <a:ahLst/>
            <a:cxnLst/>
            <a:rect l="l" t="t" r="r" b="b"/>
            <a:pathLst>
              <a:path w="1919604" h="437514">
                <a:moveTo>
                  <a:pt x="0" y="218721"/>
                </a:moveTo>
                <a:lnTo>
                  <a:pt x="25342" y="168570"/>
                </a:lnTo>
                <a:lnTo>
                  <a:pt x="68618" y="137341"/>
                </a:lnTo>
                <a:lnTo>
                  <a:pt x="131007" y="108328"/>
                </a:lnTo>
                <a:lnTo>
                  <a:pt x="168836" y="94775"/>
                </a:lnTo>
                <a:lnTo>
                  <a:pt x="210803" y="81922"/>
                </a:lnTo>
                <a:lnTo>
                  <a:pt x="256695" y="69818"/>
                </a:lnTo>
                <a:lnTo>
                  <a:pt x="306299" y="58511"/>
                </a:lnTo>
                <a:lnTo>
                  <a:pt x="359402" y="48050"/>
                </a:lnTo>
                <a:lnTo>
                  <a:pt x="415789" y="38484"/>
                </a:lnTo>
                <a:lnTo>
                  <a:pt x="475249" y="29861"/>
                </a:lnTo>
                <a:lnTo>
                  <a:pt x="537567" y="22231"/>
                </a:lnTo>
                <a:lnTo>
                  <a:pt x="602530" y="15640"/>
                </a:lnTo>
                <a:lnTo>
                  <a:pt x="669924" y="10139"/>
                </a:lnTo>
                <a:lnTo>
                  <a:pt x="739538" y="5776"/>
                </a:lnTo>
                <a:lnTo>
                  <a:pt x="811156" y="2599"/>
                </a:lnTo>
                <a:lnTo>
                  <a:pt x="884566" y="658"/>
                </a:lnTo>
                <a:lnTo>
                  <a:pt x="959555" y="0"/>
                </a:lnTo>
                <a:lnTo>
                  <a:pt x="1034543" y="658"/>
                </a:lnTo>
                <a:lnTo>
                  <a:pt x="1107953" y="2599"/>
                </a:lnTo>
                <a:lnTo>
                  <a:pt x="1179571" y="5776"/>
                </a:lnTo>
                <a:lnTo>
                  <a:pt x="1249184" y="10139"/>
                </a:lnTo>
                <a:lnTo>
                  <a:pt x="1316578" y="15640"/>
                </a:lnTo>
                <a:lnTo>
                  <a:pt x="1381541" y="22231"/>
                </a:lnTo>
                <a:lnTo>
                  <a:pt x="1443859" y="29861"/>
                </a:lnTo>
                <a:lnTo>
                  <a:pt x="1503318" y="38484"/>
                </a:lnTo>
                <a:lnTo>
                  <a:pt x="1559705" y="48050"/>
                </a:lnTo>
                <a:lnTo>
                  <a:pt x="1612808" y="58511"/>
                </a:lnTo>
                <a:lnTo>
                  <a:pt x="1662412" y="69818"/>
                </a:lnTo>
                <a:lnTo>
                  <a:pt x="1708304" y="81922"/>
                </a:lnTo>
                <a:lnTo>
                  <a:pt x="1750272" y="94775"/>
                </a:lnTo>
                <a:lnTo>
                  <a:pt x="1788101" y="108328"/>
                </a:lnTo>
                <a:lnTo>
                  <a:pt x="1850490" y="137341"/>
                </a:lnTo>
                <a:lnTo>
                  <a:pt x="1893766" y="168570"/>
                </a:lnTo>
                <a:lnTo>
                  <a:pt x="1916221" y="201628"/>
                </a:lnTo>
                <a:lnTo>
                  <a:pt x="1919108" y="218721"/>
                </a:lnTo>
                <a:lnTo>
                  <a:pt x="1916221" y="235814"/>
                </a:lnTo>
                <a:lnTo>
                  <a:pt x="1893766" y="268872"/>
                </a:lnTo>
                <a:lnTo>
                  <a:pt x="1850490" y="300102"/>
                </a:lnTo>
                <a:lnTo>
                  <a:pt x="1788101" y="329115"/>
                </a:lnTo>
                <a:lnTo>
                  <a:pt x="1750272" y="342668"/>
                </a:lnTo>
                <a:lnTo>
                  <a:pt x="1708304" y="355521"/>
                </a:lnTo>
                <a:lnTo>
                  <a:pt x="1662412" y="367625"/>
                </a:lnTo>
                <a:lnTo>
                  <a:pt x="1612808" y="378932"/>
                </a:lnTo>
                <a:lnTo>
                  <a:pt x="1559705" y="389393"/>
                </a:lnTo>
                <a:lnTo>
                  <a:pt x="1503318" y="398959"/>
                </a:lnTo>
                <a:lnTo>
                  <a:pt x="1443859" y="407581"/>
                </a:lnTo>
                <a:lnTo>
                  <a:pt x="1381541" y="415212"/>
                </a:lnTo>
                <a:lnTo>
                  <a:pt x="1316578" y="421802"/>
                </a:lnTo>
                <a:lnTo>
                  <a:pt x="1249184" y="427303"/>
                </a:lnTo>
                <a:lnTo>
                  <a:pt x="1179571" y="431667"/>
                </a:lnTo>
                <a:lnTo>
                  <a:pt x="1107953" y="434843"/>
                </a:lnTo>
                <a:lnTo>
                  <a:pt x="1034543" y="436785"/>
                </a:lnTo>
                <a:lnTo>
                  <a:pt x="959555" y="437443"/>
                </a:lnTo>
                <a:lnTo>
                  <a:pt x="884566" y="436785"/>
                </a:lnTo>
                <a:lnTo>
                  <a:pt x="811156" y="434843"/>
                </a:lnTo>
                <a:lnTo>
                  <a:pt x="739538" y="431667"/>
                </a:lnTo>
                <a:lnTo>
                  <a:pt x="669924" y="427303"/>
                </a:lnTo>
                <a:lnTo>
                  <a:pt x="602530" y="421802"/>
                </a:lnTo>
                <a:lnTo>
                  <a:pt x="537567" y="415212"/>
                </a:lnTo>
                <a:lnTo>
                  <a:pt x="475249" y="407581"/>
                </a:lnTo>
                <a:lnTo>
                  <a:pt x="415789" y="398959"/>
                </a:lnTo>
                <a:lnTo>
                  <a:pt x="359402" y="389393"/>
                </a:lnTo>
                <a:lnTo>
                  <a:pt x="306299" y="378932"/>
                </a:lnTo>
                <a:lnTo>
                  <a:pt x="256695" y="367625"/>
                </a:lnTo>
                <a:lnTo>
                  <a:pt x="210803" y="355521"/>
                </a:lnTo>
                <a:lnTo>
                  <a:pt x="168836" y="342668"/>
                </a:lnTo>
                <a:lnTo>
                  <a:pt x="131007" y="329115"/>
                </a:lnTo>
                <a:lnTo>
                  <a:pt x="68618" y="300102"/>
                </a:lnTo>
                <a:lnTo>
                  <a:pt x="25342" y="268872"/>
                </a:lnTo>
                <a:lnTo>
                  <a:pt x="2886" y="235814"/>
                </a:lnTo>
                <a:lnTo>
                  <a:pt x="0" y="218721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74445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564805"/>
            <a:r>
              <a:rPr spc="-4" dirty="0"/>
              <a:t>Array of</a:t>
            </a:r>
            <a:r>
              <a:rPr spc="-36" dirty="0"/>
              <a:t> </a:t>
            </a:r>
            <a:r>
              <a:rPr spc="-4" dirty="0"/>
              <a:t>analyses</a:t>
            </a:r>
          </a:p>
        </p:txBody>
      </p:sp>
      <p:sp>
        <p:nvSpPr>
          <p:cNvPr id="3" name="object 3"/>
          <p:cNvSpPr/>
          <p:nvPr/>
        </p:nvSpPr>
        <p:spPr>
          <a:xfrm>
            <a:off x="416476" y="1826561"/>
            <a:ext cx="8312727" cy="4628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632879" y="2415988"/>
            <a:ext cx="1387764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/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Select your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data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31914" y="3678382"/>
            <a:ext cx="1862801" cy="50243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90623" y="3716621"/>
            <a:ext cx="1745095" cy="386043"/>
          </a:xfrm>
          <a:custGeom>
            <a:avLst/>
            <a:gdLst/>
            <a:ahLst/>
            <a:cxnLst/>
            <a:rect l="l" t="t" r="r" b="b"/>
            <a:pathLst>
              <a:path w="1919604" h="437514">
                <a:moveTo>
                  <a:pt x="0" y="218721"/>
                </a:moveTo>
                <a:lnTo>
                  <a:pt x="25342" y="168570"/>
                </a:lnTo>
                <a:lnTo>
                  <a:pt x="68618" y="137341"/>
                </a:lnTo>
                <a:lnTo>
                  <a:pt x="131007" y="108328"/>
                </a:lnTo>
                <a:lnTo>
                  <a:pt x="168836" y="94775"/>
                </a:lnTo>
                <a:lnTo>
                  <a:pt x="210803" y="81922"/>
                </a:lnTo>
                <a:lnTo>
                  <a:pt x="256695" y="69818"/>
                </a:lnTo>
                <a:lnTo>
                  <a:pt x="306300" y="58511"/>
                </a:lnTo>
                <a:lnTo>
                  <a:pt x="359402" y="48050"/>
                </a:lnTo>
                <a:lnTo>
                  <a:pt x="415790" y="38484"/>
                </a:lnTo>
                <a:lnTo>
                  <a:pt x="475249" y="29861"/>
                </a:lnTo>
                <a:lnTo>
                  <a:pt x="537567" y="22231"/>
                </a:lnTo>
                <a:lnTo>
                  <a:pt x="602530" y="15640"/>
                </a:lnTo>
                <a:lnTo>
                  <a:pt x="669924" y="10139"/>
                </a:lnTo>
                <a:lnTo>
                  <a:pt x="739538" y="5776"/>
                </a:lnTo>
                <a:lnTo>
                  <a:pt x="811156" y="2599"/>
                </a:lnTo>
                <a:lnTo>
                  <a:pt x="884566" y="658"/>
                </a:lnTo>
                <a:lnTo>
                  <a:pt x="959555" y="0"/>
                </a:lnTo>
                <a:lnTo>
                  <a:pt x="1034543" y="658"/>
                </a:lnTo>
                <a:lnTo>
                  <a:pt x="1107953" y="2599"/>
                </a:lnTo>
                <a:lnTo>
                  <a:pt x="1179571" y="5776"/>
                </a:lnTo>
                <a:lnTo>
                  <a:pt x="1249184" y="10139"/>
                </a:lnTo>
                <a:lnTo>
                  <a:pt x="1316578" y="15640"/>
                </a:lnTo>
                <a:lnTo>
                  <a:pt x="1381541" y="22231"/>
                </a:lnTo>
                <a:lnTo>
                  <a:pt x="1443858" y="29861"/>
                </a:lnTo>
                <a:lnTo>
                  <a:pt x="1503318" y="38484"/>
                </a:lnTo>
                <a:lnTo>
                  <a:pt x="1559705" y="48050"/>
                </a:lnTo>
                <a:lnTo>
                  <a:pt x="1612808" y="58511"/>
                </a:lnTo>
                <a:lnTo>
                  <a:pt x="1662412" y="69818"/>
                </a:lnTo>
                <a:lnTo>
                  <a:pt x="1708304" y="81922"/>
                </a:lnTo>
                <a:lnTo>
                  <a:pt x="1750271" y="94775"/>
                </a:lnTo>
                <a:lnTo>
                  <a:pt x="1788100" y="108328"/>
                </a:lnTo>
                <a:lnTo>
                  <a:pt x="1850490" y="137341"/>
                </a:lnTo>
                <a:lnTo>
                  <a:pt x="1893766" y="168570"/>
                </a:lnTo>
                <a:lnTo>
                  <a:pt x="1916221" y="201628"/>
                </a:lnTo>
                <a:lnTo>
                  <a:pt x="1919108" y="218721"/>
                </a:lnTo>
                <a:lnTo>
                  <a:pt x="1916221" y="235814"/>
                </a:lnTo>
                <a:lnTo>
                  <a:pt x="1893766" y="268872"/>
                </a:lnTo>
                <a:lnTo>
                  <a:pt x="1850490" y="300102"/>
                </a:lnTo>
                <a:lnTo>
                  <a:pt x="1788100" y="329115"/>
                </a:lnTo>
                <a:lnTo>
                  <a:pt x="1750271" y="342668"/>
                </a:lnTo>
                <a:lnTo>
                  <a:pt x="1708304" y="355521"/>
                </a:lnTo>
                <a:lnTo>
                  <a:pt x="1662412" y="367625"/>
                </a:lnTo>
                <a:lnTo>
                  <a:pt x="1612808" y="378932"/>
                </a:lnTo>
                <a:lnTo>
                  <a:pt x="1559705" y="389392"/>
                </a:lnTo>
                <a:lnTo>
                  <a:pt x="1503318" y="398959"/>
                </a:lnTo>
                <a:lnTo>
                  <a:pt x="1443858" y="407581"/>
                </a:lnTo>
                <a:lnTo>
                  <a:pt x="1381541" y="415212"/>
                </a:lnTo>
                <a:lnTo>
                  <a:pt x="1316578" y="421802"/>
                </a:lnTo>
                <a:lnTo>
                  <a:pt x="1249184" y="427303"/>
                </a:lnTo>
                <a:lnTo>
                  <a:pt x="1179571" y="431667"/>
                </a:lnTo>
                <a:lnTo>
                  <a:pt x="1107953" y="434843"/>
                </a:lnTo>
                <a:lnTo>
                  <a:pt x="1034543" y="436785"/>
                </a:lnTo>
                <a:lnTo>
                  <a:pt x="959555" y="437443"/>
                </a:lnTo>
                <a:lnTo>
                  <a:pt x="884566" y="436785"/>
                </a:lnTo>
                <a:lnTo>
                  <a:pt x="811156" y="434843"/>
                </a:lnTo>
                <a:lnTo>
                  <a:pt x="739538" y="431667"/>
                </a:lnTo>
                <a:lnTo>
                  <a:pt x="669924" y="427303"/>
                </a:lnTo>
                <a:lnTo>
                  <a:pt x="602530" y="421802"/>
                </a:lnTo>
                <a:lnTo>
                  <a:pt x="537567" y="415212"/>
                </a:lnTo>
                <a:lnTo>
                  <a:pt x="475249" y="407581"/>
                </a:lnTo>
                <a:lnTo>
                  <a:pt x="415790" y="398959"/>
                </a:lnTo>
                <a:lnTo>
                  <a:pt x="359402" y="389392"/>
                </a:lnTo>
                <a:lnTo>
                  <a:pt x="306300" y="378932"/>
                </a:lnTo>
                <a:lnTo>
                  <a:pt x="256695" y="367625"/>
                </a:lnTo>
                <a:lnTo>
                  <a:pt x="210803" y="355521"/>
                </a:lnTo>
                <a:lnTo>
                  <a:pt x="168836" y="342668"/>
                </a:lnTo>
                <a:lnTo>
                  <a:pt x="131007" y="329115"/>
                </a:lnTo>
                <a:lnTo>
                  <a:pt x="68618" y="300102"/>
                </a:lnTo>
                <a:lnTo>
                  <a:pt x="25342" y="268872"/>
                </a:lnTo>
                <a:lnTo>
                  <a:pt x="2886" y="235814"/>
                </a:lnTo>
                <a:lnTo>
                  <a:pt x="0" y="218721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885149" y="3260299"/>
            <a:ext cx="808602" cy="68213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35269" y="3387170"/>
            <a:ext cx="609023" cy="490257"/>
          </a:xfrm>
          <a:custGeom>
            <a:avLst/>
            <a:gdLst/>
            <a:ahLst/>
            <a:cxnLst/>
            <a:rect l="l" t="t" r="r" b="b"/>
            <a:pathLst>
              <a:path w="669925" h="555625">
                <a:moveTo>
                  <a:pt x="0" y="555407"/>
                </a:moveTo>
                <a:lnTo>
                  <a:pt x="669574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52434" y="3372970"/>
            <a:ext cx="109682" cy="100292"/>
          </a:xfrm>
          <a:custGeom>
            <a:avLst/>
            <a:gdLst/>
            <a:ahLst/>
            <a:cxnLst/>
            <a:rect l="l" t="t" r="r" b="b"/>
            <a:pathLst>
              <a:path w="120650" h="113664">
                <a:moveTo>
                  <a:pt x="108345" y="32181"/>
                </a:moveTo>
                <a:lnTo>
                  <a:pt x="81292" y="32181"/>
                </a:lnTo>
                <a:lnTo>
                  <a:pt x="56095" y="101180"/>
                </a:lnTo>
                <a:lnTo>
                  <a:pt x="59486" y="108470"/>
                </a:lnTo>
                <a:lnTo>
                  <a:pt x="72656" y="113284"/>
                </a:lnTo>
                <a:lnTo>
                  <a:pt x="79946" y="109905"/>
                </a:lnTo>
                <a:lnTo>
                  <a:pt x="108345" y="32181"/>
                </a:lnTo>
                <a:close/>
              </a:path>
              <a:path w="120650" h="113664">
                <a:moveTo>
                  <a:pt x="120103" y="0"/>
                </a:moveTo>
                <a:lnTo>
                  <a:pt x="4673" y="19151"/>
                </a:lnTo>
                <a:lnTo>
                  <a:pt x="0" y="25692"/>
                </a:lnTo>
                <a:lnTo>
                  <a:pt x="2286" y="39522"/>
                </a:lnTo>
                <a:lnTo>
                  <a:pt x="8826" y="44208"/>
                </a:lnTo>
                <a:lnTo>
                  <a:pt x="81292" y="32181"/>
                </a:lnTo>
                <a:lnTo>
                  <a:pt x="108345" y="32181"/>
                </a:lnTo>
                <a:lnTo>
                  <a:pt x="120103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72782" y="4444555"/>
            <a:ext cx="1747982" cy="7384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ct val="99500"/>
              </a:lnSpc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Set your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parameters  and </a:t>
            </a:r>
            <a:r>
              <a:rPr sz="1600" spc="-4" dirty="0">
                <a:solidFill>
                  <a:srgbClr val="FF0000"/>
                </a:solidFill>
                <a:latin typeface="Calibri"/>
                <a:cs typeface="Calibri"/>
              </a:rPr>
              <a:t>annotation  source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0665" y="5834692"/>
            <a:ext cx="146280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/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Choose your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tool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0665" y="4244788"/>
            <a:ext cx="1539009" cy="479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1885"/>
              </a:lnSpc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What kind of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data  will you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analyze?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35891" y="2981583"/>
            <a:ext cx="483649" cy="1342263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76152" y="3114414"/>
            <a:ext cx="292677" cy="1149724"/>
          </a:xfrm>
          <a:custGeom>
            <a:avLst/>
            <a:gdLst/>
            <a:ahLst/>
            <a:cxnLst/>
            <a:rect l="l" t="t" r="r" b="b"/>
            <a:pathLst>
              <a:path w="321944" h="1303020">
                <a:moveTo>
                  <a:pt x="321340" y="1302678"/>
                </a:moveTo>
                <a:lnTo>
                  <a:pt x="0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40627" y="3092824"/>
            <a:ext cx="104486" cy="109257"/>
          </a:xfrm>
          <a:custGeom>
            <a:avLst/>
            <a:gdLst/>
            <a:ahLst/>
            <a:cxnLst/>
            <a:rect l="l" t="t" r="r" b="b"/>
            <a:pathLst>
              <a:path w="114934" h="123825">
                <a:moveTo>
                  <a:pt x="33033" y="0"/>
                </a:moveTo>
                <a:lnTo>
                  <a:pt x="0" y="112242"/>
                </a:lnTo>
                <a:lnTo>
                  <a:pt x="3849" y="119303"/>
                </a:lnTo>
                <a:lnTo>
                  <a:pt x="17307" y="123266"/>
                </a:lnTo>
                <a:lnTo>
                  <a:pt x="24367" y="119418"/>
                </a:lnTo>
                <a:lnTo>
                  <a:pt x="45106" y="48945"/>
                </a:lnTo>
                <a:lnTo>
                  <a:pt x="80484" y="48945"/>
                </a:lnTo>
                <a:lnTo>
                  <a:pt x="33033" y="0"/>
                </a:lnTo>
                <a:close/>
              </a:path>
              <a:path w="114934" h="123825">
                <a:moveTo>
                  <a:pt x="80484" y="48945"/>
                </a:moveTo>
                <a:lnTo>
                  <a:pt x="45106" y="48945"/>
                </a:lnTo>
                <a:lnTo>
                  <a:pt x="96240" y="101688"/>
                </a:lnTo>
                <a:lnTo>
                  <a:pt x="104280" y="101815"/>
                </a:lnTo>
                <a:lnTo>
                  <a:pt x="114353" y="92049"/>
                </a:lnTo>
                <a:lnTo>
                  <a:pt x="114477" y="84010"/>
                </a:lnTo>
                <a:lnTo>
                  <a:pt x="80484" y="48945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10220" y="5512072"/>
            <a:ext cx="1095768" cy="44008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55571" y="5631534"/>
            <a:ext cx="895926" cy="251572"/>
          </a:xfrm>
          <a:custGeom>
            <a:avLst/>
            <a:gdLst/>
            <a:ahLst/>
            <a:cxnLst/>
            <a:rect l="l" t="t" r="r" b="b"/>
            <a:pathLst>
              <a:path w="985519" h="285115">
                <a:moveTo>
                  <a:pt x="0" y="285094"/>
                </a:moveTo>
                <a:lnTo>
                  <a:pt x="985437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60889" y="5600162"/>
            <a:ext cx="112568" cy="100292"/>
          </a:xfrm>
          <a:custGeom>
            <a:avLst/>
            <a:gdLst/>
            <a:ahLst/>
            <a:cxnLst/>
            <a:rect l="l" t="t" r="r" b="b"/>
            <a:pathLst>
              <a:path w="123825" h="113664">
                <a:moveTo>
                  <a:pt x="10325" y="0"/>
                </a:moveTo>
                <a:lnTo>
                  <a:pt x="3429" y="4127"/>
                </a:lnTo>
                <a:lnTo>
                  <a:pt x="0" y="17741"/>
                </a:lnTo>
                <a:lnTo>
                  <a:pt x="4127" y="24637"/>
                </a:lnTo>
                <a:lnTo>
                  <a:pt x="75374" y="42557"/>
                </a:lnTo>
                <a:lnTo>
                  <a:pt x="24701" y="95745"/>
                </a:lnTo>
                <a:lnTo>
                  <a:pt x="24904" y="103784"/>
                </a:lnTo>
                <a:lnTo>
                  <a:pt x="35052" y="113461"/>
                </a:lnTo>
                <a:lnTo>
                  <a:pt x="43091" y="113271"/>
                </a:lnTo>
                <a:lnTo>
                  <a:pt x="123799" y="28549"/>
                </a:lnTo>
                <a:lnTo>
                  <a:pt x="10325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99847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630338"/>
            <a:r>
              <a:rPr spc="-4" dirty="0"/>
              <a:t>Sample</a:t>
            </a:r>
            <a:r>
              <a:rPr spc="-31" dirty="0"/>
              <a:t> </a:t>
            </a:r>
            <a:r>
              <a:rPr spc="-4" dirty="0"/>
              <a:t>diversity</a:t>
            </a:r>
          </a:p>
        </p:txBody>
      </p:sp>
      <p:sp>
        <p:nvSpPr>
          <p:cNvPr id="3" name="object 3"/>
          <p:cNvSpPr/>
          <p:nvPr/>
        </p:nvSpPr>
        <p:spPr>
          <a:xfrm>
            <a:off x="1051475" y="1807117"/>
            <a:ext cx="6825291" cy="45678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90416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545345"/>
            <a:r>
              <a:rPr spc="-4" dirty="0"/>
              <a:t>What taxa are </a:t>
            </a:r>
            <a:r>
              <a:rPr dirty="0"/>
              <a:t>in</a:t>
            </a:r>
            <a:r>
              <a:rPr spc="-27" dirty="0"/>
              <a:t> </a:t>
            </a:r>
            <a:r>
              <a:rPr spc="-4" dirty="0"/>
              <a:t>common?</a:t>
            </a:r>
          </a:p>
        </p:txBody>
      </p:sp>
      <p:sp>
        <p:nvSpPr>
          <p:cNvPr id="3" name="object 3"/>
          <p:cNvSpPr/>
          <p:nvPr/>
        </p:nvSpPr>
        <p:spPr>
          <a:xfrm>
            <a:off x="1624896" y="1654268"/>
            <a:ext cx="5827048" cy="4471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83780" y="3120951"/>
            <a:ext cx="5376822" cy="156596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32480" y="3148057"/>
            <a:ext cx="5279159" cy="1469091"/>
          </a:xfrm>
          <a:custGeom>
            <a:avLst/>
            <a:gdLst/>
            <a:ahLst/>
            <a:cxnLst/>
            <a:rect l="l" t="t" r="r" b="b"/>
            <a:pathLst>
              <a:path w="5807075" h="1664970">
                <a:moveTo>
                  <a:pt x="0" y="832301"/>
                </a:moveTo>
                <a:lnTo>
                  <a:pt x="3448" y="791377"/>
                </a:lnTo>
                <a:lnTo>
                  <a:pt x="13687" y="750964"/>
                </a:lnTo>
                <a:lnTo>
                  <a:pt x="30558" y="711107"/>
                </a:lnTo>
                <a:lnTo>
                  <a:pt x="53903" y="671853"/>
                </a:lnTo>
                <a:lnTo>
                  <a:pt x="83561" y="633246"/>
                </a:lnTo>
                <a:lnTo>
                  <a:pt x="119373" y="595332"/>
                </a:lnTo>
                <a:lnTo>
                  <a:pt x="161182" y="558157"/>
                </a:lnTo>
                <a:lnTo>
                  <a:pt x="208828" y="521766"/>
                </a:lnTo>
                <a:lnTo>
                  <a:pt x="262151" y="486206"/>
                </a:lnTo>
                <a:lnTo>
                  <a:pt x="320993" y="451521"/>
                </a:lnTo>
                <a:lnTo>
                  <a:pt x="385195" y="417757"/>
                </a:lnTo>
                <a:lnTo>
                  <a:pt x="454598" y="384960"/>
                </a:lnTo>
                <a:lnTo>
                  <a:pt x="491200" y="368938"/>
                </a:lnTo>
                <a:lnTo>
                  <a:pt x="529043" y="353175"/>
                </a:lnTo>
                <a:lnTo>
                  <a:pt x="568106" y="337676"/>
                </a:lnTo>
                <a:lnTo>
                  <a:pt x="608370" y="322448"/>
                </a:lnTo>
                <a:lnTo>
                  <a:pt x="649816" y="307495"/>
                </a:lnTo>
                <a:lnTo>
                  <a:pt x="692422" y="292824"/>
                </a:lnTo>
                <a:lnTo>
                  <a:pt x="736169" y="278440"/>
                </a:lnTo>
                <a:lnTo>
                  <a:pt x="781038" y="264349"/>
                </a:lnTo>
                <a:lnTo>
                  <a:pt x="827008" y="250557"/>
                </a:lnTo>
                <a:lnTo>
                  <a:pt x="874060" y="237069"/>
                </a:lnTo>
                <a:lnTo>
                  <a:pt x="922173" y="223891"/>
                </a:lnTo>
                <a:lnTo>
                  <a:pt x="971329" y="211029"/>
                </a:lnTo>
                <a:lnTo>
                  <a:pt x="1021506" y="198489"/>
                </a:lnTo>
                <a:lnTo>
                  <a:pt x="1072685" y="186275"/>
                </a:lnTo>
                <a:lnTo>
                  <a:pt x="1124847" y="174395"/>
                </a:lnTo>
                <a:lnTo>
                  <a:pt x="1177971" y="162853"/>
                </a:lnTo>
                <a:lnTo>
                  <a:pt x="1232037" y="151655"/>
                </a:lnTo>
                <a:lnTo>
                  <a:pt x="1287026" y="140807"/>
                </a:lnTo>
                <a:lnTo>
                  <a:pt x="1342918" y="130314"/>
                </a:lnTo>
                <a:lnTo>
                  <a:pt x="1399692" y="120183"/>
                </a:lnTo>
                <a:lnTo>
                  <a:pt x="1457329" y="110419"/>
                </a:lnTo>
                <a:lnTo>
                  <a:pt x="1515810" y="101028"/>
                </a:lnTo>
                <a:lnTo>
                  <a:pt x="1575113" y="92015"/>
                </a:lnTo>
                <a:lnTo>
                  <a:pt x="1635220" y="83387"/>
                </a:lnTo>
                <a:lnTo>
                  <a:pt x="1696111" y="75148"/>
                </a:lnTo>
                <a:lnTo>
                  <a:pt x="1757764" y="67304"/>
                </a:lnTo>
                <a:lnTo>
                  <a:pt x="1820162" y="59862"/>
                </a:lnTo>
                <a:lnTo>
                  <a:pt x="1883284" y="52827"/>
                </a:lnTo>
                <a:lnTo>
                  <a:pt x="1947109" y="46204"/>
                </a:lnTo>
                <a:lnTo>
                  <a:pt x="2011618" y="40000"/>
                </a:lnTo>
                <a:lnTo>
                  <a:pt x="2076792" y="34219"/>
                </a:lnTo>
                <a:lnTo>
                  <a:pt x="2142610" y="28868"/>
                </a:lnTo>
                <a:lnTo>
                  <a:pt x="2209052" y="23953"/>
                </a:lnTo>
                <a:lnTo>
                  <a:pt x="2276099" y="19479"/>
                </a:lnTo>
                <a:lnTo>
                  <a:pt x="2343731" y="15451"/>
                </a:lnTo>
                <a:lnTo>
                  <a:pt x="2411927" y="11876"/>
                </a:lnTo>
                <a:lnTo>
                  <a:pt x="2480669" y="8760"/>
                </a:lnTo>
                <a:lnTo>
                  <a:pt x="2549935" y="6107"/>
                </a:lnTo>
                <a:lnTo>
                  <a:pt x="2619707" y="3923"/>
                </a:lnTo>
                <a:lnTo>
                  <a:pt x="2689964" y="2215"/>
                </a:lnTo>
                <a:lnTo>
                  <a:pt x="2760686" y="988"/>
                </a:lnTo>
                <a:lnTo>
                  <a:pt x="2831854" y="248"/>
                </a:lnTo>
                <a:lnTo>
                  <a:pt x="2903447" y="0"/>
                </a:lnTo>
                <a:lnTo>
                  <a:pt x="2975041" y="248"/>
                </a:lnTo>
                <a:lnTo>
                  <a:pt x="3046208" y="988"/>
                </a:lnTo>
                <a:lnTo>
                  <a:pt x="3116930" y="2215"/>
                </a:lnTo>
                <a:lnTo>
                  <a:pt x="3187186" y="3923"/>
                </a:lnTo>
                <a:lnTo>
                  <a:pt x="3256958" y="6107"/>
                </a:lnTo>
                <a:lnTo>
                  <a:pt x="3326224" y="8760"/>
                </a:lnTo>
                <a:lnTo>
                  <a:pt x="3394965" y="11876"/>
                </a:lnTo>
                <a:lnTo>
                  <a:pt x="3463161" y="15451"/>
                </a:lnTo>
                <a:lnTo>
                  <a:pt x="3530792" y="19479"/>
                </a:lnTo>
                <a:lnTo>
                  <a:pt x="3597839" y="23953"/>
                </a:lnTo>
                <a:lnTo>
                  <a:pt x="3664281" y="28868"/>
                </a:lnTo>
                <a:lnTo>
                  <a:pt x="3730098" y="34219"/>
                </a:lnTo>
                <a:lnTo>
                  <a:pt x="3795272" y="40000"/>
                </a:lnTo>
                <a:lnTo>
                  <a:pt x="3859781" y="46204"/>
                </a:lnTo>
                <a:lnTo>
                  <a:pt x="3923606" y="52827"/>
                </a:lnTo>
                <a:lnTo>
                  <a:pt x="3986727" y="59862"/>
                </a:lnTo>
                <a:lnTo>
                  <a:pt x="4049124" y="67304"/>
                </a:lnTo>
                <a:lnTo>
                  <a:pt x="4110778" y="75148"/>
                </a:lnTo>
                <a:lnTo>
                  <a:pt x="4171668" y="83387"/>
                </a:lnTo>
                <a:lnTo>
                  <a:pt x="4231775" y="92015"/>
                </a:lnTo>
                <a:lnTo>
                  <a:pt x="4291078" y="101028"/>
                </a:lnTo>
                <a:lnTo>
                  <a:pt x="4349559" y="110419"/>
                </a:lnTo>
                <a:lnTo>
                  <a:pt x="4407196" y="120183"/>
                </a:lnTo>
                <a:lnTo>
                  <a:pt x="4463970" y="130314"/>
                </a:lnTo>
                <a:lnTo>
                  <a:pt x="4519861" y="140807"/>
                </a:lnTo>
                <a:lnTo>
                  <a:pt x="4574850" y="151655"/>
                </a:lnTo>
                <a:lnTo>
                  <a:pt x="4628916" y="162853"/>
                </a:lnTo>
                <a:lnTo>
                  <a:pt x="4682040" y="174395"/>
                </a:lnTo>
                <a:lnTo>
                  <a:pt x="4734201" y="186275"/>
                </a:lnTo>
                <a:lnTo>
                  <a:pt x="4785380" y="198489"/>
                </a:lnTo>
                <a:lnTo>
                  <a:pt x="4835558" y="211029"/>
                </a:lnTo>
                <a:lnTo>
                  <a:pt x="4884713" y="223891"/>
                </a:lnTo>
                <a:lnTo>
                  <a:pt x="4932826" y="237069"/>
                </a:lnTo>
                <a:lnTo>
                  <a:pt x="4979878" y="250557"/>
                </a:lnTo>
                <a:lnTo>
                  <a:pt x="5025848" y="264349"/>
                </a:lnTo>
                <a:lnTo>
                  <a:pt x="5070717" y="278440"/>
                </a:lnTo>
                <a:lnTo>
                  <a:pt x="5114464" y="292824"/>
                </a:lnTo>
                <a:lnTo>
                  <a:pt x="5157070" y="307495"/>
                </a:lnTo>
                <a:lnTo>
                  <a:pt x="5198515" y="322448"/>
                </a:lnTo>
                <a:lnTo>
                  <a:pt x="5238779" y="337676"/>
                </a:lnTo>
                <a:lnTo>
                  <a:pt x="5277843" y="353175"/>
                </a:lnTo>
                <a:lnTo>
                  <a:pt x="5315685" y="368938"/>
                </a:lnTo>
                <a:lnTo>
                  <a:pt x="5352287" y="384960"/>
                </a:lnTo>
                <a:lnTo>
                  <a:pt x="5387629" y="401235"/>
                </a:lnTo>
                <a:lnTo>
                  <a:pt x="5454451" y="434521"/>
                </a:lnTo>
                <a:lnTo>
                  <a:pt x="5515993" y="468751"/>
                </a:lnTo>
                <a:lnTo>
                  <a:pt x="5572095" y="503880"/>
                </a:lnTo>
                <a:lnTo>
                  <a:pt x="5622600" y="539861"/>
                </a:lnTo>
                <a:lnTo>
                  <a:pt x="5667347" y="576649"/>
                </a:lnTo>
                <a:lnTo>
                  <a:pt x="5706177" y="614199"/>
                </a:lnTo>
                <a:lnTo>
                  <a:pt x="5738933" y="652465"/>
                </a:lnTo>
                <a:lnTo>
                  <a:pt x="5765453" y="691402"/>
                </a:lnTo>
                <a:lnTo>
                  <a:pt x="5785581" y="730963"/>
                </a:lnTo>
                <a:lnTo>
                  <a:pt x="5799156" y="771104"/>
                </a:lnTo>
                <a:lnTo>
                  <a:pt x="5806020" y="811778"/>
                </a:lnTo>
                <a:lnTo>
                  <a:pt x="5806885" y="832301"/>
                </a:lnTo>
                <a:lnTo>
                  <a:pt x="5806020" y="852824"/>
                </a:lnTo>
                <a:lnTo>
                  <a:pt x="5799156" y="893498"/>
                </a:lnTo>
                <a:lnTo>
                  <a:pt x="5785581" y="933639"/>
                </a:lnTo>
                <a:lnTo>
                  <a:pt x="5765453" y="973200"/>
                </a:lnTo>
                <a:lnTo>
                  <a:pt x="5738933" y="1012136"/>
                </a:lnTo>
                <a:lnTo>
                  <a:pt x="5706177" y="1050402"/>
                </a:lnTo>
                <a:lnTo>
                  <a:pt x="5667347" y="1087952"/>
                </a:lnTo>
                <a:lnTo>
                  <a:pt x="5622600" y="1124740"/>
                </a:lnTo>
                <a:lnTo>
                  <a:pt x="5572095" y="1160722"/>
                </a:lnTo>
                <a:lnTo>
                  <a:pt x="5515993" y="1195850"/>
                </a:lnTo>
                <a:lnTo>
                  <a:pt x="5454451" y="1230080"/>
                </a:lnTo>
                <a:lnTo>
                  <a:pt x="5387629" y="1263366"/>
                </a:lnTo>
                <a:lnTo>
                  <a:pt x="5352287" y="1279641"/>
                </a:lnTo>
                <a:lnTo>
                  <a:pt x="5315685" y="1295663"/>
                </a:lnTo>
                <a:lnTo>
                  <a:pt x="5277843" y="1311426"/>
                </a:lnTo>
                <a:lnTo>
                  <a:pt x="5238779" y="1326924"/>
                </a:lnTo>
                <a:lnTo>
                  <a:pt x="5198515" y="1342153"/>
                </a:lnTo>
                <a:lnTo>
                  <a:pt x="5157070" y="1357105"/>
                </a:lnTo>
                <a:lnTo>
                  <a:pt x="5114464" y="1371776"/>
                </a:lnTo>
                <a:lnTo>
                  <a:pt x="5070717" y="1386160"/>
                </a:lnTo>
                <a:lnTo>
                  <a:pt x="5025848" y="1400251"/>
                </a:lnTo>
                <a:lnTo>
                  <a:pt x="4979878" y="1414043"/>
                </a:lnTo>
                <a:lnTo>
                  <a:pt x="4932826" y="1427530"/>
                </a:lnTo>
                <a:lnTo>
                  <a:pt x="4884713" y="1440708"/>
                </a:lnTo>
                <a:lnTo>
                  <a:pt x="4835558" y="1453570"/>
                </a:lnTo>
                <a:lnTo>
                  <a:pt x="4785380" y="1466111"/>
                </a:lnTo>
                <a:lnTo>
                  <a:pt x="4734201" y="1478324"/>
                </a:lnTo>
                <a:lnTo>
                  <a:pt x="4682040" y="1490205"/>
                </a:lnTo>
                <a:lnTo>
                  <a:pt x="4628916" y="1501747"/>
                </a:lnTo>
                <a:lnTo>
                  <a:pt x="4574850" y="1512944"/>
                </a:lnTo>
                <a:lnTo>
                  <a:pt x="4519861" y="1523792"/>
                </a:lnTo>
                <a:lnTo>
                  <a:pt x="4463970" y="1534284"/>
                </a:lnTo>
                <a:lnTo>
                  <a:pt x="4407196" y="1544415"/>
                </a:lnTo>
                <a:lnTo>
                  <a:pt x="4349559" y="1554179"/>
                </a:lnTo>
                <a:lnTo>
                  <a:pt x="4291078" y="1563571"/>
                </a:lnTo>
                <a:lnTo>
                  <a:pt x="4231775" y="1572583"/>
                </a:lnTo>
                <a:lnTo>
                  <a:pt x="4171668" y="1581212"/>
                </a:lnTo>
                <a:lnTo>
                  <a:pt x="4110778" y="1589451"/>
                </a:lnTo>
                <a:lnTo>
                  <a:pt x="4049124" y="1597294"/>
                </a:lnTo>
                <a:lnTo>
                  <a:pt x="3986727" y="1604736"/>
                </a:lnTo>
                <a:lnTo>
                  <a:pt x="3923606" y="1611772"/>
                </a:lnTo>
                <a:lnTo>
                  <a:pt x="3859781" y="1618394"/>
                </a:lnTo>
                <a:lnTo>
                  <a:pt x="3795272" y="1624599"/>
                </a:lnTo>
                <a:lnTo>
                  <a:pt x="3730098" y="1630379"/>
                </a:lnTo>
                <a:lnTo>
                  <a:pt x="3664281" y="1635730"/>
                </a:lnTo>
                <a:lnTo>
                  <a:pt x="3597839" y="1640645"/>
                </a:lnTo>
                <a:lnTo>
                  <a:pt x="3530792" y="1645119"/>
                </a:lnTo>
                <a:lnTo>
                  <a:pt x="3463161" y="1649147"/>
                </a:lnTo>
                <a:lnTo>
                  <a:pt x="3394965" y="1652722"/>
                </a:lnTo>
                <a:lnTo>
                  <a:pt x="3326224" y="1655838"/>
                </a:lnTo>
                <a:lnTo>
                  <a:pt x="3256958" y="1658491"/>
                </a:lnTo>
                <a:lnTo>
                  <a:pt x="3187186" y="1660675"/>
                </a:lnTo>
                <a:lnTo>
                  <a:pt x="3116930" y="1662383"/>
                </a:lnTo>
                <a:lnTo>
                  <a:pt x="3046208" y="1663610"/>
                </a:lnTo>
                <a:lnTo>
                  <a:pt x="2975041" y="1664350"/>
                </a:lnTo>
                <a:lnTo>
                  <a:pt x="2903447" y="1664598"/>
                </a:lnTo>
                <a:lnTo>
                  <a:pt x="2831854" y="1664350"/>
                </a:lnTo>
                <a:lnTo>
                  <a:pt x="2760686" y="1663610"/>
                </a:lnTo>
                <a:lnTo>
                  <a:pt x="2689964" y="1662383"/>
                </a:lnTo>
                <a:lnTo>
                  <a:pt x="2619707" y="1660675"/>
                </a:lnTo>
                <a:lnTo>
                  <a:pt x="2549935" y="1658491"/>
                </a:lnTo>
                <a:lnTo>
                  <a:pt x="2480669" y="1655838"/>
                </a:lnTo>
                <a:lnTo>
                  <a:pt x="2411927" y="1652722"/>
                </a:lnTo>
                <a:lnTo>
                  <a:pt x="2343731" y="1649147"/>
                </a:lnTo>
                <a:lnTo>
                  <a:pt x="2276099" y="1645119"/>
                </a:lnTo>
                <a:lnTo>
                  <a:pt x="2209052" y="1640645"/>
                </a:lnTo>
                <a:lnTo>
                  <a:pt x="2142610" y="1635730"/>
                </a:lnTo>
                <a:lnTo>
                  <a:pt x="2076792" y="1630379"/>
                </a:lnTo>
                <a:lnTo>
                  <a:pt x="2011618" y="1624599"/>
                </a:lnTo>
                <a:lnTo>
                  <a:pt x="1947109" y="1618394"/>
                </a:lnTo>
                <a:lnTo>
                  <a:pt x="1883284" y="1611772"/>
                </a:lnTo>
                <a:lnTo>
                  <a:pt x="1820162" y="1604736"/>
                </a:lnTo>
                <a:lnTo>
                  <a:pt x="1757764" y="1597294"/>
                </a:lnTo>
                <a:lnTo>
                  <a:pt x="1696111" y="1589451"/>
                </a:lnTo>
                <a:lnTo>
                  <a:pt x="1635220" y="1581212"/>
                </a:lnTo>
                <a:lnTo>
                  <a:pt x="1575113" y="1572583"/>
                </a:lnTo>
                <a:lnTo>
                  <a:pt x="1515810" y="1563571"/>
                </a:lnTo>
                <a:lnTo>
                  <a:pt x="1457329" y="1554179"/>
                </a:lnTo>
                <a:lnTo>
                  <a:pt x="1399692" y="1544415"/>
                </a:lnTo>
                <a:lnTo>
                  <a:pt x="1342918" y="1534284"/>
                </a:lnTo>
                <a:lnTo>
                  <a:pt x="1287026" y="1523792"/>
                </a:lnTo>
                <a:lnTo>
                  <a:pt x="1232037" y="1512944"/>
                </a:lnTo>
                <a:lnTo>
                  <a:pt x="1177971" y="1501747"/>
                </a:lnTo>
                <a:lnTo>
                  <a:pt x="1124847" y="1490205"/>
                </a:lnTo>
                <a:lnTo>
                  <a:pt x="1072685" y="1478324"/>
                </a:lnTo>
                <a:lnTo>
                  <a:pt x="1021506" y="1466111"/>
                </a:lnTo>
                <a:lnTo>
                  <a:pt x="971329" y="1453570"/>
                </a:lnTo>
                <a:lnTo>
                  <a:pt x="922173" y="1440708"/>
                </a:lnTo>
                <a:lnTo>
                  <a:pt x="874060" y="1427530"/>
                </a:lnTo>
                <a:lnTo>
                  <a:pt x="827008" y="1414043"/>
                </a:lnTo>
                <a:lnTo>
                  <a:pt x="781038" y="1400251"/>
                </a:lnTo>
                <a:lnTo>
                  <a:pt x="736169" y="1386160"/>
                </a:lnTo>
                <a:lnTo>
                  <a:pt x="692422" y="1371776"/>
                </a:lnTo>
                <a:lnTo>
                  <a:pt x="649816" y="1357105"/>
                </a:lnTo>
                <a:lnTo>
                  <a:pt x="608370" y="1342153"/>
                </a:lnTo>
                <a:lnTo>
                  <a:pt x="568106" y="1326924"/>
                </a:lnTo>
                <a:lnTo>
                  <a:pt x="529043" y="1311426"/>
                </a:lnTo>
                <a:lnTo>
                  <a:pt x="491200" y="1295663"/>
                </a:lnTo>
                <a:lnTo>
                  <a:pt x="454598" y="1279641"/>
                </a:lnTo>
                <a:lnTo>
                  <a:pt x="419257" y="1263366"/>
                </a:lnTo>
                <a:lnTo>
                  <a:pt x="352434" y="1230080"/>
                </a:lnTo>
                <a:lnTo>
                  <a:pt x="290892" y="1195850"/>
                </a:lnTo>
                <a:lnTo>
                  <a:pt x="234789" y="1160722"/>
                </a:lnTo>
                <a:lnTo>
                  <a:pt x="184285" y="1124740"/>
                </a:lnTo>
                <a:lnTo>
                  <a:pt x="139538" y="1087952"/>
                </a:lnTo>
                <a:lnTo>
                  <a:pt x="100708" y="1050402"/>
                </a:lnTo>
                <a:lnTo>
                  <a:pt x="67952" y="1012136"/>
                </a:lnTo>
                <a:lnTo>
                  <a:pt x="41431" y="973200"/>
                </a:lnTo>
                <a:lnTo>
                  <a:pt x="21304" y="933639"/>
                </a:lnTo>
                <a:lnTo>
                  <a:pt x="7729" y="893498"/>
                </a:lnTo>
                <a:lnTo>
                  <a:pt x="865" y="852824"/>
                </a:lnTo>
                <a:lnTo>
                  <a:pt x="0" y="832301"/>
                </a:lnTo>
                <a:close/>
              </a:path>
            </a:pathLst>
          </a:custGeom>
          <a:ln w="19049">
            <a:solidFill>
              <a:srgbClr val="41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0549" y="4103800"/>
            <a:ext cx="1715446" cy="34473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2112" y="4258235"/>
            <a:ext cx="1458768" cy="0"/>
          </a:xfrm>
          <a:custGeom>
            <a:avLst/>
            <a:gdLst/>
            <a:ahLst/>
            <a:cxnLst/>
            <a:rect l="l" t="t" r="r" b="b"/>
            <a:pathLst>
              <a:path w="1604645">
                <a:moveTo>
                  <a:pt x="0" y="0"/>
                </a:moveTo>
                <a:lnTo>
                  <a:pt x="1604458" y="0"/>
                </a:lnTo>
              </a:path>
            </a:pathLst>
          </a:custGeom>
          <a:ln w="38099">
            <a:solidFill>
              <a:srgbClr val="41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69625" y="4182729"/>
            <a:ext cx="155864" cy="151279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338" y="0"/>
                </a:moveTo>
                <a:lnTo>
                  <a:pt x="14051" y="477"/>
                </a:lnTo>
                <a:lnTo>
                  <a:pt x="7473" y="3650"/>
                </a:lnTo>
                <a:lnTo>
                  <a:pt x="2446" y="9297"/>
                </a:lnTo>
                <a:lnTo>
                  <a:pt x="0" y="16459"/>
                </a:lnTo>
                <a:lnTo>
                  <a:pt x="475" y="23747"/>
                </a:lnTo>
                <a:lnTo>
                  <a:pt x="3650" y="30325"/>
                </a:lnTo>
                <a:lnTo>
                  <a:pt x="9304" y="35357"/>
                </a:lnTo>
                <a:lnTo>
                  <a:pt x="95385" y="85573"/>
                </a:lnTo>
                <a:lnTo>
                  <a:pt x="9304" y="135789"/>
                </a:lnTo>
                <a:lnTo>
                  <a:pt x="3650" y="140822"/>
                </a:lnTo>
                <a:lnTo>
                  <a:pt x="475" y="147400"/>
                </a:lnTo>
                <a:lnTo>
                  <a:pt x="0" y="154688"/>
                </a:lnTo>
                <a:lnTo>
                  <a:pt x="2446" y="161849"/>
                </a:lnTo>
                <a:lnTo>
                  <a:pt x="7473" y="167497"/>
                </a:lnTo>
                <a:lnTo>
                  <a:pt x="14051" y="170670"/>
                </a:lnTo>
                <a:lnTo>
                  <a:pt x="21338" y="171147"/>
                </a:lnTo>
                <a:lnTo>
                  <a:pt x="28494" y="168707"/>
                </a:lnTo>
                <a:lnTo>
                  <a:pt x="171001" y="85573"/>
                </a:lnTo>
                <a:lnTo>
                  <a:pt x="28494" y="2439"/>
                </a:lnTo>
                <a:lnTo>
                  <a:pt x="21338" y="0"/>
                </a:lnTo>
                <a:close/>
              </a:path>
            </a:pathLst>
          </a:custGeom>
          <a:solidFill>
            <a:srgbClr val="4180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9388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43513" marR="4559" indent="-2281675"/>
            <a:r>
              <a:rPr sz="3600" spc="-4" dirty="0"/>
              <a:t>Are there major diﬀerences </a:t>
            </a:r>
            <a:r>
              <a:rPr sz="3600" dirty="0"/>
              <a:t>in the  </a:t>
            </a:r>
            <a:r>
              <a:rPr sz="3600" spc="-4" dirty="0"/>
              <a:t>samples?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1319334" y="1873624"/>
            <a:ext cx="6754091" cy="3670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131" marR="4559" indent="-250734">
              <a:lnSpc>
                <a:spcPts val="2961"/>
              </a:lnSpc>
              <a:buFont typeface="Arial"/>
              <a:buChar char="–"/>
              <a:tabLst>
                <a:tab pos="267829" algn="l"/>
              </a:tabLst>
            </a:pPr>
            <a:r>
              <a:rPr sz="2500" spc="-4" dirty="0">
                <a:latin typeface="Calibri"/>
                <a:cs typeface="Calibri"/>
              </a:rPr>
              <a:t>Comparisons of </a:t>
            </a:r>
            <a:r>
              <a:rPr sz="2500" dirty="0">
                <a:latin typeface="Calibri"/>
                <a:cs typeface="Calibri"/>
              </a:rPr>
              <a:t>many large </a:t>
            </a:r>
            <a:r>
              <a:rPr sz="2500" spc="-4" dirty="0">
                <a:latin typeface="Calibri"/>
                <a:cs typeface="Calibri"/>
              </a:rPr>
              <a:t>metagenomes </a:t>
            </a:r>
            <a:r>
              <a:rPr sz="2500" dirty="0">
                <a:latin typeface="Calibri"/>
                <a:cs typeface="Calibri"/>
              </a:rPr>
              <a:t>can be  challenging.</a:t>
            </a:r>
            <a:endParaRPr sz="2500">
              <a:latin typeface="Calibri"/>
              <a:cs typeface="Calibri"/>
            </a:endParaRPr>
          </a:p>
          <a:p>
            <a:pPr marL="262131" marR="383508" indent="-250734">
              <a:lnSpc>
                <a:spcPct val="100099"/>
              </a:lnSpc>
              <a:spcBef>
                <a:spcPts val="543"/>
              </a:spcBef>
              <a:buFont typeface="Arial"/>
              <a:buChar char="–"/>
              <a:tabLst>
                <a:tab pos="267829" algn="l"/>
              </a:tabLst>
            </a:pPr>
            <a:r>
              <a:rPr sz="2500" dirty="0">
                <a:latin typeface="Calibri"/>
                <a:cs typeface="Calibri"/>
              </a:rPr>
              <a:t>Out </a:t>
            </a:r>
            <a:r>
              <a:rPr sz="2500" spc="-4" dirty="0">
                <a:latin typeface="Calibri"/>
                <a:cs typeface="Calibri"/>
              </a:rPr>
              <a:t>of </a:t>
            </a:r>
            <a:r>
              <a:rPr sz="2500" dirty="0">
                <a:latin typeface="Calibri"/>
                <a:cs typeface="Calibri"/>
              </a:rPr>
              <a:t>the hundred </a:t>
            </a:r>
            <a:r>
              <a:rPr sz="2500" spc="-4" dirty="0">
                <a:latin typeface="Calibri"/>
                <a:cs typeface="Calibri"/>
              </a:rPr>
              <a:t>or </a:t>
            </a:r>
            <a:r>
              <a:rPr sz="2500" dirty="0">
                <a:latin typeface="Calibri"/>
                <a:cs typeface="Calibri"/>
              </a:rPr>
              <a:t>so </a:t>
            </a:r>
            <a:r>
              <a:rPr sz="2500" spc="-4" dirty="0">
                <a:latin typeface="Calibri"/>
                <a:cs typeface="Calibri"/>
              </a:rPr>
              <a:t>HMP </a:t>
            </a:r>
            <a:r>
              <a:rPr sz="2500" spc="-94" dirty="0">
                <a:latin typeface="Calibri"/>
                <a:cs typeface="Calibri"/>
              </a:rPr>
              <a:t>healthy-­‐patient  </a:t>
            </a:r>
            <a:r>
              <a:rPr sz="2500" dirty="0">
                <a:latin typeface="Calibri"/>
                <a:cs typeface="Calibri"/>
              </a:rPr>
              <a:t>fecal samples in </a:t>
            </a:r>
            <a:r>
              <a:rPr sz="2500" spc="-157" dirty="0">
                <a:latin typeface="Calibri"/>
                <a:cs typeface="Calibri"/>
              </a:rPr>
              <a:t>MG-­‐RAST, </a:t>
            </a:r>
            <a:r>
              <a:rPr sz="2500" spc="-4" dirty="0">
                <a:latin typeface="Calibri"/>
                <a:cs typeface="Calibri"/>
              </a:rPr>
              <a:t>how </a:t>
            </a:r>
            <a:r>
              <a:rPr sz="2500" dirty="0">
                <a:latin typeface="Calibri"/>
                <a:cs typeface="Calibri"/>
              </a:rPr>
              <a:t>many did </a:t>
            </a:r>
            <a:r>
              <a:rPr sz="2500" spc="-4" dirty="0">
                <a:latin typeface="Calibri"/>
                <a:cs typeface="Calibri"/>
              </a:rPr>
              <a:t>you  choose?</a:t>
            </a:r>
            <a:endParaRPr sz="2500">
              <a:latin typeface="Calibri"/>
              <a:cs typeface="Calibri"/>
            </a:endParaRPr>
          </a:p>
          <a:p>
            <a:pPr marL="626834" marR="288913" lvl="1" indent="-205146">
              <a:lnSpc>
                <a:spcPct val="101499"/>
              </a:lnSpc>
              <a:spcBef>
                <a:spcPts val="422"/>
              </a:spcBef>
              <a:buFont typeface="Arial"/>
              <a:buChar char="•"/>
              <a:tabLst>
                <a:tab pos="688378" algn="l"/>
                <a:tab pos="688947" algn="l"/>
              </a:tabLst>
            </a:pPr>
            <a:r>
              <a:rPr sz="2200" dirty="0">
                <a:latin typeface="Calibri"/>
                <a:cs typeface="Calibri"/>
              </a:rPr>
              <a:t>Are </a:t>
            </a:r>
            <a:r>
              <a:rPr sz="2200" spc="-4" dirty="0">
                <a:latin typeface="Calibri"/>
                <a:cs typeface="Calibri"/>
              </a:rPr>
              <a:t>we </a:t>
            </a:r>
            <a:r>
              <a:rPr sz="2200" dirty="0">
                <a:latin typeface="Calibri"/>
                <a:cs typeface="Calibri"/>
              </a:rPr>
              <a:t>seeing diﬀerent </a:t>
            </a:r>
            <a:r>
              <a:rPr sz="2200" spc="-13" dirty="0">
                <a:latin typeface="Calibri"/>
                <a:cs typeface="Calibri"/>
              </a:rPr>
              <a:t>patterns </a:t>
            </a:r>
            <a:r>
              <a:rPr sz="2200" dirty="0">
                <a:latin typeface="Calibri"/>
                <a:cs typeface="Calibri"/>
              </a:rPr>
              <a:t>based </a:t>
            </a:r>
            <a:r>
              <a:rPr sz="2200" spc="-4" dirty="0">
                <a:latin typeface="Calibri"/>
                <a:cs typeface="Calibri"/>
              </a:rPr>
              <a:t>on </a:t>
            </a:r>
            <a:r>
              <a:rPr sz="2200" dirty="0">
                <a:latin typeface="Calibri"/>
                <a:cs typeface="Calibri"/>
              </a:rPr>
              <a:t>the </a:t>
            </a:r>
            <a:r>
              <a:rPr sz="2200" spc="-4" dirty="0">
                <a:latin typeface="Calibri"/>
                <a:cs typeface="Calibri"/>
              </a:rPr>
              <a:t>ones  chosen?</a:t>
            </a:r>
            <a:endParaRPr sz="22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marL="267829" indent="-256432">
              <a:spcBef>
                <a:spcPts val="1732"/>
              </a:spcBef>
              <a:buFont typeface="Arial"/>
              <a:buChar char="–"/>
              <a:tabLst>
                <a:tab pos="267829" algn="l"/>
              </a:tabLst>
            </a:pPr>
            <a:r>
              <a:rPr sz="2500" spc="-4" dirty="0">
                <a:latin typeface="Calibri"/>
                <a:cs typeface="Calibri"/>
              </a:rPr>
              <a:t>How does </a:t>
            </a:r>
            <a:r>
              <a:rPr sz="2500" dirty="0">
                <a:latin typeface="Calibri"/>
                <a:cs typeface="Calibri"/>
              </a:rPr>
              <a:t>subsampling impact</a:t>
            </a:r>
            <a:r>
              <a:rPr sz="2500" spc="-63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results?</a:t>
            </a:r>
            <a:endParaRPr sz="25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5135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title"/>
          </p:nvPr>
        </p:nvSpPr>
        <p:spPr>
          <a:xfrm>
            <a:off x="311700" y="163667"/>
            <a:ext cx="6697800" cy="76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Collect samples and metadata</a:t>
            </a:r>
          </a:p>
        </p:txBody>
      </p:sp>
      <p:sp>
        <p:nvSpPr>
          <p:cNvPr id="455" name="Shape 455"/>
          <p:cNvSpPr/>
          <p:nvPr/>
        </p:nvSpPr>
        <p:spPr>
          <a:xfrm>
            <a:off x="220075" y="2421869"/>
            <a:ext cx="1751100" cy="31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sample-metadata.tsv</a:t>
            </a:r>
          </a:p>
        </p:txBody>
      </p:sp>
      <p:graphicFrame>
        <p:nvGraphicFramePr>
          <p:cNvPr id="456" name="Shape 456"/>
          <p:cNvGraphicFramePr/>
          <p:nvPr/>
        </p:nvGraphicFramePr>
        <p:xfrm>
          <a:off x="220076" y="2737441"/>
          <a:ext cx="3379025" cy="32002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38500"/>
                <a:gridCol w="1149850"/>
                <a:gridCol w="1190675"/>
              </a:tblGrid>
              <a:tr h="56543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sample_name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collection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 b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body_site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43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 i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 Nov 2016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Gut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56543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 i="1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 Nov 2016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Left palm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</a:tr>
              <a:tr h="588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right.palm1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 i="1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 Nov 2016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Right palm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</a:tr>
              <a:tr h="588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3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tongue1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 i="1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 Nov 2016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Tongue</a:t>
                      </a:r>
                    </a:p>
                  </a:txBody>
                  <a:tcPr marL="91425" marR="91425" marT="121900" marB="1219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sp>
        <p:nvSpPr>
          <p:cNvPr id="457" name="Shape 457"/>
          <p:cNvSpPr txBox="1"/>
          <p:nvPr/>
        </p:nvSpPr>
        <p:spPr>
          <a:xfrm>
            <a:off x="89050" y="6060767"/>
            <a:ext cx="4039200" cy="6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i="1"/>
              <a:t>Choose your sample ids carefully! The examples here would not be good in practice, see </a:t>
            </a:r>
            <a:r>
              <a:rPr lang="en" sz="1000" i="1" u="sng">
                <a:solidFill>
                  <a:schemeClr val="hlink"/>
                </a:solidFill>
                <a:hlinkClick r:id="rId3"/>
              </a:rPr>
              <a:t>cual-id</a:t>
            </a:r>
            <a:r>
              <a:rPr lang="en" sz="1000" i="1"/>
              <a:t> (Chase et al., 2015) for help with this.</a:t>
            </a:r>
          </a:p>
        </p:txBody>
      </p:sp>
      <p:pic>
        <p:nvPicPr>
          <p:cNvPr id="458" name="Shape 4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5639" y="1829893"/>
            <a:ext cx="46101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Shape 459"/>
          <p:cNvSpPr txBox="1"/>
          <p:nvPr/>
        </p:nvSpPr>
        <p:spPr>
          <a:xfrm>
            <a:off x="4827200" y="3494267"/>
            <a:ext cx="3840600" cy="18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FF0000"/>
                </a:solidFill>
              </a:rPr>
              <a:t>All the data that describes your study design, and more!</a:t>
            </a:r>
          </a:p>
        </p:txBody>
      </p:sp>
    </p:spTree>
    <p:extLst>
      <p:ext uri="{BB962C8B-B14F-4D97-AF65-F5344CB8AC3E}">
        <p14:creationId xmlns:p14="http://schemas.microsoft.com/office/powerpoint/2010/main" val="149868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704422"/>
            <a:ext cx="7481455" cy="891163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11984" rIns="0" bIns="0" rtlCol="0">
            <a:spAutoFit/>
          </a:bodyPr>
          <a:lstStyle/>
          <a:p>
            <a:pPr marL="535088">
              <a:spcBef>
                <a:spcPts val="1669"/>
              </a:spcBef>
            </a:pPr>
            <a:r>
              <a:rPr spc="-4" dirty="0" smtClean="0"/>
              <a:t>Functional</a:t>
            </a:r>
            <a:r>
              <a:rPr spc="-9" dirty="0" smtClean="0"/>
              <a:t> </a:t>
            </a:r>
            <a:r>
              <a:rPr spc="-4" dirty="0"/>
              <a:t>diversity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1871383"/>
            <a:ext cx="6946323" cy="37711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872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spc="-4" dirty="0">
                <a:latin typeface="Calibri"/>
                <a:cs typeface="Calibri"/>
              </a:rPr>
              <a:t>Switch over </a:t>
            </a:r>
            <a:r>
              <a:rPr sz="2700" dirty="0">
                <a:latin typeface="Calibri"/>
                <a:cs typeface="Calibri"/>
              </a:rPr>
              <a:t>to using the </a:t>
            </a:r>
            <a:r>
              <a:rPr sz="2700" spc="-4" dirty="0">
                <a:latin typeface="Calibri"/>
                <a:cs typeface="Calibri"/>
              </a:rPr>
              <a:t>Functional</a:t>
            </a:r>
            <a:r>
              <a:rPr sz="2700" spc="-27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Abundance  </a:t>
            </a:r>
            <a:r>
              <a:rPr sz="2700" spc="-4" dirty="0">
                <a:latin typeface="Calibri"/>
                <a:cs typeface="Calibri"/>
              </a:rPr>
              <a:t>analysis</a:t>
            </a:r>
            <a:r>
              <a:rPr sz="2700" spc="-36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selections.</a:t>
            </a:r>
            <a:endParaRPr sz="2700">
              <a:latin typeface="Calibri"/>
              <a:cs typeface="Calibri"/>
            </a:endParaRPr>
          </a:p>
          <a:p>
            <a:pPr marL="319115" indent="-307718">
              <a:spcBef>
                <a:spcPts val="251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Use </a:t>
            </a:r>
            <a:r>
              <a:rPr sz="2700" spc="-4" dirty="0">
                <a:latin typeface="Calibri"/>
                <a:cs typeface="Calibri"/>
              </a:rPr>
              <a:t>your HMP</a:t>
            </a:r>
            <a:r>
              <a:rPr sz="2700" spc="-58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collection</a:t>
            </a:r>
            <a:endParaRPr sz="2700">
              <a:latin typeface="Calibri"/>
              <a:cs typeface="Calibri"/>
            </a:endParaRPr>
          </a:p>
          <a:p>
            <a:pPr marL="672422" marR="94595" lvl="1" indent="-250734">
              <a:lnSpc>
                <a:spcPts val="2495"/>
              </a:lnSpc>
              <a:spcBef>
                <a:spcPts val="646"/>
              </a:spcBef>
              <a:buFont typeface="Arial"/>
              <a:buChar char="–"/>
              <a:tabLst>
                <a:tab pos="678120" algn="l"/>
              </a:tabLst>
            </a:pPr>
            <a:r>
              <a:rPr sz="2300" dirty="0">
                <a:latin typeface="Calibri"/>
                <a:cs typeface="Calibri"/>
              </a:rPr>
              <a:t>Search </a:t>
            </a:r>
            <a:r>
              <a:rPr sz="2300" spc="-4" dirty="0">
                <a:latin typeface="Calibri"/>
                <a:cs typeface="Calibri"/>
              </a:rPr>
              <a:t>for </a:t>
            </a:r>
            <a:r>
              <a:rPr sz="2300" dirty="0">
                <a:latin typeface="Calibri"/>
                <a:cs typeface="Calibri"/>
              </a:rPr>
              <a:t>enzymes </a:t>
            </a:r>
            <a:r>
              <a:rPr sz="2300" spc="-4" dirty="0">
                <a:latin typeface="Calibri"/>
                <a:cs typeface="Calibri"/>
              </a:rPr>
              <a:t>involved </a:t>
            </a:r>
            <a:r>
              <a:rPr sz="2300" dirty="0">
                <a:latin typeface="Calibri"/>
                <a:cs typeface="Calibri"/>
              </a:rPr>
              <a:t>in butyrate</a:t>
            </a:r>
            <a:r>
              <a:rPr sz="2300" spc="-40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synthesis,  </a:t>
            </a:r>
            <a:r>
              <a:rPr sz="2300" spc="-4" dirty="0">
                <a:latin typeface="Calibri"/>
                <a:cs typeface="Calibri"/>
              </a:rPr>
              <a:t>like: </a:t>
            </a:r>
            <a:r>
              <a:rPr sz="2000" dirty="0">
                <a:latin typeface="Calibri"/>
                <a:cs typeface="Calibri"/>
              </a:rPr>
              <a:t>lysine </a:t>
            </a:r>
            <a:r>
              <a:rPr sz="2000" spc="-72" dirty="0">
                <a:latin typeface="Calibri"/>
                <a:cs typeface="Calibri"/>
              </a:rPr>
              <a:t>2,3-­‐aminomutase </a:t>
            </a:r>
            <a:r>
              <a:rPr sz="2000" dirty="0">
                <a:latin typeface="Calibri"/>
                <a:cs typeface="Calibri"/>
              </a:rPr>
              <a:t>(EC</a:t>
            </a:r>
            <a:r>
              <a:rPr sz="2000" spc="4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5.4.3.2)</a:t>
            </a:r>
            <a:endParaRPr sz="2000">
              <a:latin typeface="Calibri"/>
              <a:cs typeface="Calibri"/>
            </a:endParaRPr>
          </a:p>
          <a:p>
            <a:pPr marL="1037125" lvl="2" indent="-205146">
              <a:spcBef>
                <a:spcPts val="153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1700" dirty="0">
                <a:latin typeface="Calibri"/>
                <a:cs typeface="Calibri"/>
              </a:rPr>
              <a:t>How does this change with </a:t>
            </a:r>
            <a:r>
              <a:rPr sz="1700" spc="-4" dirty="0">
                <a:latin typeface="Calibri"/>
                <a:cs typeface="Calibri"/>
              </a:rPr>
              <a:t>annotation</a:t>
            </a:r>
            <a:r>
              <a:rPr sz="1700" spc="-63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source?</a:t>
            </a:r>
            <a:endParaRPr sz="1700">
              <a:latin typeface="Calibri"/>
              <a:cs typeface="Calibri"/>
            </a:endParaRPr>
          </a:p>
          <a:p>
            <a:pPr marL="1037125" lvl="2" indent="-205146">
              <a:spcBef>
                <a:spcPts val="197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1700" dirty="0">
                <a:latin typeface="Calibri"/>
                <a:cs typeface="Calibri"/>
              </a:rPr>
              <a:t>What </a:t>
            </a:r>
            <a:r>
              <a:rPr sz="1700" spc="-4" dirty="0">
                <a:latin typeface="Calibri"/>
                <a:cs typeface="Calibri"/>
              </a:rPr>
              <a:t>annotation </a:t>
            </a:r>
            <a:r>
              <a:rPr sz="1700" dirty="0">
                <a:latin typeface="Calibri"/>
                <a:cs typeface="Calibri"/>
              </a:rPr>
              <a:t>sources would you choose and</a:t>
            </a:r>
            <a:r>
              <a:rPr sz="1700" spc="-58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why?</a:t>
            </a:r>
            <a:endParaRPr sz="1700">
              <a:latin typeface="Calibri"/>
              <a:cs typeface="Calibri"/>
            </a:endParaRPr>
          </a:p>
          <a:p>
            <a:pPr marL="678120" lvl="1" indent="-256432">
              <a:spcBef>
                <a:spcPts val="283"/>
              </a:spcBef>
              <a:buFont typeface="Arial"/>
              <a:buChar char="–"/>
              <a:tabLst>
                <a:tab pos="678120" algn="l"/>
              </a:tabLst>
            </a:pPr>
            <a:r>
              <a:rPr sz="2300" dirty="0">
                <a:latin typeface="Calibri"/>
                <a:cs typeface="Calibri"/>
              </a:rPr>
              <a:t>Using the KEGG</a:t>
            </a:r>
            <a:r>
              <a:rPr sz="2300" spc="-90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mapper</a:t>
            </a:r>
            <a:endParaRPr sz="2300">
              <a:latin typeface="Calibri"/>
              <a:cs typeface="Calibri"/>
            </a:endParaRPr>
          </a:p>
          <a:p>
            <a:pPr marL="1037125" marR="158988" lvl="2" indent="-205146">
              <a:lnSpc>
                <a:spcPct val="90400"/>
              </a:lnSpc>
              <a:spcBef>
                <a:spcPts val="516"/>
              </a:spcBef>
              <a:buFont typeface="Arial"/>
              <a:buChar char="•"/>
              <a:tabLst>
                <a:tab pos="1036555" algn="l"/>
                <a:tab pos="1037125" algn="l"/>
              </a:tabLst>
            </a:pPr>
            <a:r>
              <a:rPr sz="2000" spc="-4" dirty="0">
                <a:latin typeface="Calibri"/>
                <a:cs typeface="Calibri"/>
              </a:rPr>
              <a:t>How </a:t>
            </a:r>
            <a:r>
              <a:rPr sz="2000" dirty="0">
                <a:latin typeface="Calibri"/>
                <a:cs typeface="Calibri"/>
              </a:rPr>
              <a:t>much of the pathways described by </a:t>
            </a:r>
            <a:r>
              <a:rPr sz="2000" spc="-4" dirty="0">
                <a:latin typeface="Calibri"/>
                <a:cs typeface="Calibri"/>
              </a:rPr>
              <a:t>Tiedje </a:t>
            </a:r>
            <a:r>
              <a:rPr sz="2000" dirty="0">
                <a:latin typeface="Calibri"/>
                <a:cs typeface="Calibri"/>
              </a:rPr>
              <a:t>etal</a:t>
            </a:r>
            <a:r>
              <a:rPr sz="2000" spc="-67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are  found? (Check out Butanoate metabolism and Lysine  </a:t>
            </a:r>
            <a:r>
              <a:rPr sz="2000" spc="-4" dirty="0">
                <a:latin typeface="Calibri"/>
                <a:cs typeface="Calibri"/>
              </a:rPr>
              <a:t>degradation</a:t>
            </a:r>
            <a:r>
              <a:rPr sz="2000" spc="-36" dirty="0">
                <a:latin typeface="Calibri"/>
                <a:cs typeface="Calibri"/>
              </a:rPr>
              <a:t> </a:t>
            </a:r>
            <a:r>
              <a:rPr sz="2000" spc="-4" dirty="0">
                <a:latin typeface="Calibri"/>
                <a:cs typeface="Calibri"/>
              </a:rPr>
              <a:t>–KEGG)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699859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360145"/>
            <a:r>
              <a:rPr spc="-4" dirty="0"/>
              <a:t>What functions </a:t>
            </a:r>
            <a:r>
              <a:rPr dirty="0"/>
              <a:t>did </a:t>
            </a:r>
            <a:r>
              <a:rPr spc="-4" dirty="0"/>
              <a:t>you</a:t>
            </a:r>
            <a:r>
              <a:rPr spc="-63" dirty="0"/>
              <a:t> </a:t>
            </a:r>
            <a:r>
              <a:rPr dirty="0"/>
              <a:t>ﬁnd?</a:t>
            </a:r>
          </a:p>
        </p:txBody>
      </p:sp>
      <p:sp>
        <p:nvSpPr>
          <p:cNvPr id="3" name="object 3"/>
          <p:cNvSpPr/>
          <p:nvPr/>
        </p:nvSpPr>
        <p:spPr>
          <a:xfrm>
            <a:off x="416476" y="1869253"/>
            <a:ext cx="8312727" cy="44452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85216" y="4521879"/>
            <a:ext cx="653683" cy="35940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42596" y="4557062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92510" y="5460727"/>
            <a:ext cx="653683" cy="36307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50168" y="5498356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89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37593" y="4778595"/>
            <a:ext cx="657460" cy="359403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96232" y="4814797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89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819607" y="4521879"/>
            <a:ext cx="657460" cy="359403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79505" y="4557062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89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61505" y="4503542"/>
            <a:ext cx="653683" cy="36307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19024" y="4542114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89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93301" y="3759061"/>
            <a:ext cx="653683" cy="359403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50532" y="3795062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829775" y="3707716"/>
            <a:ext cx="657460" cy="359403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88414" y="3742765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89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85216" y="3458337"/>
            <a:ext cx="653683" cy="363070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442596" y="3496236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42227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360145"/>
            <a:r>
              <a:rPr spc="-4" dirty="0"/>
              <a:t>What functions </a:t>
            </a:r>
            <a:r>
              <a:rPr dirty="0"/>
              <a:t>did </a:t>
            </a:r>
            <a:r>
              <a:rPr spc="-4" dirty="0"/>
              <a:t>you</a:t>
            </a:r>
            <a:r>
              <a:rPr spc="-63" dirty="0"/>
              <a:t> </a:t>
            </a:r>
            <a:r>
              <a:rPr dirty="0"/>
              <a:t>ﬁnd?</a:t>
            </a:r>
          </a:p>
        </p:txBody>
      </p:sp>
      <p:sp>
        <p:nvSpPr>
          <p:cNvPr id="3" name="object 3"/>
          <p:cNvSpPr/>
          <p:nvPr/>
        </p:nvSpPr>
        <p:spPr>
          <a:xfrm>
            <a:off x="416476" y="1893794"/>
            <a:ext cx="8312727" cy="30535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9585" y="3010923"/>
            <a:ext cx="657460" cy="35940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89206" y="3048000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83265" y="3010923"/>
            <a:ext cx="657460" cy="35940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43440" y="3048000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23860" y="3003583"/>
            <a:ext cx="657460" cy="359403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82350" y="3040526"/>
            <a:ext cx="539173" cy="246529"/>
          </a:xfrm>
          <a:custGeom>
            <a:avLst/>
            <a:gdLst/>
            <a:ahLst/>
            <a:cxnLst/>
            <a:rect l="l" t="t" r="r" b="b"/>
            <a:pathLst>
              <a:path w="593090" h="279400">
                <a:moveTo>
                  <a:pt x="0" y="0"/>
                </a:moveTo>
                <a:lnTo>
                  <a:pt x="592666" y="0"/>
                </a:lnTo>
                <a:lnTo>
                  <a:pt x="592666" y="279399"/>
                </a:lnTo>
                <a:lnTo>
                  <a:pt x="0" y="279399"/>
                </a:lnTo>
                <a:lnTo>
                  <a:pt x="0" y="0"/>
                </a:lnTo>
                <a:close/>
              </a:path>
            </a:pathLst>
          </a:custGeom>
          <a:ln w="38099">
            <a:solidFill>
              <a:srgbClr val="FF7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78550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704422"/>
            <a:ext cx="7481455" cy="891163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11984" rIns="0" bIns="0" rtlCol="0">
            <a:spAutoFit/>
          </a:bodyPr>
          <a:lstStyle/>
          <a:p>
            <a:pPr marL="988688">
              <a:spcBef>
                <a:spcPts val="1669"/>
              </a:spcBef>
            </a:pPr>
            <a:r>
              <a:rPr spc="-4" dirty="0" smtClean="0"/>
              <a:t>Digging</a:t>
            </a:r>
            <a:r>
              <a:rPr spc="-22" dirty="0" smtClean="0"/>
              <a:t> </a:t>
            </a:r>
            <a:r>
              <a:rPr dirty="0"/>
              <a:t>deeper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1872517"/>
            <a:ext cx="7072167" cy="36637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221101">
              <a:lnSpc>
                <a:spcPct val="78700"/>
              </a:lnSpc>
            </a:pPr>
            <a:r>
              <a:rPr sz="2400" spc="-4" dirty="0">
                <a:latin typeface="Calibri"/>
                <a:cs typeface="Calibri"/>
              </a:rPr>
              <a:t>What </a:t>
            </a:r>
            <a:r>
              <a:rPr sz="2400" dirty="0">
                <a:latin typeface="Calibri"/>
                <a:cs typeface="Calibri"/>
              </a:rPr>
              <a:t>butyrate synthesis genes are present in class  </a:t>
            </a:r>
            <a:r>
              <a:rPr sz="2400" spc="-4" dirty="0">
                <a:latin typeface="Calibri"/>
                <a:cs typeface="Calibri"/>
              </a:rPr>
              <a:t>Clostridia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4" dirty="0">
                <a:latin typeface="Calibri"/>
                <a:cs typeface="Calibri"/>
              </a:rPr>
              <a:t>your </a:t>
            </a:r>
            <a:r>
              <a:rPr sz="2400" dirty="0">
                <a:latin typeface="Calibri"/>
                <a:cs typeface="Calibri"/>
              </a:rPr>
              <a:t>“best” sample </a:t>
            </a:r>
            <a:r>
              <a:rPr sz="2400" spc="-4" dirty="0">
                <a:latin typeface="Calibri"/>
                <a:cs typeface="Calibri"/>
              </a:rPr>
              <a:t>for HMP </a:t>
            </a:r>
            <a:r>
              <a:rPr sz="2400" dirty="0">
                <a:latin typeface="Calibri"/>
                <a:cs typeface="Calibri"/>
              </a:rPr>
              <a:t>healthy fecal  sample?</a:t>
            </a:r>
            <a:endParaRPr sz="2400">
              <a:latin typeface="Calibri"/>
              <a:cs typeface="Calibri"/>
            </a:endParaRPr>
          </a:p>
          <a:p>
            <a:pPr>
              <a:spcBef>
                <a:spcPts val="27"/>
              </a:spcBef>
            </a:pPr>
            <a:endParaRPr sz="2600">
              <a:latin typeface="Times New Roman"/>
              <a:cs typeface="Times New Roman"/>
            </a:endParaRPr>
          </a:p>
          <a:p>
            <a:pPr marL="11397">
              <a:lnSpc>
                <a:spcPts val="2890"/>
              </a:lnSpc>
            </a:pPr>
            <a:r>
              <a:rPr sz="2400" dirty="0">
                <a:latin typeface="Calibri"/>
                <a:cs typeface="Calibri"/>
              </a:rPr>
              <a:t>Lets </a:t>
            </a:r>
            <a:r>
              <a:rPr sz="2400" spc="-4" dirty="0">
                <a:latin typeface="Calibri"/>
                <a:cs typeface="Calibri"/>
              </a:rPr>
              <a:t>look </a:t>
            </a:r>
            <a:r>
              <a:rPr sz="2400" dirty="0">
                <a:latin typeface="Calibri"/>
                <a:cs typeface="Calibri"/>
              </a:rPr>
              <a:t>at </a:t>
            </a:r>
            <a:r>
              <a:rPr sz="2400" spc="-4" dirty="0">
                <a:latin typeface="Calibri"/>
                <a:cs typeface="Calibri"/>
              </a:rPr>
              <a:t>another way </a:t>
            </a:r>
            <a:r>
              <a:rPr sz="2400" dirty="0">
                <a:latin typeface="Calibri"/>
                <a:cs typeface="Calibri"/>
              </a:rPr>
              <a:t>to mine data via the</a:t>
            </a:r>
            <a:r>
              <a:rPr sz="2400" spc="-31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UI!</a:t>
            </a:r>
            <a:endParaRPr sz="2400">
              <a:latin typeface="Calibri"/>
              <a:cs typeface="Calibri"/>
            </a:endParaRPr>
          </a:p>
          <a:p>
            <a:pPr marL="11397">
              <a:lnSpc>
                <a:spcPts val="2872"/>
              </a:lnSpc>
              <a:tabLst>
                <a:tab pos="318546" algn="l"/>
              </a:tabLst>
            </a:pPr>
            <a:r>
              <a:rPr sz="2400" spc="-498" dirty="0">
                <a:latin typeface="Calibri"/>
                <a:cs typeface="Calibri"/>
              </a:rPr>
              <a:t>-­‐	</a:t>
            </a:r>
            <a:r>
              <a:rPr sz="2400" dirty="0">
                <a:latin typeface="Calibri"/>
                <a:cs typeface="Calibri"/>
              </a:rPr>
              <a:t>Go back to Overview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page</a:t>
            </a:r>
            <a:endParaRPr sz="2400">
              <a:latin typeface="Calibri"/>
              <a:cs typeface="Calibri"/>
            </a:endParaRPr>
          </a:p>
          <a:p>
            <a:pPr marL="11397">
              <a:lnSpc>
                <a:spcPts val="2890"/>
              </a:lnSpc>
              <a:tabLst>
                <a:tab pos="318546" algn="l"/>
              </a:tabLst>
            </a:pPr>
            <a:r>
              <a:rPr sz="2400" spc="-498" dirty="0">
                <a:latin typeface="Calibri"/>
                <a:cs typeface="Calibri"/>
              </a:rPr>
              <a:t>-­‐	</a:t>
            </a:r>
            <a:r>
              <a:rPr sz="2400" spc="-4" dirty="0">
                <a:latin typeface="Calibri"/>
                <a:cs typeface="Calibri"/>
              </a:rPr>
              <a:t>What </a:t>
            </a:r>
            <a:r>
              <a:rPr sz="2400" dirty="0">
                <a:latin typeface="Calibri"/>
                <a:cs typeface="Calibri"/>
              </a:rPr>
              <a:t>Genera are present in this</a:t>
            </a:r>
            <a:r>
              <a:rPr sz="2400" spc="-72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clade?</a:t>
            </a:r>
            <a:endParaRPr sz="2400">
              <a:latin typeface="Calibri"/>
              <a:cs typeface="Calibri"/>
            </a:endParaRPr>
          </a:p>
          <a:p>
            <a:pPr marL="672422" marR="4559" indent="-250734">
              <a:lnSpc>
                <a:spcPts val="2082"/>
              </a:lnSpc>
              <a:spcBef>
                <a:spcPts val="529"/>
              </a:spcBef>
              <a:tabLst>
                <a:tab pos="677550" algn="l"/>
                <a:tab pos="5820438" algn="l"/>
              </a:tabLst>
            </a:pPr>
            <a:r>
              <a:rPr sz="2200" spc="-440" dirty="0">
                <a:latin typeface="Calibri"/>
                <a:cs typeface="Calibri"/>
              </a:rPr>
              <a:t>-­‐		</a:t>
            </a:r>
            <a:r>
              <a:rPr sz="2200" dirty="0">
                <a:latin typeface="Calibri"/>
                <a:cs typeface="Calibri"/>
              </a:rPr>
              <a:t>Limits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to  h</a:t>
            </a:r>
            <a:r>
              <a:rPr sz="2200" spc="-4" dirty="0">
                <a:latin typeface="Calibri"/>
                <a:cs typeface="Calibri"/>
              </a:rPr>
              <a:t>o</a:t>
            </a:r>
            <a:r>
              <a:rPr sz="2200" dirty="0">
                <a:latin typeface="Calibri"/>
                <a:cs typeface="Calibri"/>
              </a:rPr>
              <a:t>w much the </a:t>
            </a:r>
            <a:r>
              <a:rPr sz="2200" spc="-4" dirty="0">
                <a:latin typeface="Calibri"/>
                <a:cs typeface="Calibri"/>
              </a:rPr>
              <a:t>wo</a:t>
            </a:r>
            <a:r>
              <a:rPr sz="2200" dirty="0">
                <a:latin typeface="Calibri"/>
                <a:cs typeface="Calibri"/>
              </a:rPr>
              <a:t>rkbench can h</a:t>
            </a:r>
            <a:r>
              <a:rPr sz="2200" spc="-4" dirty="0">
                <a:latin typeface="Calibri"/>
                <a:cs typeface="Calibri"/>
              </a:rPr>
              <a:t>o</a:t>
            </a:r>
            <a:r>
              <a:rPr sz="2200" dirty="0">
                <a:latin typeface="Calibri"/>
                <a:cs typeface="Calibri"/>
              </a:rPr>
              <a:t>ld!	CL</a:t>
            </a:r>
            <a:r>
              <a:rPr sz="2200" spc="-440" dirty="0">
                <a:latin typeface="Calibri"/>
                <a:cs typeface="Calibri"/>
              </a:rPr>
              <a:t>-­‐</a:t>
            </a:r>
            <a:r>
              <a:rPr sz="2200" dirty="0">
                <a:latin typeface="Calibri"/>
                <a:cs typeface="Calibri"/>
              </a:rPr>
              <a:t>t</a:t>
            </a:r>
            <a:r>
              <a:rPr sz="2200" spc="-4" dirty="0">
                <a:latin typeface="Calibri"/>
                <a:cs typeface="Calibri"/>
              </a:rPr>
              <a:t>oo</a:t>
            </a:r>
            <a:r>
              <a:rPr sz="2200" dirty="0">
                <a:latin typeface="Calibri"/>
                <a:cs typeface="Calibri"/>
              </a:rPr>
              <a:t>ls/R  </a:t>
            </a:r>
            <a:r>
              <a:rPr sz="2200" spc="-4" dirty="0">
                <a:latin typeface="Calibri"/>
                <a:cs typeface="Calibri"/>
              </a:rPr>
              <a:t>tools will </a:t>
            </a:r>
            <a:r>
              <a:rPr sz="2200" dirty="0">
                <a:latin typeface="Calibri"/>
                <a:cs typeface="Calibri"/>
              </a:rPr>
              <a:t>be </a:t>
            </a:r>
            <a:r>
              <a:rPr sz="2200" spc="-13" dirty="0">
                <a:latin typeface="Calibri"/>
                <a:cs typeface="Calibri"/>
              </a:rPr>
              <a:t>better </a:t>
            </a:r>
            <a:r>
              <a:rPr sz="2200" spc="-4" dirty="0">
                <a:latin typeface="Calibri"/>
                <a:cs typeface="Calibri"/>
              </a:rPr>
              <a:t>for </a:t>
            </a:r>
            <a:r>
              <a:rPr sz="2200" dirty="0">
                <a:latin typeface="Calibri"/>
                <a:cs typeface="Calibri"/>
              </a:rPr>
              <a:t>larger</a:t>
            </a:r>
            <a:r>
              <a:rPr sz="2200" spc="-27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analyses!</a:t>
            </a:r>
            <a:endParaRPr sz="2200">
              <a:latin typeface="Calibri"/>
              <a:cs typeface="Calibri"/>
            </a:endParaRPr>
          </a:p>
          <a:p>
            <a:pPr marL="319115" marR="184060" indent="-307718">
              <a:lnSpc>
                <a:spcPct val="78800"/>
              </a:lnSpc>
              <a:spcBef>
                <a:spcPts val="637"/>
              </a:spcBef>
              <a:tabLst>
                <a:tab pos="318546" algn="l"/>
              </a:tabLst>
            </a:pPr>
            <a:r>
              <a:rPr sz="2400" spc="-498" dirty="0">
                <a:latin typeface="Calibri"/>
                <a:cs typeface="Calibri"/>
              </a:rPr>
              <a:t>-­‐	</a:t>
            </a:r>
            <a:r>
              <a:rPr sz="2400" dirty="0">
                <a:latin typeface="Calibri"/>
                <a:cs typeface="Calibri"/>
              </a:rPr>
              <a:t>Search table </a:t>
            </a:r>
            <a:r>
              <a:rPr sz="2400" spc="-4" dirty="0">
                <a:latin typeface="Calibri"/>
                <a:cs typeface="Calibri"/>
              </a:rPr>
              <a:t>for </a:t>
            </a:r>
            <a:r>
              <a:rPr sz="2400" spc="-85" dirty="0">
                <a:latin typeface="Calibri"/>
                <a:cs typeface="Calibri"/>
              </a:rPr>
              <a:t>butyrate-­‐related</a:t>
            </a:r>
            <a:r>
              <a:rPr sz="2400" spc="-4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enzyme</a:t>
            </a:r>
            <a:r>
              <a:rPr sz="2400" spc="-4" dirty="0">
                <a:latin typeface="Calibri"/>
                <a:cs typeface="Calibri"/>
              </a:rPr>
              <a:t> functions.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4" dirty="0">
                <a:latin typeface="Calibri"/>
                <a:cs typeface="Calibri"/>
              </a:rPr>
              <a:t>(e.g. </a:t>
            </a:r>
            <a:r>
              <a:rPr sz="2400" dirty="0">
                <a:latin typeface="Calibri"/>
                <a:cs typeface="Calibri"/>
              </a:rPr>
              <a:t>5.4.3.2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spc="-4" dirty="0">
                <a:latin typeface="Calibri"/>
                <a:cs typeface="Calibri"/>
              </a:rPr>
              <a:t>in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9328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11584" marR="4559" indent="-1856568"/>
            <a:r>
              <a:rPr sz="3600" dirty="0"/>
              <a:t>Select </a:t>
            </a:r>
            <a:r>
              <a:rPr sz="3600" spc="-4" dirty="0"/>
              <a:t>taxon group </a:t>
            </a:r>
            <a:r>
              <a:rPr sz="3600" dirty="0"/>
              <a:t>and </a:t>
            </a:r>
            <a:r>
              <a:rPr sz="3600" spc="-4" dirty="0"/>
              <a:t>move</a:t>
            </a:r>
            <a:r>
              <a:rPr sz="3600" spc="-45" dirty="0"/>
              <a:t> </a:t>
            </a:r>
            <a:r>
              <a:rPr sz="3600" dirty="0"/>
              <a:t>to  </a:t>
            </a:r>
            <a:r>
              <a:rPr sz="3600" spc="-4" dirty="0"/>
              <a:t>workbench.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2402298" y="2185148"/>
            <a:ext cx="5237999" cy="41284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76240" y="3304313"/>
            <a:ext cx="1027755" cy="34840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89860" y="3459793"/>
            <a:ext cx="774123" cy="0"/>
          </a:xfrm>
          <a:custGeom>
            <a:avLst/>
            <a:gdLst/>
            <a:ahLst/>
            <a:cxnLst/>
            <a:rect l="l" t="t" r="r" b="b"/>
            <a:pathLst>
              <a:path w="851534">
                <a:moveTo>
                  <a:pt x="850980" y="0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55482" y="3384291"/>
            <a:ext cx="155864" cy="151279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149668" y="0"/>
                </a:moveTo>
                <a:lnTo>
                  <a:pt x="142506" y="2446"/>
                </a:lnTo>
                <a:lnTo>
                  <a:pt x="0" y="85568"/>
                </a:lnTo>
                <a:lnTo>
                  <a:pt x="142506" y="168702"/>
                </a:lnTo>
                <a:lnTo>
                  <a:pt x="149668" y="171144"/>
                </a:lnTo>
                <a:lnTo>
                  <a:pt x="156956" y="170669"/>
                </a:lnTo>
                <a:lnTo>
                  <a:pt x="163534" y="167497"/>
                </a:lnTo>
                <a:lnTo>
                  <a:pt x="168567" y="161844"/>
                </a:lnTo>
                <a:lnTo>
                  <a:pt x="171008" y="154688"/>
                </a:lnTo>
                <a:lnTo>
                  <a:pt x="170534" y="147401"/>
                </a:lnTo>
                <a:lnTo>
                  <a:pt x="167361" y="140824"/>
                </a:lnTo>
                <a:lnTo>
                  <a:pt x="161709" y="135796"/>
                </a:lnTo>
                <a:lnTo>
                  <a:pt x="75615" y="85568"/>
                </a:lnTo>
                <a:lnTo>
                  <a:pt x="161709" y="35352"/>
                </a:lnTo>
                <a:lnTo>
                  <a:pt x="167361" y="30325"/>
                </a:lnTo>
                <a:lnTo>
                  <a:pt x="170534" y="23746"/>
                </a:lnTo>
                <a:lnTo>
                  <a:pt x="171008" y="16455"/>
                </a:lnTo>
                <a:lnTo>
                  <a:pt x="168567" y="9292"/>
                </a:lnTo>
                <a:lnTo>
                  <a:pt x="163534" y="3645"/>
                </a:lnTo>
                <a:lnTo>
                  <a:pt x="156956" y="473"/>
                </a:lnTo>
                <a:lnTo>
                  <a:pt x="149668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21957" y="4991302"/>
            <a:ext cx="1027755" cy="34840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35868" y="5147747"/>
            <a:ext cx="774123" cy="0"/>
          </a:xfrm>
          <a:custGeom>
            <a:avLst/>
            <a:gdLst/>
            <a:ahLst/>
            <a:cxnLst/>
            <a:rect l="l" t="t" r="r" b="b"/>
            <a:pathLst>
              <a:path w="851535">
                <a:moveTo>
                  <a:pt x="850980" y="0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01500" y="5072239"/>
            <a:ext cx="155864" cy="151279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149662" y="0"/>
                </a:moveTo>
                <a:lnTo>
                  <a:pt x="142506" y="2441"/>
                </a:lnTo>
                <a:lnTo>
                  <a:pt x="0" y="85575"/>
                </a:lnTo>
                <a:lnTo>
                  <a:pt x="142506" y="168697"/>
                </a:lnTo>
                <a:lnTo>
                  <a:pt x="149662" y="171144"/>
                </a:lnTo>
                <a:lnTo>
                  <a:pt x="156949" y="170670"/>
                </a:lnTo>
                <a:lnTo>
                  <a:pt x="163527" y="167498"/>
                </a:lnTo>
                <a:lnTo>
                  <a:pt x="168554" y="161851"/>
                </a:lnTo>
                <a:lnTo>
                  <a:pt x="171001" y="154690"/>
                </a:lnTo>
                <a:lnTo>
                  <a:pt x="170526" y="147402"/>
                </a:lnTo>
                <a:lnTo>
                  <a:pt x="167350" y="140824"/>
                </a:lnTo>
                <a:lnTo>
                  <a:pt x="161696" y="135791"/>
                </a:lnTo>
                <a:lnTo>
                  <a:pt x="75603" y="85575"/>
                </a:lnTo>
                <a:lnTo>
                  <a:pt x="161696" y="35347"/>
                </a:lnTo>
                <a:lnTo>
                  <a:pt x="167350" y="30321"/>
                </a:lnTo>
                <a:lnTo>
                  <a:pt x="170526" y="23747"/>
                </a:lnTo>
                <a:lnTo>
                  <a:pt x="171001" y="16460"/>
                </a:lnTo>
                <a:lnTo>
                  <a:pt x="168554" y="9299"/>
                </a:lnTo>
                <a:lnTo>
                  <a:pt x="163527" y="3646"/>
                </a:lnTo>
                <a:lnTo>
                  <a:pt x="156949" y="474"/>
                </a:lnTo>
                <a:lnTo>
                  <a:pt x="149662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75651" y="1913057"/>
            <a:ext cx="2105314" cy="4842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1885"/>
              </a:lnSpc>
            </a:pPr>
            <a:r>
              <a:rPr sz="1600" dirty="0">
                <a:latin typeface="Calibri"/>
                <a:cs typeface="Calibri"/>
              </a:rPr>
              <a:t>Metagenome</a:t>
            </a:r>
            <a:r>
              <a:rPr sz="1600" spc="-9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4472164.3  Family</a:t>
            </a:r>
            <a:r>
              <a:rPr sz="1600" spc="-90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Clostridiaceae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697389" y="2402127"/>
            <a:ext cx="884171" cy="2039066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55752" y="2429558"/>
            <a:ext cx="635577" cy="1788459"/>
          </a:xfrm>
          <a:custGeom>
            <a:avLst/>
            <a:gdLst/>
            <a:ahLst/>
            <a:cxnLst/>
            <a:rect l="l" t="t" r="r" b="b"/>
            <a:pathLst>
              <a:path w="699135" h="2026920">
                <a:moveTo>
                  <a:pt x="0" y="0"/>
                </a:moveTo>
                <a:lnTo>
                  <a:pt x="698872" y="2026418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282636" y="4086572"/>
            <a:ext cx="148936" cy="163046"/>
          </a:xfrm>
          <a:custGeom>
            <a:avLst/>
            <a:gdLst/>
            <a:ahLst/>
            <a:cxnLst/>
            <a:rect l="l" t="t" r="r" b="b"/>
            <a:pathLst>
              <a:path w="163830" h="184785">
                <a:moveTo>
                  <a:pt x="17575" y="43160"/>
                </a:moveTo>
                <a:lnTo>
                  <a:pt x="10532" y="45088"/>
                </a:lnTo>
                <a:lnTo>
                  <a:pt x="4564" y="49733"/>
                </a:lnTo>
                <a:lnTo>
                  <a:pt x="857" y="56330"/>
                </a:lnTo>
                <a:lnTo>
                  <a:pt x="0" y="63582"/>
                </a:lnTo>
                <a:lnTo>
                  <a:pt x="1926" y="70625"/>
                </a:lnTo>
                <a:lnTo>
                  <a:pt x="6570" y="76593"/>
                </a:lnTo>
                <a:lnTo>
                  <a:pt x="131627" y="184213"/>
                </a:lnTo>
                <a:lnTo>
                  <a:pt x="145816" y="112725"/>
                </a:lnTo>
                <a:lnTo>
                  <a:pt x="106964" y="112725"/>
                </a:lnTo>
                <a:lnTo>
                  <a:pt x="31424" y="47713"/>
                </a:lnTo>
                <a:lnTo>
                  <a:pt x="24827" y="44014"/>
                </a:lnTo>
                <a:lnTo>
                  <a:pt x="17575" y="43160"/>
                </a:lnTo>
                <a:close/>
              </a:path>
              <a:path w="163830" h="184785">
                <a:moveTo>
                  <a:pt x="148772" y="0"/>
                </a:moveTo>
                <a:lnTo>
                  <a:pt x="106964" y="112725"/>
                </a:lnTo>
                <a:lnTo>
                  <a:pt x="145816" y="112725"/>
                </a:lnTo>
                <a:lnTo>
                  <a:pt x="163745" y="22390"/>
                </a:lnTo>
                <a:lnTo>
                  <a:pt x="163720" y="14823"/>
                </a:lnTo>
                <a:lnTo>
                  <a:pt x="160897" y="8089"/>
                </a:lnTo>
                <a:lnTo>
                  <a:pt x="155755" y="2909"/>
                </a:lnTo>
                <a:lnTo>
                  <a:pt x="148772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07422" y="5006788"/>
            <a:ext cx="1620405" cy="479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>
              <a:lnSpc>
                <a:spcPts val="1885"/>
              </a:lnSpc>
            </a:pPr>
            <a:r>
              <a:rPr sz="1600" dirty="0">
                <a:latin typeface="Calibri"/>
                <a:cs typeface="Calibri"/>
              </a:rPr>
              <a:t>Moved featured</a:t>
            </a:r>
            <a:r>
              <a:rPr sz="1600" spc="-9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to  workbench!</a:t>
            </a:r>
            <a:endParaRPr sz="16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81067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071316"/>
            <a:r>
              <a:rPr spc="-4" dirty="0"/>
              <a:t>Create </a:t>
            </a:r>
            <a:r>
              <a:rPr spc="-9" dirty="0"/>
              <a:t>Function</a:t>
            </a:r>
            <a:r>
              <a:rPr spc="-31" dirty="0"/>
              <a:t> </a:t>
            </a:r>
            <a:r>
              <a:rPr dirty="0"/>
              <a:t>Table</a:t>
            </a:r>
          </a:p>
        </p:txBody>
      </p:sp>
      <p:sp>
        <p:nvSpPr>
          <p:cNvPr id="3" name="object 3"/>
          <p:cNvSpPr/>
          <p:nvPr/>
        </p:nvSpPr>
        <p:spPr>
          <a:xfrm>
            <a:off x="416476" y="1848971"/>
            <a:ext cx="8312727" cy="3159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84626" y="3065930"/>
            <a:ext cx="2323788" cy="48409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45297" y="3104029"/>
            <a:ext cx="2205182" cy="369794"/>
          </a:xfrm>
          <a:custGeom>
            <a:avLst/>
            <a:gdLst/>
            <a:ahLst/>
            <a:cxnLst/>
            <a:rect l="l" t="t" r="r" b="b"/>
            <a:pathLst>
              <a:path w="2425700" h="419100">
                <a:moveTo>
                  <a:pt x="0" y="209549"/>
                </a:moveTo>
                <a:lnTo>
                  <a:pt x="21048" y="170474"/>
                </a:lnTo>
                <a:lnTo>
                  <a:pt x="57285" y="145724"/>
                </a:lnTo>
                <a:lnTo>
                  <a:pt x="109958" y="122242"/>
                </a:lnTo>
                <a:lnTo>
                  <a:pt x="177932" y="100226"/>
                </a:lnTo>
                <a:lnTo>
                  <a:pt x="217302" y="89829"/>
                </a:lnTo>
                <a:lnTo>
                  <a:pt x="260070" y="79872"/>
                </a:lnTo>
                <a:lnTo>
                  <a:pt x="306095" y="70379"/>
                </a:lnTo>
                <a:lnTo>
                  <a:pt x="355235" y="61375"/>
                </a:lnTo>
                <a:lnTo>
                  <a:pt x="407347" y="52885"/>
                </a:lnTo>
                <a:lnTo>
                  <a:pt x="462290" y="44933"/>
                </a:lnTo>
                <a:lnTo>
                  <a:pt x="519922" y="37544"/>
                </a:lnTo>
                <a:lnTo>
                  <a:pt x="580100" y="30742"/>
                </a:lnTo>
                <a:lnTo>
                  <a:pt x="642682" y="24552"/>
                </a:lnTo>
                <a:lnTo>
                  <a:pt x="707527" y="18998"/>
                </a:lnTo>
                <a:lnTo>
                  <a:pt x="774492" y="14105"/>
                </a:lnTo>
                <a:lnTo>
                  <a:pt x="843435" y="9897"/>
                </a:lnTo>
                <a:lnTo>
                  <a:pt x="914214" y="6399"/>
                </a:lnTo>
                <a:lnTo>
                  <a:pt x="986687" y="3636"/>
                </a:lnTo>
                <a:lnTo>
                  <a:pt x="1060711" y="1632"/>
                </a:lnTo>
                <a:lnTo>
                  <a:pt x="1136146" y="412"/>
                </a:lnTo>
                <a:lnTo>
                  <a:pt x="1212849" y="0"/>
                </a:lnTo>
                <a:lnTo>
                  <a:pt x="1289551" y="412"/>
                </a:lnTo>
                <a:lnTo>
                  <a:pt x="1364986" y="1632"/>
                </a:lnTo>
                <a:lnTo>
                  <a:pt x="1439011" y="3636"/>
                </a:lnTo>
                <a:lnTo>
                  <a:pt x="1511484" y="6399"/>
                </a:lnTo>
                <a:lnTo>
                  <a:pt x="1582263" y="9897"/>
                </a:lnTo>
                <a:lnTo>
                  <a:pt x="1651206" y="14105"/>
                </a:lnTo>
                <a:lnTo>
                  <a:pt x="1718171" y="18998"/>
                </a:lnTo>
                <a:lnTo>
                  <a:pt x="1783016" y="24552"/>
                </a:lnTo>
                <a:lnTo>
                  <a:pt x="1845598" y="30742"/>
                </a:lnTo>
                <a:lnTo>
                  <a:pt x="1905776" y="37544"/>
                </a:lnTo>
                <a:lnTo>
                  <a:pt x="1963408" y="44933"/>
                </a:lnTo>
                <a:lnTo>
                  <a:pt x="2018351" y="52885"/>
                </a:lnTo>
                <a:lnTo>
                  <a:pt x="2070463" y="61375"/>
                </a:lnTo>
                <a:lnTo>
                  <a:pt x="2119603" y="70379"/>
                </a:lnTo>
                <a:lnTo>
                  <a:pt x="2165628" y="79872"/>
                </a:lnTo>
                <a:lnTo>
                  <a:pt x="2208396" y="89829"/>
                </a:lnTo>
                <a:lnTo>
                  <a:pt x="2247765" y="100226"/>
                </a:lnTo>
                <a:lnTo>
                  <a:pt x="2315739" y="122242"/>
                </a:lnTo>
                <a:lnTo>
                  <a:pt x="2368412" y="145724"/>
                </a:lnTo>
                <a:lnTo>
                  <a:pt x="2404649" y="170474"/>
                </a:lnTo>
                <a:lnTo>
                  <a:pt x="2425698" y="209549"/>
                </a:lnTo>
                <a:lnTo>
                  <a:pt x="2423312" y="222801"/>
                </a:lnTo>
                <a:lnTo>
                  <a:pt x="2388656" y="261146"/>
                </a:lnTo>
                <a:lnTo>
                  <a:pt x="2344059" y="285286"/>
                </a:lnTo>
                <a:lnTo>
                  <a:pt x="2283594" y="308060"/>
                </a:lnTo>
                <a:lnTo>
                  <a:pt x="2208396" y="329270"/>
                </a:lnTo>
                <a:lnTo>
                  <a:pt x="2165628" y="339227"/>
                </a:lnTo>
                <a:lnTo>
                  <a:pt x="2119603" y="348720"/>
                </a:lnTo>
                <a:lnTo>
                  <a:pt x="2070463" y="357724"/>
                </a:lnTo>
                <a:lnTo>
                  <a:pt x="2018351" y="366214"/>
                </a:lnTo>
                <a:lnTo>
                  <a:pt x="1963408" y="374166"/>
                </a:lnTo>
                <a:lnTo>
                  <a:pt x="1905776" y="381555"/>
                </a:lnTo>
                <a:lnTo>
                  <a:pt x="1845598" y="388357"/>
                </a:lnTo>
                <a:lnTo>
                  <a:pt x="1783016" y="394547"/>
                </a:lnTo>
                <a:lnTo>
                  <a:pt x="1718171" y="400101"/>
                </a:lnTo>
                <a:lnTo>
                  <a:pt x="1651206" y="404994"/>
                </a:lnTo>
                <a:lnTo>
                  <a:pt x="1582263" y="409202"/>
                </a:lnTo>
                <a:lnTo>
                  <a:pt x="1511484" y="412699"/>
                </a:lnTo>
                <a:lnTo>
                  <a:pt x="1439011" y="415462"/>
                </a:lnTo>
                <a:lnTo>
                  <a:pt x="1364986" y="417466"/>
                </a:lnTo>
                <a:lnTo>
                  <a:pt x="1289551" y="418687"/>
                </a:lnTo>
                <a:lnTo>
                  <a:pt x="1212849" y="419099"/>
                </a:lnTo>
                <a:lnTo>
                  <a:pt x="1136146" y="418687"/>
                </a:lnTo>
                <a:lnTo>
                  <a:pt x="1060711" y="417466"/>
                </a:lnTo>
                <a:lnTo>
                  <a:pt x="986687" y="415462"/>
                </a:lnTo>
                <a:lnTo>
                  <a:pt x="914214" y="412699"/>
                </a:lnTo>
                <a:lnTo>
                  <a:pt x="843435" y="409202"/>
                </a:lnTo>
                <a:lnTo>
                  <a:pt x="774492" y="404994"/>
                </a:lnTo>
                <a:lnTo>
                  <a:pt x="707527" y="400101"/>
                </a:lnTo>
                <a:lnTo>
                  <a:pt x="642682" y="394547"/>
                </a:lnTo>
                <a:lnTo>
                  <a:pt x="580100" y="388357"/>
                </a:lnTo>
                <a:lnTo>
                  <a:pt x="519922" y="381555"/>
                </a:lnTo>
                <a:lnTo>
                  <a:pt x="462290" y="374166"/>
                </a:lnTo>
                <a:lnTo>
                  <a:pt x="407347" y="366214"/>
                </a:lnTo>
                <a:lnTo>
                  <a:pt x="355235" y="357724"/>
                </a:lnTo>
                <a:lnTo>
                  <a:pt x="306095" y="348720"/>
                </a:lnTo>
                <a:lnTo>
                  <a:pt x="260070" y="339227"/>
                </a:lnTo>
                <a:lnTo>
                  <a:pt x="217302" y="329270"/>
                </a:lnTo>
                <a:lnTo>
                  <a:pt x="177932" y="318873"/>
                </a:lnTo>
                <a:lnTo>
                  <a:pt x="109958" y="296856"/>
                </a:lnTo>
                <a:lnTo>
                  <a:pt x="57285" y="273375"/>
                </a:lnTo>
                <a:lnTo>
                  <a:pt x="21048" y="248624"/>
                </a:lnTo>
                <a:lnTo>
                  <a:pt x="0" y="209549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195487" y="1880224"/>
            <a:ext cx="1810905" cy="73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 algn="just">
              <a:lnSpc>
                <a:spcPct val="99500"/>
              </a:lnSpc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Don’t forget to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check  that you want to use  workbench</a:t>
            </a:r>
            <a:r>
              <a:rPr sz="16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data!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51213" y="2618508"/>
            <a:ext cx="823715" cy="67846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58165" y="2653384"/>
            <a:ext cx="566305" cy="430306"/>
          </a:xfrm>
          <a:custGeom>
            <a:avLst/>
            <a:gdLst/>
            <a:ahLst/>
            <a:cxnLst/>
            <a:rect l="l" t="t" r="r" b="b"/>
            <a:pathLst>
              <a:path w="622934" h="487679">
                <a:moveTo>
                  <a:pt x="622314" y="0"/>
                </a:moveTo>
                <a:lnTo>
                  <a:pt x="0" y="487424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31116" y="2958149"/>
            <a:ext cx="163945" cy="146237"/>
          </a:xfrm>
          <a:custGeom>
            <a:avLst/>
            <a:gdLst/>
            <a:ahLst/>
            <a:cxnLst/>
            <a:rect l="l" t="t" r="r" b="b"/>
            <a:pathLst>
              <a:path w="180339" h="165735">
                <a:moveTo>
                  <a:pt x="78222" y="0"/>
                </a:moveTo>
                <a:lnTo>
                  <a:pt x="71086" y="1557"/>
                </a:lnTo>
                <a:lnTo>
                  <a:pt x="65053" y="5676"/>
                </a:lnTo>
                <a:lnTo>
                  <a:pt x="60921" y="12015"/>
                </a:lnTo>
                <a:lnTo>
                  <a:pt x="0" y="165330"/>
                </a:lnTo>
                <a:lnTo>
                  <a:pt x="163449" y="142901"/>
                </a:lnTo>
                <a:lnTo>
                  <a:pt x="170593" y="140409"/>
                </a:lnTo>
                <a:lnTo>
                  <a:pt x="176037" y="135542"/>
                </a:lnTo>
                <a:lnTo>
                  <a:pt x="179258" y="128989"/>
                </a:lnTo>
                <a:lnTo>
                  <a:pt x="179730" y="121438"/>
                </a:lnTo>
                <a:lnTo>
                  <a:pt x="178777" y="118708"/>
                </a:lnTo>
                <a:lnTo>
                  <a:pt x="59524" y="118708"/>
                </a:lnTo>
                <a:lnTo>
                  <a:pt x="96329" y="26087"/>
                </a:lnTo>
                <a:lnTo>
                  <a:pt x="97677" y="18642"/>
                </a:lnTo>
                <a:lnTo>
                  <a:pt x="96119" y="11507"/>
                </a:lnTo>
                <a:lnTo>
                  <a:pt x="92000" y="5477"/>
                </a:lnTo>
                <a:lnTo>
                  <a:pt x="85661" y="1347"/>
                </a:lnTo>
                <a:lnTo>
                  <a:pt x="78222" y="0"/>
                </a:lnTo>
                <a:close/>
              </a:path>
              <a:path w="180339" h="165735">
                <a:moveTo>
                  <a:pt x="158267" y="105157"/>
                </a:moveTo>
                <a:lnTo>
                  <a:pt x="59524" y="118708"/>
                </a:lnTo>
                <a:lnTo>
                  <a:pt x="178777" y="118708"/>
                </a:lnTo>
                <a:lnTo>
                  <a:pt x="177237" y="114294"/>
                </a:lnTo>
                <a:lnTo>
                  <a:pt x="172370" y="108850"/>
                </a:lnTo>
                <a:lnTo>
                  <a:pt x="165817" y="105629"/>
                </a:lnTo>
                <a:lnTo>
                  <a:pt x="158267" y="105157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6476" y="4400852"/>
            <a:ext cx="1881701" cy="48409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16475" y="4437529"/>
            <a:ext cx="1824182" cy="369794"/>
          </a:xfrm>
          <a:custGeom>
            <a:avLst/>
            <a:gdLst/>
            <a:ahLst/>
            <a:cxnLst/>
            <a:rect l="l" t="t" r="r" b="b"/>
            <a:pathLst>
              <a:path w="2006600" h="419100">
                <a:moveTo>
                  <a:pt x="0" y="144728"/>
                </a:moveTo>
                <a:lnTo>
                  <a:pt x="36961" y="124727"/>
                </a:lnTo>
                <a:lnTo>
                  <a:pt x="101507" y="99765"/>
                </a:lnTo>
                <a:lnTo>
                  <a:pt x="139613" y="88065"/>
                </a:lnTo>
                <a:lnTo>
                  <a:pt x="181377" y="76932"/>
                </a:lnTo>
                <a:lnTo>
                  <a:pt x="226624" y="66403"/>
                </a:lnTo>
                <a:lnTo>
                  <a:pt x="275179" y="56512"/>
                </a:lnTo>
                <a:lnTo>
                  <a:pt x="326870" y="47295"/>
                </a:lnTo>
                <a:lnTo>
                  <a:pt x="381521" y="38787"/>
                </a:lnTo>
                <a:lnTo>
                  <a:pt x="438959" y="31025"/>
                </a:lnTo>
                <a:lnTo>
                  <a:pt x="499010" y="24043"/>
                </a:lnTo>
                <a:lnTo>
                  <a:pt x="561500" y="17877"/>
                </a:lnTo>
                <a:lnTo>
                  <a:pt x="626254" y="12562"/>
                </a:lnTo>
                <a:lnTo>
                  <a:pt x="693098" y="8134"/>
                </a:lnTo>
                <a:lnTo>
                  <a:pt x="761859" y="4628"/>
                </a:lnTo>
                <a:lnTo>
                  <a:pt x="832362" y="2080"/>
                </a:lnTo>
                <a:lnTo>
                  <a:pt x="904433" y="526"/>
                </a:lnTo>
                <a:lnTo>
                  <a:pt x="977899" y="0"/>
                </a:lnTo>
                <a:lnTo>
                  <a:pt x="1051365" y="526"/>
                </a:lnTo>
                <a:lnTo>
                  <a:pt x="1123437" y="2080"/>
                </a:lnTo>
                <a:lnTo>
                  <a:pt x="1193940" y="4628"/>
                </a:lnTo>
                <a:lnTo>
                  <a:pt x="1262701" y="8134"/>
                </a:lnTo>
                <a:lnTo>
                  <a:pt x="1329546" y="12562"/>
                </a:lnTo>
                <a:lnTo>
                  <a:pt x="1394300" y="17877"/>
                </a:lnTo>
                <a:lnTo>
                  <a:pt x="1456789" y="24043"/>
                </a:lnTo>
                <a:lnTo>
                  <a:pt x="1516840" y="31025"/>
                </a:lnTo>
                <a:lnTo>
                  <a:pt x="1574278" y="38787"/>
                </a:lnTo>
                <a:lnTo>
                  <a:pt x="1628930" y="47295"/>
                </a:lnTo>
                <a:lnTo>
                  <a:pt x="1680620" y="56512"/>
                </a:lnTo>
                <a:lnTo>
                  <a:pt x="1729176" y="66403"/>
                </a:lnTo>
                <a:lnTo>
                  <a:pt x="1774422" y="76932"/>
                </a:lnTo>
                <a:lnTo>
                  <a:pt x="1816186" y="88065"/>
                </a:lnTo>
                <a:lnTo>
                  <a:pt x="1854292" y="99765"/>
                </a:lnTo>
                <a:lnTo>
                  <a:pt x="1918837" y="124727"/>
                </a:lnTo>
                <a:lnTo>
                  <a:pt x="1966665" y="151534"/>
                </a:lnTo>
                <a:lnTo>
                  <a:pt x="1996383" y="179903"/>
                </a:lnTo>
                <a:lnTo>
                  <a:pt x="2006598" y="209549"/>
                </a:lnTo>
                <a:lnTo>
                  <a:pt x="2004015" y="224514"/>
                </a:lnTo>
                <a:lnTo>
                  <a:pt x="1966665" y="267564"/>
                </a:lnTo>
                <a:lnTo>
                  <a:pt x="1918837" y="294371"/>
                </a:lnTo>
                <a:lnTo>
                  <a:pt x="1854292" y="319333"/>
                </a:lnTo>
                <a:lnTo>
                  <a:pt x="1816186" y="331034"/>
                </a:lnTo>
                <a:lnTo>
                  <a:pt x="1774422" y="342166"/>
                </a:lnTo>
                <a:lnTo>
                  <a:pt x="1729176" y="352696"/>
                </a:lnTo>
                <a:lnTo>
                  <a:pt x="1680620" y="362587"/>
                </a:lnTo>
                <a:lnTo>
                  <a:pt x="1628930" y="371804"/>
                </a:lnTo>
                <a:lnTo>
                  <a:pt x="1574278" y="380311"/>
                </a:lnTo>
                <a:lnTo>
                  <a:pt x="1516840" y="388074"/>
                </a:lnTo>
                <a:lnTo>
                  <a:pt x="1456789" y="395056"/>
                </a:lnTo>
                <a:lnTo>
                  <a:pt x="1394300" y="401222"/>
                </a:lnTo>
                <a:lnTo>
                  <a:pt x="1329546" y="406537"/>
                </a:lnTo>
                <a:lnTo>
                  <a:pt x="1262701" y="410965"/>
                </a:lnTo>
                <a:lnTo>
                  <a:pt x="1193940" y="414470"/>
                </a:lnTo>
                <a:lnTo>
                  <a:pt x="1123437" y="417018"/>
                </a:lnTo>
                <a:lnTo>
                  <a:pt x="1051365" y="418573"/>
                </a:lnTo>
                <a:lnTo>
                  <a:pt x="977899" y="419099"/>
                </a:lnTo>
                <a:lnTo>
                  <a:pt x="904433" y="418573"/>
                </a:lnTo>
                <a:lnTo>
                  <a:pt x="832362" y="417018"/>
                </a:lnTo>
                <a:lnTo>
                  <a:pt x="761859" y="414470"/>
                </a:lnTo>
                <a:lnTo>
                  <a:pt x="693098" y="410965"/>
                </a:lnTo>
                <a:lnTo>
                  <a:pt x="626254" y="406537"/>
                </a:lnTo>
                <a:lnTo>
                  <a:pt x="561500" y="401222"/>
                </a:lnTo>
                <a:lnTo>
                  <a:pt x="499010" y="395056"/>
                </a:lnTo>
                <a:lnTo>
                  <a:pt x="438959" y="388074"/>
                </a:lnTo>
                <a:lnTo>
                  <a:pt x="381521" y="380311"/>
                </a:lnTo>
                <a:lnTo>
                  <a:pt x="326870" y="371804"/>
                </a:lnTo>
                <a:lnTo>
                  <a:pt x="275179" y="362587"/>
                </a:lnTo>
                <a:lnTo>
                  <a:pt x="226624" y="352696"/>
                </a:lnTo>
                <a:lnTo>
                  <a:pt x="181377" y="342166"/>
                </a:lnTo>
                <a:lnTo>
                  <a:pt x="139613" y="331034"/>
                </a:lnTo>
                <a:lnTo>
                  <a:pt x="101507" y="319333"/>
                </a:lnTo>
                <a:lnTo>
                  <a:pt x="36961" y="294371"/>
                </a:lnTo>
                <a:lnTo>
                  <a:pt x="0" y="274371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887766" y="4133133"/>
            <a:ext cx="869057" cy="484093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46752" y="4168588"/>
            <a:ext cx="750455" cy="369794"/>
          </a:xfrm>
          <a:custGeom>
            <a:avLst/>
            <a:gdLst/>
            <a:ahLst/>
            <a:cxnLst/>
            <a:rect l="l" t="t" r="r" b="b"/>
            <a:pathLst>
              <a:path w="825500" h="419100">
                <a:moveTo>
                  <a:pt x="0" y="209549"/>
                </a:moveTo>
                <a:lnTo>
                  <a:pt x="17475" y="149029"/>
                </a:lnTo>
                <a:lnTo>
                  <a:pt x="66496" y="95447"/>
                </a:lnTo>
                <a:lnTo>
                  <a:pt x="101240" y="72069"/>
                </a:lnTo>
                <a:lnTo>
                  <a:pt x="141955" y="51399"/>
                </a:lnTo>
                <a:lnTo>
                  <a:pt x="188003" y="33759"/>
                </a:lnTo>
                <a:lnTo>
                  <a:pt x="238744" y="19476"/>
                </a:lnTo>
                <a:lnTo>
                  <a:pt x="293542" y="8872"/>
                </a:lnTo>
                <a:lnTo>
                  <a:pt x="351756" y="2272"/>
                </a:lnTo>
                <a:lnTo>
                  <a:pt x="412749" y="0"/>
                </a:lnTo>
                <a:lnTo>
                  <a:pt x="473742" y="2272"/>
                </a:lnTo>
                <a:lnTo>
                  <a:pt x="531957" y="8872"/>
                </a:lnTo>
                <a:lnTo>
                  <a:pt x="586754" y="19476"/>
                </a:lnTo>
                <a:lnTo>
                  <a:pt x="637496" y="33759"/>
                </a:lnTo>
                <a:lnTo>
                  <a:pt x="683543" y="51399"/>
                </a:lnTo>
                <a:lnTo>
                  <a:pt x="724258" y="72069"/>
                </a:lnTo>
                <a:lnTo>
                  <a:pt x="759002" y="95447"/>
                </a:lnTo>
                <a:lnTo>
                  <a:pt x="787137" y="121208"/>
                </a:lnTo>
                <a:lnTo>
                  <a:pt x="821024" y="178584"/>
                </a:lnTo>
                <a:lnTo>
                  <a:pt x="825499" y="209549"/>
                </a:lnTo>
                <a:lnTo>
                  <a:pt x="821024" y="240515"/>
                </a:lnTo>
                <a:lnTo>
                  <a:pt x="787137" y="297890"/>
                </a:lnTo>
                <a:lnTo>
                  <a:pt x="759002" y="323651"/>
                </a:lnTo>
                <a:lnTo>
                  <a:pt x="724258" y="347029"/>
                </a:lnTo>
                <a:lnTo>
                  <a:pt x="683543" y="367700"/>
                </a:lnTo>
                <a:lnTo>
                  <a:pt x="637496" y="385339"/>
                </a:lnTo>
                <a:lnTo>
                  <a:pt x="586754" y="399623"/>
                </a:lnTo>
                <a:lnTo>
                  <a:pt x="531957" y="410227"/>
                </a:lnTo>
                <a:lnTo>
                  <a:pt x="473742" y="416827"/>
                </a:lnTo>
                <a:lnTo>
                  <a:pt x="412749" y="419099"/>
                </a:lnTo>
                <a:lnTo>
                  <a:pt x="351756" y="416827"/>
                </a:lnTo>
                <a:lnTo>
                  <a:pt x="293542" y="410227"/>
                </a:lnTo>
                <a:lnTo>
                  <a:pt x="238744" y="399623"/>
                </a:lnTo>
                <a:lnTo>
                  <a:pt x="188003" y="385339"/>
                </a:lnTo>
                <a:lnTo>
                  <a:pt x="141955" y="367700"/>
                </a:lnTo>
                <a:lnTo>
                  <a:pt x="101240" y="347029"/>
                </a:lnTo>
                <a:lnTo>
                  <a:pt x="66496" y="323651"/>
                </a:lnTo>
                <a:lnTo>
                  <a:pt x="38361" y="297890"/>
                </a:lnTo>
                <a:lnTo>
                  <a:pt x="4475" y="240515"/>
                </a:lnTo>
                <a:lnTo>
                  <a:pt x="0" y="209549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8058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/>
          <a:p>
            <a:pPr marL="1359660"/>
            <a:r>
              <a:rPr spc="-4" dirty="0"/>
              <a:t>Search for</a:t>
            </a:r>
            <a:r>
              <a:rPr spc="-22" dirty="0"/>
              <a:t> </a:t>
            </a:r>
            <a:r>
              <a:rPr spc="-9" dirty="0"/>
              <a:t>function</a:t>
            </a:r>
          </a:p>
        </p:txBody>
      </p:sp>
      <p:sp>
        <p:nvSpPr>
          <p:cNvPr id="3" name="object 3"/>
          <p:cNvSpPr/>
          <p:nvPr/>
        </p:nvSpPr>
        <p:spPr>
          <a:xfrm>
            <a:off x="832112" y="1815359"/>
            <a:ext cx="7481455" cy="3182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10297" y="3729725"/>
            <a:ext cx="1178895" cy="561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68024" y="3765177"/>
            <a:ext cx="1062182" cy="448235"/>
          </a:xfrm>
          <a:custGeom>
            <a:avLst/>
            <a:gdLst/>
            <a:ahLst/>
            <a:cxnLst/>
            <a:rect l="l" t="t" r="r" b="b"/>
            <a:pathLst>
              <a:path w="1168400" h="508000">
                <a:moveTo>
                  <a:pt x="0" y="253999"/>
                </a:moveTo>
                <a:lnTo>
                  <a:pt x="13474" y="199510"/>
                </a:lnTo>
                <a:lnTo>
                  <a:pt x="51996" y="149094"/>
                </a:lnTo>
                <a:lnTo>
                  <a:pt x="112716" y="103990"/>
                </a:lnTo>
                <a:lnTo>
                  <a:pt x="150509" y="83818"/>
                </a:lnTo>
                <a:lnTo>
                  <a:pt x="192782" y="65438"/>
                </a:lnTo>
                <a:lnTo>
                  <a:pt x="239178" y="49007"/>
                </a:lnTo>
                <a:lnTo>
                  <a:pt x="289342" y="34678"/>
                </a:lnTo>
                <a:lnTo>
                  <a:pt x="342917" y="22607"/>
                </a:lnTo>
                <a:lnTo>
                  <a:pt x="399547" y="12949"/>
                </a:lnTo>
                <a:lnTo>
                  <a:pt x="458875" y="5858"/>
                </a:lnTo>
                <a:lnTo>
                  <a:pt x="520544" y="1490"/>
                </a:lnTo>
                <a:lnTo>
                  <a:pt x="584199" y="0"/>
                </a:lnTo>
                <a:lnTo>
                  <a:pt x="647854" y="1490"/>
                </a:lnTo>
                <a:lnTo>
                  <a:pt x="709524" y="5858"/>
                </a:lnTo>
                <a:lnTo>
                  <a:pt x="768851" y="12949"/>
                </a:lnTo>
                <a:lnTo>
                  <a:pt x="825481" y="22607"/>
                </a:lnTo>
                <a:lnTo>
                  <a:pt x="879056" y="34678"/>
                </a:lnTo>
                <a:lnTo>
                  <a:pt x="929220" y="49007"/>
                </a:lnTo>
                <a:lnTo>
                  <a:pt x="975617" y="65438"/>
                </a:lnTo>
                <a:lnTo>
                  <a:pt x="1017889" y="83818"/>
                </a:lnTo>
                <a:lnTo>
                  <a:pt x="1055682" y="103990"/>
                </a:lnTo>
                <a:lnTo>
                  <a:pt x="1088638" y="125801"/>
                </a:lnTo>
                <a:lnTo>
                  <a:pt x="1138616" y="173716"/>
                </a:lnTo>
                <a:lnTo>
                  <a:pt x="1164971" y="226323"/>
                </a:lnTo>
                <a:lnTo>
                  <a:pt x="1168399" y="253999"/>
                </a:lnTo>
                <a:lnTo>
                  <a:pt x="1164971" y="281675"/>
                </a:lnTo>
                <a:lnTo>
                  <a:pt x="1138616" y="334283"/>
                </a:lnTo>
                <a:lnTo>
                  <a:pt x="1088638" y="382198"/>
                </a:lnTo>
                <a:lnTo>
                  <a:pt x="1055682" y="404008"/>
                </a:lnTo>
                <a:lnTo>
                  <a:pt x="1017889" y="424181"/>
                </a:lnTo>
                <a:lnTo>
                  <a:pt x="975617" y="442560"/>
                </a:lnTo>
                <a:lnTo>
                  <a:pt x="929220" y="458992"/>
                </a:lnTo>
                <a:lnTo>
                  <a:pt x="879056" y="473321"/>
                </a:lnTo>
                <a:lnTo>
                  <a:pt x="825481" y="485392"/>
                </a:lnTo>
                <a:lnTo>
                  <a:pt x="768851" y="495050"/>
                </a:lnTo>
                <a:lnTo>
                  <a:pt x="709524" y="502141"/>
                </a:lnTo>
                <a:lnTo>
                  <a:pt x="647854" y="506509"/>
                </a:lnTo>
                <a:lnTo>
                  <a:pt x="584199" y="507999"/>
                </a:lnTo>
                <a:lnTo>
                  <a:pt x="520544" y="506509"/>
                </a:lnTo>
                <a:lnTo>
                  <a:pt x="458875" y="502141"/>
                </a:lnTo>
                <a:lnTo>
                  <a:pt x="399547" y="495050"/>
                </a:lnTo>
                <a:lnTo>
                  <a:pt x="342917" y="485392"/>
                </a:lnTo>
                <a:lnTo>
                  <a:pt x="289342" y="473321"/>
                </a:lnTo>
                <a:lnTo>
                  <a:pt x="239178" y="458992"/>
                </a:lnTo>
                <a:lnTo>
                  <a:pt x="192782" y="442560"/>
                </a:lnTo>
                <a:lnTo>
                  <a:pt x="150509" y="424181"/>
                </a:lnTo>
                <a:lnTo>
                  <a:pt x="112716" y="404008"/>
                </a:lnTo>
                <a:lnTo>
                  <a:pt x="79760" y="382198"/>
                </a:lnTo>
                <a:lnTo>
                  <a:pt x="29782" y="334283"/>
                </a:lnTo>
                <a:lnTo>
                  <a:pt x="3428" y="281675"/>
                </a:lnTo>
                <a:lnTo>
                  <a:pt x="0" y="253999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0207" y="3597088"/>
            <a:ext cx="1154545" cy="168088"/>
          </a:xfrm>
          <a:custGeom>
            <a:avLst/>
            <a:gdLst/>
            <a:ahLst/>
            <a:cxnLst/>
            <a:rect l="l" t="t" r="r" b="b"/>
            <a:pathLst>
              <a:path w="1270000" h="190500">
                <a:moveTo>
                  <a:pt x="0" y="0"/>
                </a:moveTo>
                <a:lnTo>
                  <a:pt x="1270000" y="0"/>
                </a:lnTo>
                <a:lnTo>
                  <a:pt x="1270000" y="190500"/>
                </a:lnTo>
                <a:lnTo>
                  <a:pt x="0" y="190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49644" y="4884950"/>
            <a:ext cx="589447" cy="88383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95334" y="5017265"/>
            <a:ext cx="393122" cy="686921"/>
          </a:xfrm>
          <a:custGeom>
            <a:avLst/>
            <a:gdLst/>
            <a:ahLst/>
            <a:cxnLst/>
            <a:rect l="l" t="t" r="r" b="b"/>
            <a:pathLst>
              <a:path w="432435" h="778510">
                <a:moveTo>
                  <a:pt x="432258" y="778065"/>
                </a:moveTo>
                <a:lnTo>
                  <a:pt x="0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81978" y="4997824"/>
            <a:ext cx="95827" cy="108696"/>
          </a:xfrm>
          <a:custGeom>
            <a:avLst/>
            <a:gdLst/>
            <a:ahLst/>
            <a:cxnLst/>
            <a:rect l="l" t="t" r="r" b="b"/>
            <a:pathLst>
              <a:path w="105410" h="123189">
                <a:moveTo>
                  <a:pt x="2451" y="0"/>
                </a:moveTo>
                <a:lnTo>
                  <a:pt x="0" y="116979"/>
                </a:lnTo>
                <a:lnTo>
                  <a:pt x="5562" y="122783"/>
                </a:lnTo>
                <a:lnTo>
                  <a:pt x="19583" y="123075"/>
                </a:lnTo>
                <a:lnTo>
                  <a:pt x="25387" y="117513"/>
                </a:lnTo>
                <a:lnTo>
                  <a:pt x="26924" y="44068"/>
                </a:lnTo>
                <a:lnTo>
                  <a:pt x="76699" y="44068"/>
                </a:lnTo>
                <a:lnTo>
                  <a:pt x="2451" y="0"/>
                </a:lnTo>
                <a:close/>
              </a:path>
              <a:path w="105410" h="123189">
                <a:moveTo>
                  <a:pt x="76699" y="44068"/>
                </a:moveTo>
                <a:lnTo>
                  <a:pt x="26924" y="44068"/>
                </a:lnTo>
                <a:lnTo>
                  <a:pt x="90093" y="81559"/>
                </a:lnTo>
                <a:lnTo>
                  <a:pt x="97891" y="79578"/>
                </a:lnTo>
                <a:lnTo>
                  <a:pt x="105054" y="67513"/>
                </a:lnTo>
                <a:lnTo>
                  <a:pt x="103060" y="59715"/>
                </a:lnTo>
                <a:lnTo>
                  <a:pt x="76699" y="44068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93746" y="4639229"/>
            <a:ext cx="268275" cy="1257916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26843" y="4773532"/>
            <a:ext cx="0" cy="1065119"/>
          </a:xfrm>
          <a:custGeom>
            <a:avLst/>
            <a:gdLst/>
            <a:ahLst/>
            <a:cxnLst/>
            <a:rect l="l" t="t" r="r" b="b"/>
            <a:pathLst>
              <a:path h="1207134">
                <a:moveTo>
                  <a:pt x="0" y="1206699"/>
                </a:moveTo>
                <a:lnTo>
                  <a:pt x="0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773248" y="4751294"/>
            <a:ext cx="107373" cy="102534"/>
          </a:xfrm>
          <a:custGeom>
            <a:avLst/>
            <a:gdLst/>
            <a:ahLst/>
            <a:cxnLst/>
            <a:rect l="l" t="t" r="r" b="b"/>
            <a:pathLst>
              <a:path w="118110" h="116204">
                <a:moveTo>
                  <a:pt x="58953" y="0"/>
                </a:moveTo>
                <a:lnTo>
                  <a:pt x="0" y="101066"/>
                </a:lnTo>
                <a:lnTo>
                  <a:pt x="2044" y="108838"/>
                </a:lnTo>
                <a:lnTo>
                  <a:pt x="14160" y="115912"/>
                </a:lnTo>
                <a:lnTo>
                  <a:pt x="21932" y="113868"/>
                </a:lnTo>
                <a:lnTo>
                  <a:pt x="58953" y="50406"/>
                </a:lnTo>
                <a:lnTo>
                  <a:pt x="88356" y="50406"/>
                </a:lnTo>
                <a:lnTo>
                  <a:pt x="58953" y="0"/>
                </a:lnTo>
                <a:close/>
              </a:path>
              <a:path w="118110" h="116204">
                <a:moveTo>
                  <a:pt x="88356" y="50406"/>
                </a:moveTo>
                <a:lnTo>
                  <a:pt x="58953" y="50406"/>
                </a:lnTo>
                <a:lnTo>
                  <a:pt x="95961" y="113868"/>
                </a:lnTo>
                <a:lnTo>
                  <a:pt x="103733" y="115912"/>
                </a:lnTo>
                <a:lnTo>
                  <a:pt x="115862" y="108838"/>
                </a:lnTo>
                <a:lnTo>
                  <a:pt x="117906" y="101066"/>
                </a:lnTo>
                <a:lnTo>
                  <a:pt x="88356" y="50406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838057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595028"/>
            <a:ext cx="7481455" cy="1109951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279" rIns="0" bIns="0" rtlCol="0">
            <a:spAutoFit/>
          </a:bodyPr>
          <a:lstStyle/>
          <a:p>
            <a:pPr marL="575547" marR="153289" indent="-410860">
              <a:lnSpc>
                <a:spcPct val="98500"/>
              </a:lnSpc>
              <a:spcBef>
                <a:spcPts val="18"/>
              </a:spcBef>
            </a:pPr>
            <a:r>
              <a:rPr spc="-4" dirty="0" smtClean="0"/>
              <a:t> </a:t>
            </a:r>
            <a:r>
              <a:rPr sz="2900" spc="-4" dirty="0"/>
              <a:t>What are community functional  diﬀerences among </a:t>
            </a:r>
            <a:r>
              <a:rPr sz="2900" dirty="0"/>
              <a:t>3 </a:t>
            </a:r>
            <a:r>
              <a:rPr sz="2900" spc="-4" dirty="0"/>
              <a:t>HMP body</a:t>
            </a:r>
            <a:r>
              <a:rPr sz="2900" spc="13" dirty="0"/>
              <a:t> </a:t>
            </a:r>
            <a:r>
              <a:rPr sz="2900" spc="-4" dirty="0"/>
              <a:t>locations?</a:t>
            </a:r>
            <a:endParaRPr sz="2900" dirty="0"/>
          </a:p>
        </p:txBody>
      </p:sp>
      <p:sp>
        <p:nvSpPr>
          <p:cNvPr id="3" name="object 3"/>
          <p:cNvSpPr txBox="1"/>
          <p:nvPr/>
        </p:nvSpPr>
        <p:spPr>
          <a:xfrm>
            <a:off x="903694" y="1855695"/>
            <a:ext cx="6417541" cy="2151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indent="-307718"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900" dirty="0">
                <a:latin typeface="Calibri"/>
                <a:cs typeface="Calibri"/>
              </a:rPr>
              <a:t>Go to matR</a:t>
            </a:r>
            <a:r>
              <a:rPr sz="2900" spc="-67" dirty="0">
                <a:latin typeface="Calibri"/>
                <a:cs typeface="Calibri"/>
              </a:rPr>
              <a:t> </a:t>
            </a:r>
            <a:r>
              <a:rPr sz="2900" spc="-4" dirty="0">
                <a:latin typeface="Calibri"/>
                <a:cs typeface="Calibri"/>
              </a:rPr>
              <a:t>tutorial</a:t>
            </a:r>
            <a:endParaRPr sz="2900">
              <a:latin typeface="Calibri"/>
              <a:cs typeface="Calibri"/>
            </a:endParaRPr>
          </a:p>
          <a:p>
            <a:pPr marL="672422" lvl="1" indent="-250734">
              <a:spcBef>
                <a:spcPts val="565"/>
              </a:spcBef>
              <a:buFont typeface="Arial"/>
              <a:buChar char="–"/>
              <a:tabLst>
                <a:tab pos="678120" algn="l"/>
              </a:tabLst>
            </a:pPr>
            <a:r>
              <a:rPr sz="2500" spc="-4" dirty="0">
                <a:latin typeface="Calibri"/>
                <a:cs typeface="Calibri"/>
              </a:rPr>
              <a:t>Selecting, </a:t>
            </a:r>
            <a:r>
              <a:rPr sz="2500" dirty="0">
                <a:latin typeface="Calibri"/>
                <a:cs typeface="Calibri"/>
              </a:rPr>
              <a:t>ﬁltering, </a:t>
            </a:r>
            <a:r>
              <a:rPr sz="2500" spc="-4" dirty="0">
                <a:latin typeface="Calibri"/>
                <a:cs typeface="Calibri"/>
              </a:rPr>
              <a:t>normalizing</a:t>
            </a:r>
            <a:r>
              <a:rPr sz="2500" spc="-18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data</a:t>
            </a:r>
            <a:endParaRPr sz="2500">
              <a:latin typeface="Calibri"/>
              <a:cs typeface="Calibri"/>
            </a:endParaRPr>
          </a:p>
          <a:p>
            <a:pPr marL="672422" marR="4559" lvl="1" indent="-250734">
              <a:lnSpc>
                <a:spcPct val="102000"/>
              </a:lnSpc>
              <a:spcBef>
                <a:spcPts val="512"/>
              </a:spcBef>
              <a:buFont typeface="Arial"/>
              <a:buChar char="–"/>
              <a:tabLst>
                <a:tab pos="678120" algn="l"/>
              </a:tabLst>
            </a:pPr>
            <a:r>
              <a:rPr sz="2500" spc="-4" dirty="0">
                <a:latin typeface="Calibri"/>
                <a:cs typeface="Calibri"/>
              </a:rPr>
              <a:t>What </a:t>
            </a:r>
            <a:r>
              <a:rPr sz="2500" dirty="0">
                <a:latin typeface="Calibri"/>
                <a:cs typeface="Calibri"/>
              </a:rPr>
              <a:t>are </a:t>
            </a:r>
            <a:r>
              <a:rPr sz="2500" spc="-4" dirty="0">
                <a:latin typeface="Calibri"/>
                <a:cs typeface="Calibri"/>
              </a:rPr>
              <a:t>community functional </a:t>
            </a:r>
            <a:r>
              <a:rPr sz="2500" dirty="0">
                <a:latin typeface="Calibri"/>
                <a:cs typeface="Calibri"/>
              </a:rPr>
              <a:t>diﬀerences  </a:t>
            </a:r>
            <a:r>
              <a:rPr sz="2500" spc="-4" dirty="0">
                <a:latin typeface="Calibri"/>
                <a:cs typeface="Calibri"/>
              </a:rPr>
              <a:t>among </a:t>
            </a:r>
            <a:r>
              <a:rPr sz="2500" dirty="0">
                <a:latin typeface="Calibri"/>
                <a:cs typeface="Calibri"/>
              </a:rPr>
              <a:t>the three </a:t>
            </a:r>
            <a:r>
              <a:rPr sz="2500" spc="-4" dirty="0">
                <a:latin typeface="Calibri"/>
                <a:cs typeface="Calibri"/>
              </a:rPr>
              <a:t>body </a:t>
            </a:r>
            <a:r>
              <a:rPr sz="2500" dirty="0">
                <a:latin typeface="Calibri"/>
                <a:cs typeface="Calibri"/>
              </a:rPr>
              <a:t>sampling</a:t>
            </a:r>
            <a:r>
              <a:rPr sz="2500" spc="-36" dirty="0">
                <a:latin typeface="Calibri"/>
                <a:cs typeface="Calibri"/>
              </a:rPr>
              <a:t> </a:t>
            </a:r>
            <a:r>
              <a:rPr sz="2500" spc="-4" dirty="0">
                <a:latin typeface="Calibri"/>
                <a:cs typeface="Calibri"/>
              </a:rPr>
              <a:t>locations?</a:t>
            </a:r>
            <a:endParaRPr sz="2500">
              <a:latin typeface="Calibri"/>
              <a:cs typeface="Calibri"/>
            </a:endParaRPr>
          </a:p>
          <a:p>
            <a:pPr marL="1037125" lvl="2" indent="-205146">
              <a:spcBef>
                <a:spcPts val="462"/>
              </a:spcBef>
              <a:buFont typeface="Arial"/>
              <a:buChar char="•"/>
              <a:tabLst>
                <a:tab pos="1037125" algn="l"/>
              </a:tabLst>
            </a:pPr>
            <a:r>
              <a:rPr sz="2200" dirty="0">
                <a:latin typeface="Calibri"/>
                <a:cs typeface="Calibri"/>
              </a:rPr>
              <a:t>(see</a:t>
            </a:r>
            <a:r>
              <a:rPr sz="2200" spc="-81" dirty="0">
                <a:latin typeface="Calibri"/>
                <a:cs typeface="Calibri"/>
              </a:rPr>
              <a:t> tutorial.HMP_subset.9-­‐1-­‐15.R)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8358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704422"/>
            <a:ext cx="7481455" cy="891163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11984" rIns="0" bIns="0" rtlCol="0">
            <a:spAutoFit/>
          </a:bodyPr>
          <a:lstStyle/>
          <a:p>
            <a:pPr marL="757899">
              <a:spcBef>
                <a:spcPts val="1669"/>
              </a:spcBef>
            </a:pPr>
            <a:r>
              <a:rPr spc="-9" dirty="0" smtClean="0"/>
              <a:t>Exotic</a:t>
            </a:r>
            <a:r>
              <a:rPr spc="9" dirty="0" smtClean="0"/>
              <a:t> </a:t>
            </a:r>
            <a:r>
              <a:rPr spc="-9" dirty="0"/>
              <a:t>operations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19334" y="2356822"/>
            <a:ext cx="5623214" cy="1919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829" indent="-256432">
              <a:buFont typeface="Arial"/>
              <a:buChar char="–"/>
              <a:tabLst>
                <a:tab pos="267829" algn="l"/>
              </a:tabLst>
            </a:pPr>
            <a:r>
              <a:rPr sz="2500" dirty="0">
                <a:latin typeface="Calibri"/>
                <a:cs typeface="Calibri"/>
              </a:rPr>
              <a:t>Using the </a:t>
            </a:r>
            <a:r>
              <a:rPr sz="2500" spc="-157" dirty="0">
                <a:latin typeface="Calibri"/>
                <a:cs typeface="Calibri"/>
              </a:rPr>
              <a:t>cmd-­‐line</a:t>
            </a:r>
            <a:r>
              <a:rPr sz="2500" spc="-54" dirty="0">
                <a:latin typeface="Calibri"/>
                <a:cs typeface="Calibri"/>
              </a:rPr>
              <a:t> </a:t>
            </a:r>
            <a:r>
              <a:rPr sz="2500" spc="-4" dirty="0">
                <a:latin typeface="Calibri"/>
                <a:cs typeface="Calibri"/>
              </a:rPr>
              <a:t>tools</a:t>
            </a:r>
            <a:endParaRPr sz="2500">
              <a:latin typeface="Calibri"/>
              <a:cs typeface="Calibri"/>
            </a:endParaRPr>
          </a:p>
          <a:p>
            <a:pPr marL="626834" lvl="1" indent="-205146">
              <a:spcBef>
                <a:spcPts val="485"/>
              </a:spcBef>
              <a:buFont typeface="Arial"/>
              <a:buChar char="•"/>
              <a:tabLst>
                <a:tab pos="626834" algn="l"/>
              </a:tabLst>
            </a:pPr>
            <a:r>
              <a:rPr sz="2200" spc="-4" dirty="0">
                <a:latin typeface="Calibri"/>
                <a:cs typeface="Calibri"/>
              </a:rPr>
              <a:t>download </a:t>
            </a:r>
            <a:r>
              <a:rPr sz="2200" dirty="0">
                <a:latin typeface="Calibri"/>
                <a:cs typeface="Calibri"/>
              </a:rPr>
              <a:t>all </a:t>
            </a:r>
            <a:r>
              <a:rPr sz="2200" spc="-4" dirty="0">
                <a:latin typeface="Calibri"/>
                <a:cs typeface="Calibri"/>
              </a:rPr>
              <a:t>unannotated</a:t>
            </a:r>
            <a:r>
              <a:rPr sz="2200" spc="-22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reads</a:t>
            </a:r>
            <a:endParaRPr sz="2200">
              <a:latin typeface="Calibri"/>
              <a:cs typeface="Calibri"/>
            </a:endParaRPr>
          </a:p>
          <a:p>
            <a:pPr marL="626834" marR="4559" lvl="1" indent="-205146">
              <a:lnSpc>
                <a:spcPts val="2531"/>
              </a:lnSpc>
              <a:spcBef>
                <a:spcPts val="682"/>
              </a:spcBef>
              <a:buFont typeface="Arial"/>
              <a:buChar char="•"/>
              <a:tabLst>
                <a:tab pos="626834" algn="l"/>
              </a:tabLst>
            </a:pPr>
            <a:r>
              <a:rPr sz="2200" spc="-4" dirty="0">
                <a:latin typeface="Calibri"/>
                <a:cs typeface="Calibri"/>
              </a:rPr>
              <a:t>download </a:t>
            </a:r>
            <a:r>
              <a:rPr sz="2200" dirty="0">
                <a:latin typeface="Calibri"/>
                <a:cs typeface="Calibri"/>
              </a:rPr>
              <a:t>all dnaK, </a:t>
            </a:r>
            <a:r>
              <a:rPr sz="2200" spc="-4" dirty="0">
                <a:latin typeface="Calibri"/>
                <a:cs typeface="Calibri"/>
              </a:rPr>
              <a:t>amoA </a:t>
            </a:r>
            <a:r>
              <a:rPr sz="2200" dirty="0">
                <a:latin typeface="Calibri"/>
                <a:cs typeface="Calibri"/>
              </a:rPr>
              <a:t>genes </a:t>
            </a:r>
            <a:r>
              <a:rPr sz="2200" spc="-4" dirty="0">
                <a:latin typeface="Calibri"/>
                <a:cs typeface="Calibri"/>
              </a:rPr>
              <a:t>from</a:t>
            </a:r>
            <a:r>
              <a:rPr sz="2200" spc="-31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MANY  </a:t>
            </a:r>
            <a:r>
              <a:rPr sz="2200" spc="-4" dirty="0">
                <a:latin typeface="Calibri"/>
                <a:cs typeface="Calibri"/>
              </a:rPr>
              <a:t>metagenomes</a:t>
            </a:r>
            <a:endParaRPr sz="2200">
              <a:latin typeface="Calibri"/>
              <a:cs typeface="Calibri"/>
            </a:endParaRPr>
          </a:p>
          <a:p>
            <a:pPr marL="626834" lvl="1" indent="-205146">
              <a:spcBef>
                <a:spcPts val="457"/>
              </a:spcBef>
              <a:buFont typeface="Arial"/>
              <a:buChar char="•"/>
              <a:tabLst>
                <a:tab pos="626834" algn="l"/>
              </a:tabLst>
            </a:pPr>
            <a:r>
              <a:rPr sz="2200" dirty="0">
                <a:latin typeface="Calibri"/>
                <a:cs typeface="Calibri"/>
              </a:rPr>
              <a:t>sequence search against all/many data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sets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5510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541519"/>
            <a:ext cx="8229600" cy="609237"/>
          </a:xfrm>
          <a:prstGeom prst="rect">
            <a:avLst/>
          </a:prstGeom>
        </p:spPr>
        <p:txBody>
          <a:bodyPr vert="horz" wrap="square" lIns="0" tIns="54705" rIns="0" bIns="0" rtlCol="0">
            <a:spAutoFit/>
          </a:bodyPr>
          <a:lstStyle/>
          <a:p>
            <a:pPr marL="298601"/>
            <a:r>
              <a:rPr sz="3600" spc="-247" dirty="0"/>
              <a:t>MG-­‐RAST </a:t>
            </a:r>
            <a:r>
              <a:rPr sz="3600" spc="-4" dirty="0"/>
              <a:t>fundamental</a:t>
            </a:r>
            <a:r>
              <a:rPr sz="3600" spc="256" dirty="0"/>
              <a:t> </a:t>
            </a:r>
            <a:r>
              <a:rPr sz="3600" spc="-4" dirty="0"/>
              <a:t>concepts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670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94454"/>
            <a:r>
              <a:rPr spc="-588" dirty="0"/>
              <a:t>-­‐           </a:t>
            </a:r>
            <a:r>
              <a:rPr spc="-4" dirty="0"/>
              <a:t>controlled</a:t>
            </a:r>
            <a:r>
              <a:rPr spc="-36" dirty="0"/>
              <a:t> </a:t>
            </a:r>
            <a:r>
              <a:rPr spc="-4" dirty="0"/>
              <a:t>vocabularies</a:t>
            </a:r>
          </a:p>
          <a:p>
            <a:pPr marL="319115" indent="-307718">
              <a:spcBef>
                <a:spcPts val="1485"/>
              </a:spcBef>
              <a:tabLst>
                <a:tab pos="318546" algn="l"/>
                <a:tab pos="319115" algn="l"/>
              </a:tabLst>
            </a:pPr>
            <a:r>
              <a:rPr dirty="0"/>
              <a:t>CV’s </a:t>
            </a:r>
            <a:r>
              <a:rPr spc="-4" dirty="0"/>
              <a:t>for</a:t>
            </a:r>
            <a:r>
              <a:rPr spc="-49" dirty="0"/>
              <a:t> </a:t>
            </a:r>
            <a:r>
              <a:rPr spc="-4" dirty="0"/>
              <a:t>metadata</a:t>
            </a:r>
          </a:p>
          <a:p>
            <a:pPr marL="319115" marR="4559" indent="-307718">
              <a:lnSpc>
                <a:spcPts val="3077"/>
              </a:lnSpc>
              <a:spcBef>
                <a:spcPts val="700"/>
              </a:spcBef>
              <a:tabLst>
                <a:tab pos="318546" algn="l"/>
                <a:tab pos="319115" algn="l"/>
              </a:tabLst>
            </a:pPr>
            <a:r>
              <a:rPr spc="-4" dirty="0"/>
              <a:t>CVs/Ontologies </a:t>
            </a:r>
            <a:r>
              <a:rPr dirty="0"/>
              <a:t>changing </a:t>
            </a:r>
            <a:r>
              <a:rPr spc="-4" dirty="0"/>
              <a:t>over </a:t>
            </a:r>
            <a:r>
              <a:rPr spc="-9" dirty="0"/>
              <a:t>time  </a:t>
            </a:r>
            <a:r>
              <a:rPr spc="-9" dirty="0">
                <a:hlinkClick r:id="rId2"/>
              </a:rPr>
              <a:t>(http://</a:t>
            </a:r>
            <a:r>
              <a:rPr spc="-9" dirty="0"/>
              <a:t>b</a:t>
            </a:r>
            <a:r>
              <a:rPr spc="-9" dirty="0">
                <a:hlinkClick r:id="rId2"/>
              </a:rPr>
              <a:t>ioportal.bioontology.org/)</a:t>
            </a:r>
          </a:p>
          <a:p>
            <a:pPr marL="319115" indent="-307718">
              <a:spcBef>
                <a:spcPts val="292"/>
              </a:spcBef>
              <a:tabLst>
                <a:tab pos="318546" algn="l"/>
                <a:tab pos="319115" algn="l"/>
              </a:tabLst>
            </a:pPr>
            <a:r>
              <a:rPr sz="2500" spc="-4" dirty="0"/>
              <a:t>Import of exsiting </a:t>
            </a:r>
            <a:r>
              <a:rPr sz="2500" dirty="0"/>
              <a:t>CVs into </a:t>
            </a:r>
            <a:r>
              <a:rPr sz="2500" spc="-175" dirty="0"/>
              <a:t>MG-­‐RAST</a:t>
            </a:r>
            <a:endParaRPr sz="2500"/>
          </a:p>
          <a:p>
            <a:pPr marL="672422" lvl="1" indent="-307718">
              <a:spcBef>
                <a:spcPts val="255"/>
              </a:spcBef>
              <a:buFont typeface="Arial"/>
              <a:buChar char="•"/>
              <a:tabLst>
                <a:tab pos="671852" algn="l"/>
                <a:tab pos="672422" algn="l"/>
              </a:tabLst>
            </a:pPr>
            <a:r>
              <a:rPr sz="2200" spc="-4" dirty="0">
                <a:latin typeface="Calibri"/>
                <a:cs typeface="Calibri"/>
              </a:rPr>
              <a:t>api.metagenomics.anl.gov/metadata</a:t>
            </a:r>
            <a:endParaRPr sz="2200">
              <a:latin typeface="Calibri"/>
              <a:cs typeface="Calibri"/>
            </a:endParaRPr>
          </a:p>
          <a:p>
            <a:pPr marL="319115" indent="-307718">
              <a:spcBef>
                <a:spcPts val="386"/>
              </a:spcBef>
              <a:tabLst>
                <a:tab pos="318546" algn="l"/>
                <a:tab pos="319115" algn="l"/>
              </a:tabLst>
            </a:pPr>
            <a:r>
              <a:rPr spc="-4" dirty="0"/>
              <a:t>Deﬁned project</a:t>
            </a:r>
            <a:r>
              <a:rPr spc="-27" dirty="0"/>
              <a:t> </a:t>
            </a:r>
            <a:r>
              <a:rPr spc="-4" dirty="0"/>
              <a:t>wide</a:t>
            </a:r>
          </a:p>
          <a:p>
            <a:pPr marL="319115" indent="-307718">
              <a:spcBef>
                <a:spcPts val="322"/>
              </a:spcBef>
              <a:tabLst>
                <a:tab pos="318546" algn="l"/>
                <a:tab pos="319115" algn="l"/>
              </a:tabLst>
            </a:pPr>
            <a:r>
              <a:rPr spc="-4" dirty="0"/>
              <a:t>Support multiple</a:t>
            </a:r>
            <a:r>
              <a:rPr spc="-22" dirty="0"/>
              <a:t> </a:t>
            </a:r>
            <a:r>
              <a:rPr spc="-4" dirty="0"/>
              <a:t>versions</a:t>
            </a:r>
          </a:p>
          <a:p>
            <a:pPr marL="678120" indent="-256432">
              <a:spcBef>
                <a:spcPts val="274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/>
              <a:t>Default</a:t>
            </a:r>
            <a:r>
              <a:rPr sz="2500" spc="-90" dirty="0"/>
              <a:t> </a:t>
            </a:r>
            <a:r>
              <a:rPr sz="2500" dirty="0"/>
              <a:t>latest</a:t>
            </a:r>
            <a:endParaRPr sz="2500"/>
          </a:p>
          <a:p>
            <a:pPr marL="678120" indent="-256432">
              <a:spcBef>
                <a:spcPts val="305"/>
              </a:spcBef>
              <a:buFont typeface="Arial"/>
              <a:buChar char="–"/>
              <a:tabLst>
                <a:tab pos="678120" algn="l"/>
              </a:tabLst>
            </a:pPr>
            <a:r>
              <a:rPr sz="2500" dirty="0"/>
              <a:t>Deﬁned </a:t>
            </a:r>
            <a:r>
              <a:rPr sz="2500" spc="-4" dirty="0"/>
              <a:t>within </a:t>
            </a:r>
            <a:r>
              <a:rPr sz="2500" dirty="0"/>
              <a:t>a</a:t>
            </a:r>
            <a:r>
              <a:rPr sz="2500" spc="-36" dirty="0"/>
              <a:t> </a:t>
            </a:r>
            <a:r>
              <a:rPr sz="2500" spc="-4" dirty="0"/>
              <a:t>project</a:t>
            </a:r>
            <a:endParaRPr sz="2500"/>
          </a:p>
        </p:txBody>
      </p:sp>
    </p:spTree>
    <p:extLst>
      <p:ext uri="{BB962C8B-B14F-4D97-AF65-F5344CB8AC3E}">
        <p14:creationId xmlns:p14="http://schemas.microsoft.com/office/powerpoint/2010/main" val="1427605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704422"/>
            <a:ext cx="7481455" cy="891163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11984" rIns="0" bIns="0" rtlCol="0">
            <a:spAutoFit/>
          </a:bodyPr>
          <a:lstStyle/>
          <a:p>
            <a:pPr marL="666723">
              <a:spcBef>
                <a:spcPts val="1669"/>
              </a:spcBef>
            </a:pPr>
            <a:r>
              <a:rPr spc="-4" dirty="0" smtClean="0"/>
              <a:t>Downloading</a:t>
            </a:r>
            <a:r>
              <a:rPr spc="-18" dirty="0" smtClean="0"/>
              <a:t> </a:t>
            </a:r>
            <a:r>
              <a:rPr dirty="0"/>
              <a:t>data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0546" y="1815353"/>
            <a:ext cx="7047923" cy="45730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algn="just"/>
            <a:r>
              <a:rPr sz="2200" spc="-4" dirty="0">
                <a:latin typeface="Calibri"/>
                <a:cs typeface="Calibri"/>
              </a:rPr>
              <a:t>Various </a:t>
            </a:r>
            <a:r>
              <a:rPr sz="2200" dirty="0">
                <a:latin typeface="Calibri"/>
                <a:cs typeface="Calibri"/>
              </a:rPr>
              <a:t>types </a:t>
            </a:r>
            <a:r>
              <a:rPr sz="2200" spc="-4" dirty="0">
                <a:latin typeface="Calibri"/>
                <a:cs typeface="Calibri"/>
              </a:rPr>
              <a:t>of </a:t>
            </a:r>
            <a:r>
              <a:rPr sz="2200" dirty="0">
                <a:latin typeface="Calibri"/>
                <a:cs typeface="Calibri"/>
              </a:rPr>
              <a:t>data </a:t>
            </a:r>
            <a:r>
              <a:rPr sz="2200" spc="-4" dirty="0">
                <a:latin typeface="Calibri"/>
                <a:cs typeface="Calibri"/>
              </a:rPr>
              <a:t>for download </a:t>
            </a:r>
            <a:r>
              <a:rPr sz="2200" dirty="0">
                <a:latin typeface="Calibri"/>
                <a:cs typeface="Calibri"/>
              </a:rPr>
              <a:t>is</a:t>
            </a:r>
            <a:r>
              <a:rPr sz="2200" spc="-9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available.</a:t>
            </a:r>
          </a:p>
          <a:p>
            <a:pPr marL="11397" algn="just">
              <a:spcBef>
                <a:spcPts val="1790"/>
              </a:spcBef>
            </a:pPr>
            <a:r>
              <a:rPr sz="2200" dirty="0">
                <a:latin typeface="Calibri"/>
                <a:cs typeface="Calibri"/>
              </a:rPr>
              <a:t>Dedicated </a:t>
            </a:r>
            <a:r>
              <a:rPr sz="2200" spc="-4" dirty="0">
                <a:latin typeface="Calibri"/>
                <a:cs typeface="Calibri"/>
              </a:rPr>
              <a:t>Download </a:t>
            </a:r>
            <a:r>
              <a:rPr sz="2200" dirty="0">
                <a:latin typeface="Calibri"/>
                <a:cs typeface="Calibri"/>
              </a:rPr>
              <a:t>page</a:t>
            </a:r>
            <a:r>
              <a:rPr sz="2200" spc="-49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for:</a:t>
            </a:r>
            <a:endParaRPr sz="2200" dirty="0">
              <a:latin typeface="Calibri"/>
              <a:cs typeface="Calibri"/>
            </a:endParaRPr>
          </a:p>
          <a:p>
            <a:pPr marL="672422" indent="-250734">
              <a:spcBef>
                <a:spcPts val="381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Metadata</a:t>
            </a:r>
          </a:p>
          <a:p>
            <a:pPr marL="678120" indent="-256432">
              <a:spcBef>
                <a:spcPts val="449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spc="-9" dirty="0">
                <a:latin typeface="Calibri"/>
                <a:cs typeface="Calibri"/>
              </a:rPr>
              <a:t>Submitted </a:t>
            </a:r>
            <a:r>
              <a:rPr dirty="0">
                <a:latin typeface="Calibri"/>
                <a:cs typeface="Calibri"/>
              </a:rPr>
              <a:t>data – the original user</a:t>
            </a:r>
            <a:r>
              <a:rPr spc="-67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submission</a:t>
            </a:r>
          </a:p>
          <a:p>
            <a:pPr marL="678120" indent="-256432">
              <a:spcBef>
                <a:spcPts val="449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Analysis results </a:t>
            </a:r>
            <a:r>
              <a:rPr spc="-278" dirty="0">
                <a:latin typeface="Calibri"/>
                <a:cs typeface="Calibri"/>
              </a:rPr>
              <a:t>-­‐– </a:t>
            </a:r>
            <a:r>
              <a:rPr spc="-153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results from EACH STEP of the </a:t>
            </a:r>
            <a:r>
              <a:rPr spc="-126" dirty="0">
                <a:latin typeface="Calibri"/>
                <a:cs typeface="Calibri"/>
              </a:rPr>
              <a:t>MG-­‐RAST</a:t>
            </a:r>
            <a:r>
              <a:rPr spc="-22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pipeline.</a:t>
            </a:r>
          </a:p>
          <a:p>
            <a:pPr marL="672422" marR="186341" indent="-250734">
              <a:lnSpc>
                <a:spcPts val="2082"/>
              </a:lnSpc>
              <a:spcBef>
                <a:spcPts val="574"/>
              </a:spcBef>
              <a:buFont typeface="Arial"/>
              <a:buChar char="–"/>
              <a:tabLst>
                <a:tab pos="677550" algn="l"/>
                <a:tab pos="678120" algn="l"/>
              </a:tabLst>
            </a:pPr>
            <a:r>
              <a:rPr dirty="0">
                <a:latin typeface="Calibri"/>
                <a:cs typeface="Calibri"/>
              </a:rPr>
              <a:t>Derived data – data based on </a:t>
            </a:r>
            <a:r>
              <a:rPr spc="-4" dirty="0">
                <a:latin typeface="Calibri"/>
                <a:cs typeface="Calibri"/>
              </a:rPr>
              <a:t>annotation </a:t>
            </a:r>
            <a:r>
              <a:rPr dirty="0">
                <a:latin typeface="Calibri"/>
                <a:cs typeface="Calibri"/>
              </a:rPr>
              <a:t>source and type (taxa</a:t>
            </a:r>
            <a:r>
              <a:rPr spc="-58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or  </a:t>
            </a:r>
            <a:r>
              <a:rPr spc="-9" dirty="0">
                <a:latin typeface="Calibri"/>
                <a:cs typeface="Calibri"/>
              </a:rPr>
              <a:t>function)</a:t>
            </a:r>
            <a:endParaRPr dirty="0">
              <a:latin typeface="Calibri"/>
              <a:cs typeface="Calibri"/>
            </a:endParaRPr>
          </a:p>
          <a:p>
            <a:pPr>
              <a:spcBef>
                <a:spcPts val="49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11397" algn="just"/>
            <a:r>
              <a:rPr sz="2200" spc="-4" dirty="0">
                <a:latin typeface="Calibri"/>
                <a:cs typeface="Calibri"/>
              </a:rPr>
              <a:t>Download from Workbench </a:t>
            </a:r>
            <a:r>
              <a:rPr sz="2200" dirty="0">
                <a:latin typeface="Calibri"/>
                <a:cs typeface="Calibri"/>
              </a:rPr>
              <a:t>is also</a:t>
            </a:r>
            <a:r>
              <a:rPr sz="2200" spc="-9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available</a:t>
            </a:r>
          </a:p>
          <a:p>
            <a:pPr>
              <a:spcBef>
                <a:spcPts val="9"/>
              </a:spcBef>
            </a:pPr>
            <a:endParaRPr sz="3100" dirty="0">
              <a:latin typeface="Times New Roman"/>
              <a:cs typeface="Times New Roman"/>
            </a:endParaRPr>
          </a:p>
          <a:p>
            <a:pPr marL="11397" marR="760179" algn="just">
              <a:lnSpc>
                <a:spcPct val="99400"/>
              </a:lnSpc>
            </a:pPr>
            <a:r>
              <a:rPr sz="2200" b="1" u="sng" dirty="0">
                <a:solidFill>
                  <a:srgbClr val="FF0000"/>
                </a:solidFill>
                <a:latin typeface="Calibri"/>
                <a:cs typeface="Calibri"/>
              </a:rPr>
              <a:t>Search for </a:t>
            </a:r>
            <a:r>
              <a:rPr sz="2200" b="1" u="sng" spc="-4" dirty="0">
                <a:solidFill>
                  <a:srgbClr val="FF0000"/>
                </a:solidFill>
                <a:latin typeface="Calibri"/>
                <a:cs typeface="Calibri"/>
              </a:rPr>
              <a:t>metagenome </a:t>
            </a:r>
            <a:r>
              <a:rPr sz="2200" b="1" u="sng" dirty="0">
                <a:solidFill>
                  <a:srgbClr val="FF0000"/>
                </a:solidFill>
                <a:latin typeface="Calibri"/>
                <a:cs typeface="Calibri"/>
              </a:rPr>
              <a:t>4472164.3 and download the  sequence </a:t>
            </a:r>
            <a:r>
              <a:rPr sz="2200" b="1" u="sng" spc="-4" dirty="0">
                <a:solidFill>
                  <a:srgbClr val="FF0000"/>
                </a:solidFill>
                <a:latin typeface="Calibri"/>
                <a:cs typeface="Calibri"/>
              </a:rPr>
              <a:t>ﬁle </a:t>
            </a:r>
            <a:r>
              <a:rPr sz="2200" b="1" u="sng" dirty="0">
                <a:solidFill>
                  <a:srgbClr val="FF0000"/>
                </a:solidFill>
                <a:latin typeface="Calibri"/>
                <a:cs typeface="Calibri"/>
              </a:rPr>
              <a:t>that </a:t>
            </a:r>
            <a:r>
              <a:rPr sz="2200" b="1" u="sng" spc="-4" dirty="0">
                <a:solidFill>
                  <a:srgbClr val="FF0000"/>
                </a:solidFill>
                <a:latin typeface="Calibri"/>
                <a:cs typeface="Calibri"/>
              </a:rPr>
              <a:t>was provided </a:t>
            </a:r>
            <a:r>
              <a:rPr sz="2200" b="1" u="sng" dirty="0">
                <a:solidFill>
                  <a:srgbClr val="FF0000"/>
                </a:solidFill>
                <a:latin typeface="Calibri"/>
                <a:cs typeface="Calibri"/>
              </a:rPr>
              <a:t>at submission and the  </a:t>
            </a:r>
            <a:r>
              <a:rPr sz="2200" b="1" u="sng" spc="-4" dirty="0">
                <a:solidFill>
                  <a:srgbClr val="FF0000"/>
                </a:solidFill>
                <a:latin typeface="Calibri"/>
                <a:cs typeface="Calibri"/>
              </a:rPr>
              <a:t>metadata</a:t>
            </a:r>
            <a:r>
              <a:rPr sz="2200" b="1" u="sng" spc="-72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200" b="1" u="sng" spc="-4" dirty="0">
                <a:solidFill>
                  <a:srgbClr val="FF0000"/>
                </a:solidFill>
                <a:latin typeface="Calibri"/>
                <a:cs typeface="Calibri"/>
              </a:rPr>
              <a:t>ﬁle.</a:t>
            </a:r>
            <a:endParaRPr sz="2200" u="sng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4160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2112" y="704422"/>
            <a:ext cx="7481455" cy="891163"/>
          </a:xfrm>
          <a:prstGeom prst="rect">
            <a:avLst/>
          </a:prstGeom>
          <a:solidFill>
            <a:srgbClr val="89A24C"/>
          </a:solidFill>
        </p:spPr>
        <p:txBody>
          <a:bodyPr vert="horz" wrap="square" lIns="0" tIns="211984" rIns="0" bIns="0" rtlCol="0">
            <a:spAutoFit/>
          </a:bodyPr>
          <a:lstStyle/>
          <a:p>
            <a:pPr marL="176083">
              <a:spcBef>
                <a:spcPts val="1669"/>
              </a:spcBef>
            </a:pPr>
            <a:r>
              <a:rPr spc="-4" dirty="0" smtClean="0"/>
              <a:t>Upload </a:t>
            </a:r>
            <a:r>
              <a:rPr dirty="0"/>
              <a:t>and</a:t>
            </a:r>
            <a:r>
              <a:rPr spc="18" dirty="0"/>
              <a:t> </a:t>
            </a:r>
            <a:r>
              <a:rPr spc="-4" dirty="0"/>
              <a:t>Submission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3694" y="1878016"/>
            <a:ext cx="7184735" cy="38510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115109" indent="-307718">
              <a:lnSpc>
                <a:spcPct val="77800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spc="-4" dirty="0">
                <a:latin typeface="Calibri"/>
                <a:cs typeface="Calibri"/>
              </a:rPr>
              <a:t>Typically, </a:t>
            </a:r>
            <a:r>
              <a:rPr sz="2700" dirty="0">
                <a:latin typeface="Calibri"/>
                <a:cs typeface="Calibri"/>
              </a:rPr>
              <a:t>users </a:t>
            </a:r>
            <a:r>
              <a:rPr sz="2700" spc="-4" dirty="0">
                <a:latin typeface="Calibri"/>
                <a:cs typeface="Calibri"/>
              </a:rPr>
              <a:t>will come </a:t>
            </a:r>
            <a:r>
              <a:rPr sz="2700" dirty="0">
                <a:latin typeface="Calibri"/>
                <a:cs typeface="Calibri"/>
              </a:rPr>
              <a:t>in </a:t>
            </a:r>
            <a:r>
              <a:rPr sz="2700" spc="-4" dirty="0">
                <a:latin typeface="Calibri"/>
                <a:cs typeface="Calibri"/>
              </a:rPr>
              <a:t>with </a:t>
            </a:r>
            <a:r>
              <a:rPr sz="2700" dirty="0">
                <a:latin typeface="Calibri"/>
                <a:cs typeface="Calibri"/>
              </a:rPr>
              <a:t>their </a:t>
            </a:r>
            <a:r>
              <a:rPr sz="2700" spc="-4" dirty="0">
                <a:latin typeface="Calibri"/>
                <a:cs typeface="Calibri"/>
              </a:rPr>
              <a:t>own </a:t>
            </a:r>
            <a:r>
              <a:rPr sz="2700" dirty="0">
                <a:latin typeface="Calibri"/>
                <a:cs typeface="Calibri"/>
              </a:rPr>
              <a:t>data  </a:t>
            </a:r>
            <a:r>
              <a:rPr sz="2700" spc="-4" dirty="0">
                <a:latin typeface="Calibri"/>
                <a:cs typeface="Calibri"/>
              </a:rPr>
              <a:t>and/or looking </a:t>
            </a:r>
            <a:r>
              <a:rPr sz="2700" dirty="0">
                <a:latin typeface="Calibri"/>
                <a:cs typeface="Calibri"/>
              </a:rPr>
              <a:t>to </a:t>
            </a:r>
            <a:r>
              <a:rPr sz="2700" spc="-4" dirty="0">
                <a:latin typeface="Calibri"/>
                <a:cs typeface="Calibri"/>
              </a:rPr>
              <a:t>analyze </a:t>
            </a:r>
            <a:r>
              <a:rPr sz="2700" dirty="0">
                <a:latin typeface="Calibri"/>
                <a:cs typeface="Calibri"/>
              </a:rPr>
              <a:t>public</a:t>
            </a:r>
            <a:r>
              <a:rPr sz="2700" spc="-4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data.</a:t>
            </a:r>
          </a:p>
          <a:p>
            <a:pPr marL="672422" marR="150440" lvl="1" indent="-250734">
              <a:lnSpc>
                <a:spcPct val="79400"/>
              </a:lnSpc>
              <a:spcBef>
                <a:spcPts val="579"/>
              </a:spcBef>
              <a:buClr>
                <a:srgbClr val="008000"/>
              </a:buClr>
              <a:buFont typeface="Arial"/>
              <a:buChar char="–"/>
              <a:tabLst>
                <a:tab pos="678120" algn="l"/>
              </a:tabLst>
            </a:pPr>
            <a:r>
              <a:rPr sz="2300" i="1" dirty="0">
                <a:solidFill>
                  <a:srgbClr val="008F00"/>
                </a:solidFill>
                <a:latin typeface="Calibri"/>
                <a:cs typeface="Calibri"/>
              </a:rPr>
              <a:t>You can use the data you just </a:t>
            </a:r>
            <a:r>
              <a:rPr sz="2300" i="1" spc="-4" dirty="0">
                <a:solidFill>
                  <a:srgbClr val="008F00"/>
                </a:solidFill>
                <a:latin typeface="Calibri"/>
                <a:cs typeface="Calibri"/>
              </a:rPr>
              <a:t>downloaded </a:t>
            </a:r>
            <a:r>
              <a:rPr sz="2300" i="1" dirty="0">
                <a:solidFill>
                  <a:srgbClr val="008F00"/>
                </a:solidFill>
                <a:latin typeface="Calibri"/>
                <a:cs typeface="Calibri"/>
              </a:rPr>
              <a:t>to try</a:t>
            </a:r>
            <a:r>
              <a:rPr sz="2300" i="1" spc="-49" dirty="0">
                <a:solidFill>
                  <a:srgbClr val="008F00"/>
                </a:solidFill>
                <a:latin typeface="Calibri"/>
                <a:cs typeface="Calibri"/>
              </a:rPr>
              <a:t> </a:t>
            </a:r>
            <a:r>
              <a:rPr sz="2300" i="1" dirty="0">
                <a:solidFill>
                  <a:srgbClr val="008F00"/>
                </a:solidFill>
                <a:latin typeface="Calibri"/>
                <a:cs typeface="Calibri"/>
              </a:rPr>
              <a:t>out  </a:t>
            </a:r>
            <a:r>
              <a:rPr sz="2300" i="1" dirty="0">
                <a:solidFill>
                  <a:srgbClr val="008000"/>
                </a:solidFill>
                <a:latin typeface="Calibri"/>
                <a:cs typeface="Calibri"/>
              </a:rPr>
              <a:t>the upload if you don’t have data of your</a:t>
            </a:r>
            <a:r>
              <a:rPr sz="2300" i="1" spc="-76" dirty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sz="2300" i="1" spc="-4" dirty="0">
                <a:solidFill>
                  <a:srgbClr val="008000"/>
                </a:solidFill>
                <a:latin typeface="Calibri"/>
                <a:cs typeface="Calibri"/>
              </a:rPr>
              <a:t>own.</a:t>
            </a:r>
            <a:endParaRPr sz="2300" dirty="0">
              <a:latin typeface="Calibri"/>
              <a:cs typeface="Calibri"/>
            </a:endParaRPr>
          </a:p>
          <a:p>
            <a:pPr marL="319115" marR="23363" indent="-307718">
              <a:lnSpc>
                <a:spcPts val="2585"/>
              </a:lnSpc>
              <a:spcBef>
                <a:spcPts val="642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In </a:t>
            </a:r>
            <a:r>
              <a:rPr sz="2700" spc="-4" dirty="0">
                <a:latin typeface="Calibri"/>
                <a:cs typeface="Calibri"/>
              </a:rPr>
              <a:t>order </a:t>
            </a:r>
            <a:r>
              <a:rPr sz="2700" dirty="0">
                <a:latin typeface="Calibri"/>
                <a:cs typeface="Calibri"/>
              </a:rPr>
              <a:t>to </a:t>
            </a:r>
            <a:r>
              <a:rPr sz="2700" spc="-4" dirty="0">
                <a:latin typeface="Calibri"/>
                <a:cs typeface="Calibri"/>
              </a:rPr>
              <a:t>analyze your </a:t>
            </a:r>
            <a:r>
              <a:rPr sz="2700" dirty="0">
                <a:latin typeface="Calibri"/>
                <a:cs typeface="Calibri"/>
              </a:rPr>
              <a:t>data – </a:t>
            </a:r>
            <a:r>
              <a:rPr sz="2700" spc="-4" dirty="0">
                <a:latin typeface="Calibri"/>
                <a:cs typeface="Calibri"/>
              </a:rPr>
              <a:t>follow some </a:t>
            </a:r>
            <a:r>
              <a:rPr sz="2700" dirty="0">
                <a:latin typeface="Calibri"/>
                <a:cs typeface="Calibri"/>
              </a:rPr>
              <a:t>easy  steps to </a:t>
            </a:r>
            <a:r>
              <a:rPr sz="2700" spc="-4" dirty="0">
                <a:latin typeface="Calibri"/>
                <a:cs typeface="Calibri"/>
              </a:rPr>
              <a:t>upload </a:t>
            </a:r>
            <a:r>
              <a:rPr sz="2700" dirty="0">
                <a:latin typeface="Calibri"/>
                <a:cs typeface="Calibri"/>
              </a:rPr>
              <a:t>and submit</a:t>
            </a:r>
            <a:r>
              <a:rPr sz="2700" spc="-63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data.</a:t>
            </a:r>
          </a:p>
          <a:p>
            <a:pPr marL="319115" marR="4559" indent="-307718">
              <a:lnSpc>
                <a:spcPts val="2585"/>
              </a:lnSpc>
              <a:spcBef>
                <a:spcPts val="664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Time needed to </a:t>
            </a:r>
            <a:r>
              <a:rPr sz="2700" spc="-4" dirty="0">
                <a:latin typeface="Calibri"/>
                <a:cs typeface="Calibri"/>
              </a:rPr>
              <a:t>process </a:t>
            </a:r>
            <a:r>
              <a:rPr sz="2700" dirty="0">
                <a:latin typeface="Calibri"/>
                <a:cs typeface="Calibri"/>
              </a:rPr>
              <a:t>data varies </a:t>
            </a:r>
            <a:r>
              <a:rPr sz="2700" spc="-4" dirty="0">
                <a:latin typeface="Calibri"/>
                <a:cs typeface="Calibri"/>
              </a:rPr>
              <a:t>considerably  </a:t>
            </a:r>
            <a:r>
              <a:rPr sz="2700" dirty="0">
                <a:latin typeface="Calibri"/>
                <a:cs typeface="Calibri"/>
              </a:rPr>
              <a:t>(average 2 </a:t>
            </a:r>
            <a:r>
              <a:rPr sz="2700" spc="-4" dirty="0">
                <a:latin typeface="Calibri"/>
                <a:cs typeface="Calibri"/>
              </a:rPr>
              <a:t>weeks for WGS), </a:t>
            </a:r>
            <a:r>
              <a:rPr sz="2700" dirty="0">
                <a:latin typeface="Calibri"/>
                <a:cs typeface="Calibri"/>
              </a:rPr>
              <a:t>depending</a:t>
            </a:r>
            <a:r>
              <a:rPr sz="2700" spc="-22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on:</a:t>
            </a:r>
            <a:endParaRPr sz="2700" dirty="0">
              <a:latin typeface="Calibri"/>
              <a:cs typeface="Calibri"/>
            </a:endParaRPr>
          </a:p>
          <a:p>
            <a:pPr marL="744792" lvl="1" indent="-323104">
              <a:lnSpc>
                <a:spcPts val="2791"/>
              </a:lnSpc>
              <a:spcBef>
                <a:spcPts val="22"/>
              </a:spcBef>
              <a:buFont typeface="Arial"/>
              <a:buChar char="–"/>
              <a:tabLst>
                <a:tab pos="744792" algn="l"/>
                <a:tab pos="745362" algn="l"/>
              </a:tabLst>
            </a:pPr>
            <a:r>
              <a:rPr sz="2300" dirty="0">
                <a:latin typeface="Calibri"/>
                <a:cs typeface="Calibri"/>
              </a:rPr>
              <a:t>the size </a:t>
            </a:r>
            <a:r>
              <a:rPr sz="2300" spc="-4" dirty="0">
                <a:latin typeface="Calibri"/>
                <a:cs typeface="Calibri"/>
              </a:rPr>
              <a:t>of your </a:t>
            </a:r>
            <a:r>
              <a:rPr sz="2300" dirty="0">
                <a:latin typeface="Calibri"/>
                <a:cs typeface="Calibri"/>
              </a:rPr>
              <a:t>data</a:t>
            </a:r>
            <a:r>
              <a:rPr sz="2300" spc="-63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set(s),</a:t>
            </a:r>
          </a:p>
          <a:p>
            <a:pPr marL="678120" lvl="1" indent="-256432">
              <a:lnSpc>
                <a:spcPts val="2782"/>
              </a:lnSpc>
              <a:buFont typeface="Arial"/>
              <a:buChar char="–"/>
              <a:tabLst>
                <a:tab pos="678120" algn="l"/>
              </a:tabLst>
            </a:pPr>
            <a:r>
              <a:rPr sz="2300" spc="-4" dirty="0">
                <a:latin typeface="Calibri"/>
                <a:cs typeface="Calibri"/>
              </a:rPr>
              <a:t>whether you provide </a:t>
            </a:r>
            <a:r>
              <a:rPr sz="2300" dirty="0">
                <a:latin typeface="Calibri"/>
                <a:cs typeface="Calibri"/>
              </a:rPr>
              <a:t>metadata</a:t>
            </a:r>
            <a:r>
              <a:rPr sz="2300" spc="-13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and</a:t>
            </a:r>
          </a:p>
          <a:p>
            <a:pPr marL="678120" lvl="1" indent="-256432">
              <a:lnSpc>
                <a:spcPts val="2791"/>
              </a:lnSpc>
              <a:buFont typeface="Arial"/>
              <a:buChar char="–"/>
              <a:tabLst>
                <a:tab pos="678120" algn="l"/>
              </a:tabLst>
            </a:pPr>
            <a:r>
              <a:rPr sz="2300" dirty="0">
                <a:latin typeface="Calibri"/>
                <a:cs typeface="Calibri"/>
              </a:rPr>
              <a:t>if </a:t>
            </a:r>
            <a:r>
              <a:rPr sz="2300" spc="-4" dirty="0">
                <a:latin typeface="Calibri"/>
                <a:cs typeface="Calibri"/>
              </a:rPr>
              <a:t>you </a:t>
            </a:r>
            <a:r>
              <a:rPr sz="2300" dirty="0">
                <a:latin typeface="Calibri"/>
                <a:cs typeface="Calibri"/>
              </a:rPr>
              <a:t>plan to publish data </a:t>
            </a:r>
            <a:r>
              <a:rPr sz="2300" spc="-4" dirty="0">
                <a:latin typeface="Calibri"/>
                <a:cs typeface="Calibri"/>
              </a:rPr>
              <a:t>on</a:t>
            </a:r>
            <a:r>
              <a:rPr sz="2300" spc="-67" dirty="0">
                <a:latin typeface="Calibri"/>
                <a:cs typeface="Calibri"/>
              </a:rPr>
              <a:t> </a:t>
            </a:r>
            <a:r>
              <a:rPr sz="2300" spc="-144" dirty="0">
                <a:latin typeface="Calibri"/>
                <a:cs typeface="Calibri"/>
              </a:rPr>
              <a:t>MG-­‐RAST.</a:t>
            </a:r>
            <a:endParaRPr sz="2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9689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2392</Words>
  <Application>Microsoft Macintosh PowerPoint</Application>
  <PresentationFormat>On-screen Show (4:3)</PresentationFormat>
  <Paragraphs>562</Paragraphs>
  <Slides>68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Metagenomics</vt:lpstr>
      <vt:lpstr>PowerPoint Presentation</vt:lpstr>
      <vt:lpstr>PowerPoint Presentation</vt:lpstr>
      <vt:lpstr>How to set up a metagenomic analysis?</vt:lpstr>
      <vt:lpstr>PowerPoint Presentation</vt:lpstr>
      <vt:lpstr>Collect samples and metadata</vt:lpstr>
      <vt:lpstr>MG-­‐RAST fundamental concepts</vt:lpstr>
      <vt:lpstr>Downloading data</vt:lpstr>
      <vt:lpstr>Upload and Submission</vt:lpstr>
      <vt:lpstr>Uploading to MG-­‐RAST</vt:lpstr>
      <vt:lpstr>Elements of the ﬁle browser</vt:lpstr>
      <vt:lpstr>Upload progress</vt:lpstr>
      <vt:lpstr>Now to submit your data</vt:lpstr>
      <vt:lpstr>Submission is done …</vt:lpstr>
      <vt:lpstr>How far along has my data  progressed?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Uploading to MG-­‐RAST</vt:lpstr>
      <vt:lpstr>Elements of the ﬁle browser</vt:lpstr>
      <vt:lpstr>Upload progress</vt:lpstr>
      <vt:lpstr>Now to submit your data</vt:lpstr>
      <vt:lpstr>is done …</vt:lpstr>
      <vt:lpstr>How far along has my data  progressed?</vt:lpstr>
      <vt:lpstr>PowerPoint Presentation</vt:lpstr>
      <vt:lpstr>What normally happens during sequencing?</vt:lpstr>
      <vt:lpstr>Cleaning and manipulating raw sequences</vt:lpstr>
      <vt:lpstr>Clustering methods ideal situation</vt:lpstr>
      <vt:lpstr>Operational Taxonomic Units (OTUs)</vt:lpstr>
      <vt:lpstr>OTU Picking – de-novo</vt:lpstr>
      <vt:lpstr>Pick de Novo OTUs</vt:lpstr>
      <vt:lpstr>OTU Picking – Closed Reference</vt:lpstr>
      <vt:lpstr>Reference Based OTUs</vt:lpstr>
      <vt:lpstr>MG-RAST Metagenome overviews</vt:lpstr>
      <vt:lpstr>Example Sections of Overview</vt:lpstr>
      <vt:lpstr>How trustworthy is my data?</vt:lpstr>
      <vt:lpstr>Data Quality Challenge</vt:lpstr>
      <vt:lpstr>Duplicate Read Inferred Sequencing  Error Estimation -­‐-­‐-­‐          (DRISEE)</vt:lpstr>
      <vt:lpstr>Extreme cases of quality</vt:lpstr>
      <vt:lpstr>Kmer proﬁles</vt:lpstr>
      <vt:lpstr>Nucleotide histogram</vt:lpstr>
      <vt:lpstr>PowerPoint Presentation</vt:lpstr>
      <vt:lpstr>PowerPoint Presentation</vt:lpstr>
      <vt:lpstr>Alpha diversity metrics operate on a single sample (i.e., within sample diversity).   Beta diversity metrics operate on a pair of samples (i.e., between sample diversity).  </vt:lpstr>
      <vt:lpstr>Qualitative diversity metrics only consider the presence/absence of features.   Quantitative diversity metrics consider abundance of features.  </vt:lpstr>
      <vt:lpstr>Phylogenetic diversity metrics incorporate evolutionary relationships between taxa, but assume that we know what those relationships are.   Non-phylogenetic diversity metrics assume that all taxa are equally related, so don’t make assumptions about evolutionary relationships.  </vt:lpstr>
      <vt:lpstr>PowerPoint Presentation</vt:lpstr>
      <vt:lpstr>PowerPoint Presentation</vt:lpstr>
      <vt:lpstr>PowerPoint Presentation</vt:lpstr>
      <vt:lpstr>Rarefaction curves</vt:lpstr>
      <vt:lpstr> How taxonomically diverse are  your samples?</vt:lpstr>
      <vt:lpstr>Array of analyses</vt:lpstr>
      <vt:lpstr>Sample diversity</vt:lpstr>
      <vt:lpstr>What taxa are in common?</vt:lpstr>
      <vt:lpstr>Are there major diﬀerences in the  samples?</vt:lpstr>
      <vt:lpstr>Functional diversity</vt:lpstr>
      <vt:lpstr>What functions did you ﬁnd?</vt:lpstr>
      <vt:lpstr>What functions did you ﬁnd?</vt:lpstr>
      <vt:lpstr>Digging deeper</vt:lpstr>
      <vt:lpstr>Select taxon group and move to  workbench.</vt:lpstr>
      <vt:lpstr>Create Function Table</vt:lpstr>
      <vt:lpstr>Search for function</vt:lpstr>
      <vt:lpstr> What are community functional  diﬀerences among 3 HMP body locations?</vt:lpstr>
      <vt:lpstr>Exotic operations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Metagenomics</dc:title>
  <dc:creator>Geetha Saarunya S</dc:creator>
  <cp:lastModifiedBy>Geetha Saarunya S</cp:lastModifiedBy>
  <cp:revision>14</cp:revision>
  <dcterms:created xsi:type="dcterms:W3CDTF">2017-09-12T23:56:41Z</dcterms:created>
  <dcterms:modified xsi:type="dcterms:W3CDTF">2017-09-14T15:55:27Z</dcterms:modified>
</cp:coreProperties>
</file>