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2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9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C34-5DBF-4A65-9A6E-0CA37BDD3F8B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090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408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566124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3d-astrocyte endothelial cell co-culture (uncompressed). Astrocytes constitute approximately 1% of the gel volume and in some places are in direct contact with the basal plasma membrane of the </a:t>
            </a:r>
            <a:r>
              <a:rPr lang="en-GB" sz="1200" dirty="0" err="1"/>
              <a:t>hCMEC</a:t>
            </a:r>
            <a:r>
              <a:rPr lang="en-GB" sz="1200" dirty="0"/>
              <a:t>/D3 cells. The TEM shows one astrocyte in direct contact with the endothelium</a:t>
            </a:r>
            <a:r>
              <a:rPr lang="en-GB" sz="1200" dirty="0" smtClean="0"/>
              <a:t>. Scale bar = 2</a:t>
            </a:r>
            <a:r>
              <a:rPr lang="el-GR" sz="1200" dirty="0" smtClean="0"/>
              <a:t>μ</a:t>
            </a:r>
            <a:r>
              <a:rPr lang="en-GB" sz="1200" dirty="0" smtClean="0"/>
              <a:t>m.</a:t>
            </a:r>
            <a:endParaRPr lang="en-GB" sz="12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4768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Endothelium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Astrocyte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5271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Collagen gel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20272" y="5157192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408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2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92280" y="429309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7624" y="4509120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Transmission electron micrograph of  </a:t>
            </a:r>
            <a:r>
              <a:rPr lang="en-GB" sz="1400" dirty="0" err="1"/>
              <a:t>hCMEC</a:t>
            </a:r>
            <a:r>
              <a:rPr lang="en-GB" sz="1400" dirty="0"/>
              <a:t>/D3 cell 8 </a:t>
            </a:r>
            <a:r>
              <a:rPr lang="en-GB" sz="1400" dirty="0" err="1"/>
              <a:t>hrs</a:t>
            </a:r>
            <a:r>
              <a:rPr lang="en-GB" sz="1400" dirty="0"/>
              <a:t> after application of glucose-coated 4nm gold nanoparticles to the apical surface. The cells were fixed and nanoparticles visualised by silver enhancement.  Nanoparticles are present in the cytosol and below the basal membrane (arrows</a:t>
            </a:r>
            <a:r>
              <a:rPr lang="en-GB" sz="1400" dirty="0" smtClean="0"/>
              <a:t>). </a:t>
            </a:r>
            <a:r>
              <a:rPr lang="en-GB" sz="1400" dirty="0"/>
              <a:t>Scale bar = 500nm.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60032" y="393305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1840" y="3995134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5" b="25157"/>
          <a:stretch/>
        </p:blipFill>
        <p:spPr>
          <a:xfrm>
            <a:off x="1" y="764704"/>
            <a:ext cx="9144000" cy="35467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668344" y="4149080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60032" y="3789040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3843170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64288" y="2330952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11044" cy="45259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</a:t>
            </a:r>
            <a:r>
              <a:rPr lang="en-GB" dirty="0"/>
              <a:t>3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31640" y="558924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344464" y="5373216"/>
            <a:ext cx="6624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Confocal micrograph of CMFDA-labelled </a:t>
            </a:r>
            <a:r>
              <a:rPr lang="en-GB" sz="1400" dirty="0" err="1"/>
              <a:t>Jurkat</a:t>
            </a:r>
            <a:r>
              <a:rPr lang="en-GB" sz="1400" dirty="0"/>
              <a:t> cells migrating into a 3D uncompressed co-culture. The endothelium was stimulated with 1ng/ml </a:t>
            </a:r>
            <a:r>
              <a:rPr lang="en-GB" sz="1400" dirty="0" smtClean="0"/>
              <a:t>TNF</a:t>
            </a:r>
            <a:r>
              <a:rPr lang="el-GR" sz="1400" dirty="0" smtClean="0"/>
              <a:t>α</a:t>
            </a:r>
            <a:r>
              <a:rPr lang="en-GB" sz="1400" dirty="0" smtClean="0"/>
              <a:t> </a:t>
            </a:r>
            <a:r>
              <a:rPr lang="en-GB" sz="1400" dirty="0"/>
              <a:t>and 1ng/ml </a:t>
            </a:r>
            <a:r>
              <a:rPr lang="en-GB" sz="1400" dirty="0" smtClean="0"/>
              <a:t>IFN</a:t>
            </a:r>
            <a:r>
              <a:rPr lang="el-GR" sz="1400" dirty="0" smtClean="0"/>
              <a:t>γ</a:t>
            </a:r>
            <a:r>
              <a:rPr lang="en-GB" sz="1400" dirty="0" smtClean="0"/>
              <a:t> </a:t>
            </a:r>
            <a:r>
              <a:rPr lang="en-GB" sz="1400" dirty="0"/>
              <a:t>at time 0. </a:t>
            </a:r>
            <a:r>
              <a:rPr lang="en-GB" sz="1400" dirty="0" err="1"/>
              <a:t>Jurkat</a:t>
            </a:r>
            <a:r>
              <a:rPr lang="en-GB" sz="1400" dirty="0"/>
              <a:t> cells were applied to the apical surface and allowed to migrate for 24h before fixation. Nuclei of the endothelial cells </a:t>
            </a:r>
            <a:r>
              <a:rPr lang="en-GB" sz="1400" dirty="0" smtClean="0"/>
              <a:t>are </a:t>
            </a:r>
            <a:r>
              <a:rPr lang="en-GB" sz="1400" dirty="0"/>
              <a:t>labelled with DAPI. Some </a:t>
            </a:r>
            <a:r>
              <a:rPr lang="en-GB" sz="1400" dirty="0" err="1"/>
              <a:t>Jurkat</a:t>
            </a:r>
            <a:r>
              <a:rPr lang="en-GB" sz="1400" dirty="0"/>
              <a:t> cells are associated with </a:t>
            </a:r>
            <a:r>
              <a:rPr lang="en-GB" sz="1400" dirty="0" smtClean="0"/>
              <a:t>the endothelial </a:t>
            </a:r>
            <a:r>
              <a:rPr lang="en-GB" sz="1400" dirty="0"/>
              <a:t>monolayer, while others have migrated up to </a:t>
            </a:r>
            <a:r>
              <a:rPr lang="en-GB" sz="1400" dirty="0" smtClean="0"/>
              <a:t>300</a:t>
            </a:r>
            <a:r>
              <a:rPr lang="el-GR" sz="1400" dirty="0" smtClean="0"/>
              <a:t>μ</a:t>
            </a:r>
            <a:r>
              <a:rPr lang="en-GB" sz="1400" dirty="0" smtClean="0"/>
              <a:t>m </a:t>
            </a:r>
            <a:r>
              <a:rPr lang="en-GB" sz="1400" dirty="0"/>
              <a:t>into the gel. Scale bar = </a:t>
            </a:r>
            <a:r>
              <a:rPr lang="en-GB" sz="1400" dirty="0" smtClean="0"/>
              <a:t>200µm</a:t>
            </a:r>
            <a:r>
              <a:rPr lang="en-GB" sz="1400" dirty="0"/>
              <a:t>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5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3989086" cy="3575559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4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03648" y="465313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Transmission electron micrograph of </a:t>
            </a:r>
            <a:r>
              <a:rPr lang="en-GB" sz="1400" dirty="0" err="1"/>
              <a:t>Jurkat</a:t>
            </a:r>
            <a:r>
              <a:rPr lang="en-GB" sz="1400" dirty="0"/>
              <a:t> cells (J)  migrating into a 3d-astrocyte co-culture. Migration into the gel occurs at a point where the endothelial monolayer (E) is incomplete. Some </a:t>
            </a:r>
            <a:r>
              <a:rPr lang="en-GB" sz="1400" dirty="0" smtClean="0"/>
              <a:t>astrocytes </a:t>
            </a:r>
            <a:r>
              <a:rPr lang="en-GB" sz="1400" dirty="0"/>
              <a:t>(A) are also visible in this section. Scale bar = </a:t>
            </a:r>
            <a:r>
              <a:rPr lang="en-GB" sz="1400" dirty="0" smtClean="0"/>
              <a:t>1</a:t>
            </a:r>
            <a:r>
              <a:rPr lang="el-GR" sz="1400" dirty="0" smtClean="0"/>
              <a:t>μ</a:t>
            </a:r>
            <a:r>
              <a:rPr lang="en-GB" sz="1400" dirty="0" smtClean="0"/>
              <a:t>m</a:t>
            </a:r>
            <a:r>
              <a:rPr lang="en-GB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934594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383022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1556792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2780928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259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David.Male</dc:creator>
  <cp:lastModifiedBy>David.Male</cp:lastModifiedBy>
  <cp:revision>31</cp:revision>
  <dcterms:created xsi:type="dcterms:W3CDTF">2013-04-17T09:05:48Z</dcterms:created>
  <dcterms:modified xsi:type="dcterms:W3CDTF">2015-09-23T14:56:33Z</dcterms:modified>
</cp:coreProperties>
</file>